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8"/>
  </p:notesMasterIdLst>
  <p:sldIdLst>
    <p:sldId id="477" r:id="rId2"/>
    <p:sldId id="432" r:id="rId3"/>
    <p:sldId id="410" r:id="rId4"/>
    <p:sldId id="436" r:id="rId5"/>
    <p:sldId id="290" r:id="rId6"/>
    <p:sldId id="302" r:id="rId7"/>
    <p:sldId id="303" r:id="rId8"/>
    <p:sldId id="319" r:id="rId9"/>
    <p:sldId id="481" r:id="rId10"/>
    <p:sldId id="522" r:id="rId11"/>
    <p:sldId id="523" r:id="rId12"/>
    <p:sldId id="524" r:id="rId13"/>
    <p:sldId id="489" r:id="rId14"/>
    <p:sldId id="491" r:id="rId15"/>
    <p:sldId id="493" r:id="rId16"/>
    <p:sldId id="505" r:id="rId17"/>
    <p:sldId id="527" r:id="rId18"/>
    <p:sldId id="533" r:id="rId19"/>
    <p:sldId id="535" r:id="rId20"/>
    <p:sldId id="495" r:id="rId21"/>
    <p:sldId id="497" r:id="rId22"/>
    <p:sldId id="443" r:id="rId23"/>
    <p:sldId id="442" r:id="rId24"/>
    <p:sldId id="441" r:id="rId25"/>
    <p:sldId id="509" r:id="rId26"/>
    <p:sldId id="460" r:id="rId27"/>
    <p:sldId id="511" r:id="rId28"/>
    <p:sldId id="529" r:id="rId29"/>
    <p:sldId id="513" r:id="rId30"/>
    <p:sldId id="521" r:id="rId31"/>
    <p:sldId id="531" r:id="rId32"/>
    <p:sldId id="507" r:id="rId33"/>
    <p:sldId id="462" r:id="rId34"/>
    <p:sldId id="463" r:id="rId35"/>
    <p:sldId id="464" r:id="rId36"/>
    <p:sldId id="465" r:id="rId37"/>
    <p:sldId id="466" r:id="rId38"/>
    <p:sldId id="467" r:id="rId39"/>
    <p:sldId id="474" r:id="rId40"/>
    <p:sldId id="392" r:id="rId41"/>
    <p:sldId id="469" r:id="rId42"/>
    <p:sldId id="499" r:id="rId43"/>
    <p:sldId id="470" r:id="rId44"/>
    <p:sldId id="501" r:id="rId45"/>
    <p:sldId id="471" r:id="rId46"/>
    <p:sldId id="525" r:id="rId47"/>
    <p:sldId id="445" r:id="rId48"/>
    <p:sldId id="448" r:id="rId49"/>
    <p:sldId id="447" r:id="rId50"/>
    <p:sldId id="536" r:id="rId51"/>
    <p:sldId id="537" r:id="rId52"/>
    <p:sldId id="538" r:id="rId53"/>
    <p:sldId id="539" r:id="rId54"/>
    <p:sldId id="540" r:id="rId55"/>
    <p:sldId id="541" r:id="rId56"/>
    <p:sldId id="542" r:id="rId57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A2047"/>
    <a:srgbClr val="355B93"/>
    <a:srgbClr val="394CA9"/>
    <a:srgbClr val="FF3333"/>
    <a:srgbClr val="596BC7"/>
    <a:srgbClr val="FF5757"/>
    <a:srgbClr val="BE4F12"/>
    <a:srgbClr val="FF2D2D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56" autoAdjust="0"/>
  </p:normalViewPr>
  <p:slideViewPr>
    <p:cSldViewPr>
      <p:cViewPr>
        <p:scale>
          <a:sx n="75" d="100"/>
          <a:sy n="75" d="100"/>
        </p:scale>
        <p:origin x="-3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1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0;&#1072;&#1075;&#1088;-&#1048;&#1090;&#1086;&#1075;&#1080;%20&#1076;&#1077;&#1103;&#1090;.&#1040;&#1059;&#1069;&#1057;%2001.09.16%20&#1051;&#1077;&#1074;&#1080;&#1085;&#1072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2;&#1052;&#1055;&#1054;\&#1056;&#1072;&#1073;&#1086;&#1095;&#1080;&#1081;%20&#1089;&#1090;&#1086;&#1083;\&#1053;&#1086;&#1074;&#1072;&#1103;%20&#1087;&#1072;&#1087;&#1082;&#1072;\&#1050;&#1086;&#1087;&#1080;&#1103;%20&#1057;&#1090;&#1088;&#1091;&#1082;&#1090;&#1091;&#1088;&#1072;%20&#1076;&#1086;&#1093;&#1086;&#1076;&#1086;&#1074;%20&#1080;%20&#1088;&#1072;&#1089;&#1093;&#1086;&#1076;&#1086;&#1074;%20&#1053;&#1040;&#1054;%20&#1040;&#1059;&#1069;&#105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86;&#1075;&#1085;&#1086;&#107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86;&#1075;&#1085;&#1086;&#107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&#1044;&#1086;&#1082;&#1091;&#1084;&#1077;&#1085;&#1090;&#1099;\&#1050;&#1086;&#1087;&#1080;&#1103;%20&#1051;&#1080;&#1089;&#1090;%20Microsoft%20Office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booklive\Public\ShareDocs\&#1050;&#1072;&#1076;&#1088;&#1086;&#1074;&#1099;&#1081;_&#1089;&#1086;&#1089;&#1090;&#1072;&#107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2;&#1052;&#1055;&#1054;\&#1056;&#1072;&#1073;&#1086;&#1095;&#1080;&#1081;%20&#1089;&#1090;&#1086;&#1083;\&#1050;&#1086;&#1087;&#1080;&#1103;%20&#1051;&#1080;&#1089;&#1090;%20Microsoft%20Office%20Exce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booklive\Public\ShareDocs\&#1050;&#1072;&#1076;&#1088;&#1086;&#1074;&#1099;&#1081;_&#1089;&#1086;&#1089;&#1090;&#1072;&#1074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55;&#1086;&#1083;&#1100;&#1079;&#1086;&#1074;&#1072;&#1090;&#1077;&#1083;&#1100;\Desktop\Archytas\schedules\groups_&#1058;&#1069;&#1082;-16-1_&#1058;&#1069;&#1082;-16-1_&#1058;&#1069;&#1082;-16-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2;&#1052;&#1055;&#1054;\&#1056;&#1072;&#1073;&#1086;&#1095;&#1080;&#1081;%20&#1089;&#1090;&#1086;&#1083;\&#1050;&#1086;&#1087;&#1080;&#1103;%20&#1051;&#1080;&#1089;&#1090;%20Microsoft%20Office%20Exce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ybooklive\Public\ShareDocs\&#1050;&#1072;&#1076;&#1088;&#1086;&#1074;&#1099;&#1081;_&#1089;&#1086;&#1089;&#1090;&#1072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0;&#1072;&#1075;&#1088;-&#1048;&#1090;&#1086;&#1075;&#1080;%20&#1076;&#1077;&#1103;&#1090;.&#1040;&#1059;&#1069;&#1057;%2001.09.16%20&#1051;&#1077;&#1074;&#1080;&#1085;&#1072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2;&#1052;&#1055;&#1054;\&#1056;&#1072;&#1073;&#1086;&#1095;&#1080;&#1081;%20&#1089;&#1090;&#1086;&#1083;\&#1053;&#1086;&#1074;&#1072;&#1103;%20&#1087;&#1072;&#1087;&#1082;&#1072;\&#1050;&#1086;&#1087;&#1080;&#1103;%20&#1057;&#1090;&#1088;&#1091;&#1082;&#1090;&#1091;&#1088;&#1072;%20&#1076;&#1086;&#1093;&#1086;&#1076;&#1086;&#1074;%20&#1080;%20&#1088;&#1072;&#1089;&#1093;&#1086;&#1076;&#1086;&#1074;%20&#1053;&#1040;&#1054;%20&#1040;&#1059;&#1069;&#105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0;&#1072;&#1075;&#1088;-&#1048;&#1090;&#1086;&#1075;&#1080;%20&#1076;&#1077;&#1103;&#1090;.&#1040;&#1059;&#1069;&#1057;%2001.09.16%20&#1051;&#1077;&#1074;&#1080;&#1085;&#107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0;&#1072;&#1075;&#1088;-&#1048;&#1090;&#1086;&#1075;&#1080;%20&#1076;&#1077;&#1103;&#1090;.&#1040;&#1059;&#1069;&#1057;%2001.09.16%20&#1051;&#1077;&#1074;&#1080;&#1085;&#1072;%20-%20&#1082;&#1086;&#1087;&#1080;&#1103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2;&#1052;&#1055;&#1054;\&#1056;&#1072;&#1073;&#1086;&#1095;&#1080;&#1081;%20&#1089;&#1090;&#1086;&#1083;\&#1053;&#1086;&#1074;&#1072;&#1103;%20&#1087;&#1072;&#1087;&#1082;&#1072;\&#1050;&#1086;&#1087;&#1080;&#1103;%20&#1057;&#1090;&#1088;&#1091;&#1082;&#1090;&#1091;&#1088;&#1072;%20&#1076;&#1086;&#1093;&#1086;&#1076;&#1086;&#1074;%20&#1080;%20&#1088;&#1072;&#1089;&#1093;&#1086;&#1076;&#1086;&#1074;%20&#1053;&#1040;&#1054;%20&#1040;&#1059;&#1069;&#105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0;&#1072;&#1075;&#1088;-&#1048;&#1090;&#1086;&#1075;&#1080;%20&#1076;&#1077;&#1103;&#1090;.&#1040;&#1059;&#1069;&#1057;%2001.09.16%20&#1051;&#1077;&#1074;&#1080;&#1085;&#1072;%20-%20&#1082;&#1086;&#1087;&#1080;&#1103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2;&#1052;&#1055;&#1054;\&#1056;&#1072;&#1073;&#1086;&#1095;&#1080;&#1081;%20&#1089;&#1090;&#1086;&#1083;\&#1053;&#1086;&#1074;&#1072;&#1103;%20&#1087;&#1072;&#1087;&#1082;&#1072;\&#1050;&#1086;&#1087;&#1080;&#1103;%20&#1057;&#1090;&#1088;&#1091;&#1082;&#1090;&#1091;&#1088;&#1072;%20&#1076;&#1086;&#1093;&#1086;&#1076;&#1086;&#1074;%20&#1080;%20&#1088;&#1072;&#1089;&#1093;&#1086;&#1076;&#1086;&#1074;%20&#1053;&#1040;&#1054;%20&#1040;&#1059;&#1069;&#1057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0;&#1072;&#1075;&#1088;-&#1048;&#1090;&#1086;&#1075;&#1080;%20&#1076;&#1077;&#1103;&#1090;.&#1040;&#1059;&#1069;&#1057;%2001.09.16%20&#1051;&#1077;&#1074;&#1080;&#1085;&#1072;%20-%20&#1082;&#1086;&#1087;&#1080;&#1103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62;&#1052;&#1055;&#1054;\&#1056;&#1072;&#1073;&#1086;&#1095;&#1080;&#1081;%20&#1089;&#1090;&#1086;&#1083;\&#1053;&#1086;&#1074;&#1072;&#1103;%20&#1087;&#1072;&#1087;&#1082;&#1072;\&#1050;&#1086;&#1087;&#1080;&#1103;%20&#1057;&#1090;&#1088;&#1091;&#1082;&#1090;&#1091;&#1088;&#1072;%20&#1076;&#1086;&#1093;&#1086;&#1076;&#1086;&#1074;%20&#1080;%20&#1088;&#1072;&#1089;&#1093;&#1086;&#1076;&#1086;&#1074;%20&#1053;&#1040;&#1054;%20&#1040;&#1059;&#1069;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2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25400">
          <a:noFill/>
        </a:ln>
      </c:spPr>
    </c:sideWall>
    <c:backWall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8478395687661233E-3"/>
          <c:y val="0.16633620164568039"/>
          <c:w val="0.99015216043123322"/>
          <c:h val="0.59497901369923745"/>
        </c:manualLayout>
      </c:layout>
      <c:bar3DChart>
        <c:barDir val="col"/>
        <c:grouping val="clustered"/>
        <c:ser>
          <c:idx val="0"/>
          <c:order val="0"/>
          <c:tx>
            <c:strRef>
              <c:f>кол.спец!$B$3:$B$4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5.0112052712297291E-3"/>
                  <c:y val="3.9248057498743414E-3"/>
                </c:manualLayout>
              </c:layout>
              <c:showVal val="1"/>
            </c:dLbl>
            <c:dLbl>
              <c:idx val="1"/>
              <c:layout>
                <c:manualLayout>
                  <c:x val="4.1896194170838105E-3"/>
                  <c:y val="3.7299103576696473E-3"/>
                </c:manualLayout>
              </c:layout>
              <c:showVal val="1"/>
            </c:dLbl>
            <c:dLbl>
              <c:idx val="2"/>
              <c:layout>
                <c:manualLayout>
                  <c:x val="7.8443097907091516E-3"/>
                  <c:y val="6.3377345299539299E-3"/>
                </c:manualLayout>
              </c:layout>
              <c:showVal val="1"/>
            </c:dLbl>
            <c:dLbl>
              <c:idx val="3"/>
              <c:layout>
                <c:manualLayout>
                  <c:x val="7.0227239365632408E-3"/>
                  <c:y val="5.2880013254068175E-3"/>
                </c:manualLayout>
              </c:layout>
              <c:showVal val="1"/>
            </c:dLbl>
            <c:dLbl>
              <c:idx val="4"/>
              <c:layout>
                <c:manualLayout>
                  <c:x val="7.0963933279715912E-3"/>
                  <c:y val="-3.5421080947163719E-3"/>
                </c:manualLayout>
              </c:layout>
              <c:showVal val="1"/>
            </c:dLbl>
            <c:dLbl>
              <c:idx val="5"/>
              <c:layout>
                <c:manualLayout>
                  <c:x val="4.4842969827172553E-3"/>
                  <c:y val="-4.6902246051893119E-4"/>
                </c:manualLayout>
              </c:layout>
              <c:showVal val="1"/>
            </c:dLbl>
            <c:dLbl>
              <c:idx val="6"/>
              <c:layout>
                <c:manualLayout>
                  <c:x val="8.1389873563425669E-3"/>
                  <c:y val="4.6278444712890172E-3"/>
                </c:manualLayout>
              </c:layout>
              <c:showVal val="1"/>
            </c:dLbl>
            <c:dLbl>
              <c:idx val="7"/>
              <c:layout>
                <c:manualLayout>
                  <c:x val="1.0003167238859431E-2"/>
                  <c:y val="-1.5187556650660481E-3"/>
                </c:manualLayout>
              </c:layout>
              <c:showVal val="1"/>
            </c:dLbl>
            <c:dLbl>
              <c:idx val="8"/>
              <c:layout>
                <c:manualLayout>
                  <c:x val="1.0076836630267724E-2"/>
                  <c:y val="6.9219918386079363E-3"/>
                </c:manualLayout>
              </c:layout>
              <c:showVal val="1"/>
            </c:dLbl>
            <c:dLbl>
              <c:idx val="9"/>
              <c:layout>
                <c:manualLayout>
                  <c:x val="7.4647402850133333E-3"/>
                  <c:y val="1.2410820321261009E-3"/>
                </c:manualLayout>
              </c:layout>
              <c:showVal val="1"/>
            </c:dLbl>
            <c:dLbl>
              <c:idx val="10"/>
              <c:layout>
                <c:manualLayout>
                  <c:x val="1.0224175413084367E-2"/>
                  <c:y val="6.1430535717293573E-3"/>
                </c:manualLayout>
              </c:layout>
              <c:showVal val="1"/>
            </c:dLbl>
            <c:dLbl>
              <c:idx val="11"/>
              <c:layout>
                <c:manualLayout>
                  <c:x val="9.4025895589384886E-3"/>
                  <c:y val="1.0926243698571828E-2"/>
                </c:manualLayout>
              </c:layout>
              <c:showVal val="1"/>
            </c:dLbl>
            <c:dLbl>
              <c:idx val="12"/>
              <c:layout>
                <c:manualLayout>
                  <c:x val="1.6638300914780867E-2"/>
                  <c:y val="9.0973577931660662E-3"/>
                </c:manualLayout>
              </c:layout>
              <c:showVal val="1"/>
            </c:dLbl>
            <c:dLbl>
              <c:idx val="13"/>
              <c:layout>
                <c:manualLayout>
                  <c:x val="1.1340438832863861E-2"/>
                  <c:y val="9.4869341435953377E-3"/>
                </c:manualLayout>
              </c:layout>
              <c:showVal val="1"/>
            </c:dLbl>
            <c:dLbl>
              <c:idx val="14"/>
              <c:layout>
                <c:manualLayout>
                  <c:x val="1.1414108224272093E-2"/>
                  <c:y val="8.4372009390482269E-3"/>
                </c:manualLayout>
              </c:layout>
              <c:showVal val="1"/>
            </c:dLbl>
            <c:dLbl>
              <c:idx val="15"/>
              <c:layout>
                <c:manualLayout>
                  <c:x val="1.3278405594341082E-2"/>
                  <c:y val="5.3639008708707085E-3"/>
                </c:manualLayout>
              </c:layout>
              <c:showVal val="1"/>
            </c:dLbl>
            <c:dLbl>
              <c:idx val="16"/>
              <c:layout>
                <c:manualLayout>
                  <c:x val="1.2456819740195425E-2"/>
                  <c:y val="7.1927867762764698E-3"/>
                </c:manualLayout>
              </c:layout>
              <c:showVal val="1"/>
            </c:dLbl>
            <c:dLbl>
              <c:idx val="17"/>
              <c:layout>
                <c:manualLayout>
                  <c:x val="1.611151011382058E-2"/>
                  <c:y val="4.1194867080989106E-3"/>
                </c:manualLayout>
              </c:layout>
              <c:showVal val="1"/>
            </c:dLbl>
            <c:dLbl>
              <c:idx val="18"/>
              <c:layout>
                <c:manualLayout>
                  <c:x val="1.4394669014120573E-2"/>
                  <c:y val="7.5821486927256801E-3"/>
                </c:manualLayout>
              </c:layout>
              <c:showVal val="1"/>
            </c:dLbl>
            <c:dLbl>
              <c:idx val="19"/>
              <c:layout>
                <c:manualLayout>
                  <c:x val="2.163038036996286E-2"/>
                  <c:y val="2.8750725453271682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7030A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кол.спец!$A$5:$A$24</c:f>
              <c:strCache>
                <c:ptCount val="20"/>
                <c:pt idx="0">
                  <c:v>97/98</c:v>
                </c:pt>
                <c:pt idx="1">
                  <c:v>98/99</c:v>
                </c:pt>
                <c:pt idx="2">
                  <c:v>99/00</c:v>
                </c:pt>
                <c:pt idx="3">
                  <c:v>00/01</c:v>
                </c:pt>
                <c:pt idx="4">
                  <c:v>01/02</c:v>
                </c:pt>
                <c:pt idx="5">
                  <c:v>02/03</c:v>
                </c:pt>
                <c:pt idx="6">
                  <c:v>03/04</c:v>
                </c:pt>
                <c:pt idx="7">
                  <c:v>04/05</c:v>
                </c:pt>
                <c:pt idx="8">
                  <c:v>05/06</c:v>
                </c:pt>
                <c:pt idx="9">
                  <c:v>06/07</c:v>
                </c:pt>
                <c:pt idx="10">
                  <c:v>07/08</c:v>
                </c:pt>
                <c:pt idx="11">
                  <c:v>08/09</c:v>
                </c:pt>
                <c:pt idx="12">
                  <c:v>09/10</c:v>
                </c:pt>
                <c:pt idx="13">
                  <c:v>10/11</c:v>
                </c:pt>
                <c:pt idx="14">
                  <c:v>11/12</c:v>
                </c:pt>
                <c:pt idx="15">
                  <c:v>12/13</c:v>
                </c:pt>
                <c:pt idx="16">
                  <c:v>13/14</c:v>
                </c:pt>
                <c:pt idx="17">
                  <c:v>14/15</c:v>
                </c:pt>
                <c:pt idx="18">
                  <c:v>15/16</c:v>
                </c:pt>
                <c:pt idx="19">
                  <c:v>16/17</c:v>
                </c:pt>
              </c:strCache>
            </c:strRef>
          </c:cat>
          <c:val>
            <c:numRef>
              <c:f>кол.спец!$B$5:$B$24</c:f>
              <c:numCache>
                <c:formatCode>General</c:formatCode>
                <c:ptCount val="20"/>
                <c:pt idx="0">
                  <c:v>20</c:v>
                </c:pt>
                <c:pt idx="1">
                  <c:v>19</c:v>
                </c:pt>
                <c:pt idx="2">
                  <c:v>24</c:v>
                </c:pt>
                <c:pt idx="3">
                  <c:v>27</c:v>
                </c:pt>
                <c:pt idx="4">
                  <c:v>32</c:v>
                </c:pt>
                <c:pt idx="5">
                  <c:v>31</c:v>
                </c:pt>
                <c:pt idx="6">
                  <c:v>32</c:v>
                </c:pt>
                <c:pt idx="7">
                  <c:v>34</c:v>
                </c:pt>
                <c:pt idx="8">
                  <c:v>27</c:v>
                </c:pt>
                <c:pt idx="9">
                  <c:v>23</c:v>
                </c:pt>
                <c:pt idx="10">
                  <c:v>23</c:v>
                </c:pt>
                <c:pt idx="11">
                  <c:v>14</c:v>
                </c:pt>
                <c:pt idx="12">
                  <c:v>13</c:v>
                </c:pt>
                <c:pt idx="13">
                  <c:v>15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</c:numCache>
            </c:numRef>
          </c:val>
        </c:ser>
        <c:ser>
          <c:idx val="1"/>
          <c:order val="1"/>
          <c:tx>
            <c:strRef>
              <c:f>кол.спец!$C$3:$C$4</c:f>
              <c:strCache>
                <c:ptCount val="1"/>
                <c:pt idx="0">
                  <c:v>в т.ч.на каз.языке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0729063060226896E-3"/>
                  <c:y val="4.2715002330067772E-3"/>
                </c:manualLayout>
              </c:layout>
              <c:showVal val="1"/>
            </c:dLbl>
            <c:dLbl>
              <c:idx val="1"/>
              <c:layout>
                <c:manualLayout>
                  <c:x val="5.6228519252022576E-3"/>
                  <c:y val="1.0807462285811045E-2"/>
                </c:manualLayout>
              </c:layout>
              <c:showVal val="1"/>
            </c:dLbl>
            <c:dLbl>
              <c:idx val="2"/>
              <c:layout>
                <c:manualLayout>
                  <c:x val="8.3822870532733532E-3"/>
                  <c:y val="7.5394812594089082E-3"/>
                </c:manualLayout>
              </c:layout>
              <c:showVal val="1"/>
            </c:dLbl>
            <c:dLbl>
              <c:idx val="3"/>
              <c:layout>
                <c:manualLayout>
                  <c:x val="9.9852917159146664E-3"/>
                  <c:y val="7.8529436303942709E-3"/>
                </c:manualLayout>
              </c:layout>
              <c:showVal val="1"/>
            </c:dLbl>
            <c:dLbl>
              <c:idx val="4"/>
              <c:layout>
                <c:manualLayout>
                  <c:x val="1.0058961107323036E-2"/>
                  <c:y val="6.3377345299539299E-3"/>
                </c:manualLayout>
              </c:layout>
              <c:showVal val="1"/>
            </c:dLbl>
            <c:dLbl>
              <c:idx val="5"/>
              <c:layout>
                <c:manualLayout>
                  <c:x val="1.1027885744285685E-2"/>
                  <c:y val="6.3377345299539299E-3"/>
                </c:manualLayout>
              </c:layout>
              <c:showVal val="1"/>
            </c:dLbl>
            <c:dLbl>
              <c:idx val="6"/>
              <c:layout>
                <c:manualLayout>
                  <c:x val="1.1996810381248189E-2"/>
                  <c:y val="2.0959198444684682E-3"/>
                </c:manualLayout>
              </c:layout>
              <c:showVal val="1"/>
            </c:dLbl>
            <c:dLbl>
              <c:idx val="7"/>
              <c:layout>
                <c:manualLayout>
                  <c:x val="1.2070597260208732E-2"/>
                  <c:y val="6.1430535717293573E-3"/>
                </c:manualLayout>
              </c:layout>
              <c:showVal val="1"/>
            </c:dLbl>
            <c:dLbl>
              <c:idx val="8"/>
              <c:layout>
                <c:manualLayout>
                  <c:x val="1.3934777142725646E-2"/>
                  <c:y val="7.3874677345011075E-3"/>
                </c:manualLayout>
              </c:layout>
              <c:showVal val="1"/>
            </c:dLbl>
            <c:dLbl>
              <c:idx val="9"/>
              <c:layout>
                <c:manualLayout>
                  <c:x val="1.4008446534133929E-2"/>
                  <c:y val="-2.4164753447054117E-3"/>
                </c:manualLayout>
              </c:layout>
              <c:showVal val="1"/>
            </c:dLbl>
            <c:dLbl>
              <c:idx val="10"/>
              <c:layout>
                <c:manualLayout>
                  <c:x val="1.7663136907759197E-2"/>
                  <c:y val="9.0214582477021708E-3"/>
                </c:manualLayout>
              </c:layout>
              <c:showVal val="1"/>
            </c:dLbl>
            <c:dLbl>
              <c:idx val="11"/>
              <c:layout>
                <c:manualLayout>
                  <c:x val="1.3521587803719703E-2"/>
                  <c:y val="1.2636133757236791E-2"/>
                </c:manualLayout>
              </c:layout>
              <c:showVal val="1"/>
            </c:dLbl>
            <c:dLbl>
              <c:idx val="12"/>
              <c:layout>
                <c:manualLayout>
                  <c:x val="1.7176278177345062E-2"/>
                  <c:y val="1.1002143244035792E-2"/>
                </c:manualLayout>
              </c:layout>
              <c:showVal val="1"/>
            </c:dLbl>
            <c:dLbl>
              <c:idx val="13"/>
              <c:layout>
                <c:manualLayout>
                  <c:x val="1.5459437077644834E-2"/>
                  <c:y val="8.3184195262873857E-3"/>
                </c:manualLayout>
              </c:layout>
              <c:showVal val="1"/>
            </c:dLbl>
            <c:dLbl>
              <c:idx val="14"/>
              <c:layout>
                <c:manualLayout>
                  <c:x val="1.7957814473392696E-2"/>
                  <c:y val="1.0536667348142454E-2"/>
                </c:manualLayout>
              </c:layout>
              <c:showVal val="1"/>
            </c:dLbl>
            <c:dLbl>
              <c:idx val="15"/>
              <c:layout>
                <c:manualLayout>
                  <c:x val="1.6240973373692486E-2"/>
                  <c:y val="5.6346958085393044E-3"/>
                </c:manualLayout>
              </c:layout>
              <c:showVal val="1"/>
            </c:dLbl>
            <c:dLbl>
              <c:idx val="16"/>
              <c:layout>
                <c:manualLayout>
                  <c:x val="1.8105153256209511E-2"/>
                  <c:y val="7.2686863217404302E-3"/>
                </c:manualLayout>
              </c:layout>
              <c:showVal val="1"/>
            </c:dLbl>
            <c:dLbl>
              <c:idx val="17"/>
              <c:layout>
                <c:manualLayout>
                  <c:x val="2.4445609366497551E-2"/>
                  <c:y val="5.6346958085393044E-3"/>
                </c:manualLayout>
              </c:layout>
              <c:showVal val="1"/>
            </c:dLbl>
            <c:dLbl>
              <c:idx val="18"/>
              <c:layout>
                <c:manualLayout>
                  <c:x val="1.9147747284580543E-2"/>
                  <c:y val="8.9026768349414528E-3"/>
                </c:manualLayout>
              </c:layout>
              <c:showVal val="1"/>
            </c:dLbl>
            <c:dLbl>
              <c:idx val="19"/>
              <c:layout>
                <c:manualLayout>
                  <c:x val="2.3697692903760028E-2"/>
                  <c:y val="1.2170657861343567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3333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кол.спец!$A$5:$A$24</c:f>
              <c:strCache>
                <c:ptCount val="20"/>
                <c:pt idx="0">
                  <c:v>97/98</c:v>
                </c:pt>
                <c:pt idx="1">
                  <c:v>98/99</c:v>
                </c:pt>
                <c:pt idx="2">
                  <c:v>99/00</c:v>
                </c:pt>
                <c:pt idx="3">
                  <c:v>00/01</c:v>
                </c:pt>
                <c:pt idx="4">
                  <c:v>01/02</c:v>
                </c:pt>
                <c:pt idx="5">
                  <c:v>02/03</c:v>
                </c:pt>
                <c:pt idx="6">
                  <c:v>03/04</c:v>
                </c:pt>
                <c:pt idx="7">
                  <c:v>04/05</c:v>
                </c:pt>
                <c:pt idx="8">
                  <c:v>05/06</c:v>
                </c:pt>
                <c:pt idx="9">
                  <c:v>06/07</c:v>
                </c:pt>
                <c:pt idx="10">
                  <c:v>07/08</c:v>
                </c:pt>
                <c:pt idx="11">
                  <c:v>08/09</c:v>
                </c:pt>
                <c:pt idx="12">
                  <c:v>09/10</c:v>
                </c:pt>
                <c:pt idx="13">
                  <c:v>10/11</c:v>
                </c:pt>
                <c:pt idx="14">
                  <c:v>11/12</c:v>
                </c:pt>
                <c:pt idx="15">
                  <c:v>12/13</c:v>
                </c:pt>
                <c:pt idx="16">
                  <c:v>13/14</c:v>
                </c:pt>
                <c:pt idx="17">
                  <c:v>14/15</c:v>
                </c:pt>
                <c:pt idx="18">
                  <c:v>15/16</c:v>
                </c:pt>
                <c:pt idx="19">
                  <c:v>16/17</c:v>
                </c:pt>
              </c:strCache>
            </c:strRef>
          </c:cat>
          <c:val>
            <c:numRef>
              <c:f>кол.спец!$C$5:$C$24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15</c:v>
                </c:pt>
                <c:pt idx="4">
                  <c:v>24</c:v>
                </c:pt>
                <c:pt idx="5">
                  <c:v>24</c:v>
                </c:pt>
                <c:pt idx="6">
                  <c:v>19</c:v>
                </c:pt>
                <c:pt idx="7">
                  <c:v>23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  <c:pt idx="11">
                  <c:v>6</c:v>
                </c:pt>
                <c:pt idx="12">
                  <c:v>6</c:v>
                </c:pt>
                <c:pt idx="13">
                  <c:v>9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</c:numCache>
            </c:numRef>
          </c:val>
        </c:ser>
        <c:shape val="box"/>
        <c:axId val="37339136"/>
        <c:axId val="37340672"/>
        <c:axId val="0"/>
      </c:bar3DChart>
      <c:catAx>
        <c:axId val="3733913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7340672"/>
        <c:crosses val="autoZero"/>
        <c:auto val="1"/>
        <c:lblAlgn val="ctr"/>
        <c:lblOffset val="100"/>
        <c:tickLblSkip val="1"/>
        <c:tickMarkSkip val="1"/>
      </c:catAx>
      <c:valAx>
        <c:axId val="37340672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one"/>
        <c:spPr>
          <a:ln w="9525">
            <a:noFill/>
          </a:ln>
        </c:spPr>
        <c:crossAx val="37339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201194475550556"/>
          <c:y val="0.78551491190183476"/>
          <c:w val="0.33146696528555486"/>
          <c:h val="0.20675148081380387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/>
      <c:pie3DChart>
        <c:varyColors val="1"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666666666672"/>
          <c:y val="0"/>
          <c:w val="0.34166666666666717"/>
          <c:h val="1"/>
        </c:manualLayout>
      </c:layout>
      <c:txPr>
        <a:bodyPr/>
        <a:lstStyle/>
        <a:p>
          <a:pPr>
            <a:defRPr sz="1200">
              <a:latin typeface="Calibri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100"/>
      <c:rAngAx val="1"/>
    </c:view3D>
    <c:sideWall>
      <c:spPr>
        <a:solidFill>
          <a:schemeClr val="accent1">
            <a:lumMod val="20000"/>
            <a:lumOff val="80000"/>
          </a:schemeClr>
        </a:solidFill>
      </c:spPr>
    </c:sideWall>
    <c:backWall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2.7536830510808221E-3"/>
          <c:y val="0"/>
          <c:w val="0.57402767343053673"/>
          <c:h val="0.91383237330233036"/>
        </c:manualLayout>
      </c:layout>
      <c:bar3DChart>
        <c:barDir val="col"/>
        <c:grouping val="stacked"/>
        <c:ser>
          <c:idx val="0"/>
          <c:order val="0"/>
          <c:tx>
            <c:strRef>
              <c:f>Прогноз!$B$3</c:f>
              <c:strCache>
                <c:ptCount val="1"/>
                <c:pt idx="0">
                  <c:v>Входящий остаток 01.01.2016 г</c:v>
                </c:pt>
              </c:strCache>
            </c:strRef>
          </c:tx>
          <c:dLbls>
            <c:dLbl>
              <c:idx val="0"/>
              <c:layout>
                <c:manualLayout>
                  <c:x val="0.16384414153930896"/>
                  <c:y val="-1.0253423684311432E-16"/>
                </c:manualLayout>
              </c:layout>
              <c:showVal val="1"/>
            </c:dLbl>
            <c:showVal val="1"/>
          </c:dLbls>
          <c:val>
            <c:numRef>
              <c:f>Прогноз!$C$3</c:f>
              <c:numCache>
                <c:formatCode>#,##0.0</c:formatCode>
                <c:ptCount val="1"/>
                <c:pt idx="0">
                  <c:v>186084200</c:v>
                </c:pt>
              </c:numCache>
            </c:numRef>
          </c:val>
        </c:ser>
        <c:ser>
          <c:idx val="1"/>
          <c:order val="1"/>
          <c:tx>
            <c:strRef>
              <c:f>Прогноз!$B$4</c:f>
              <c:strCache>
                <c:ptCount val="1"/>
                <c:pt idx="0">
                  <c:v>Образовательные услуги (бюджет)</c:v>
                </c:pt>
              </c:strCache>
            </c:strRef>
          </c:tx>
          <c:dLbls>
            <c:dLbl>
              <c:idx val="0"/>
              <c:layout>
                <c:manualLayout>
                  <c:x val="0.16246730001376841"/>
                  <c:y val="0"/>
                </c:manualLayout>
              </c:layout>
              <c:showVal val="1"/>
            </c:dLbl>
            <c:showVal val="1"/>
          </c:dLbls>
          <c:val>
            <c:numRef>
              <c:f>Прогноз!$C$4</c:f>
              <c:numCache>
                <c:formatCode>#,##0.0</c:formatCode>
                <c:ptCount val="1"/>
                <c:pt idx="0">
                  <c:v>998246501</c:v>
                </c:pt>
              </c:numCache>
            </c:numRef>
          </c:val>
        </c:ser>
        <c:ser>
          <c:idx val="2"/>
          <c:order val="2"/>
          <c:tx>
            <c:strRef>
              <c:f>Прогноз!$B$5</c:f>
              <c:strCache>
                <c:ptCount val="1"/>
                <c:pt idx="0">
                  <c:v>Стипендия (бюджет)</c:v>
                </c:pt>
              </c:strCache>
            </c:strRef>
          </c:tx>
          <c:dLbls>
            <c:dLbl>
              <c:idx val="0"/>
              <c:layout>
                <c:manualLayout>
                  <c:x val="0.16109045848822809"/>
                  <c:y val="2.5167785234899331E-2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Прогноз!$C$5</c:f>
              <c:numCache>
                <c:formatCode>#,##0.0</c:formatCode>
                <c:ptCount val="1"/>
                <c:pt idx="0">
                  <c:v>414454546</c:v>
                </c:pt>
              </c:numCache>
            </c:numRef>
          </c:val>
        </c:ser>
        <c:ser>
          <c:idx val="3"/>
          <c:order val="3"/>
          <c:tx>
            <c:strRef>
              <c:f>Прогноз!$B$6</c:f>
              <c:strCache>
                <c:ptCount val="1"/>
                <c:pt idx="0">
                  <c:v>Компенсация на проезд (бюджет)</c:v>
                </c:pt>
              </c:strCache>
            </c:strRef>
          </c:tx>
          <c:dLbls>
            <c:dLbl>
              <c:idx val="0"/>
              <c:layout>
                <c:manualLayout>
                  <c:x val="0.15833677543714728"/>
                  <c:y val="2.7964205816554812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val>
            <c:numRef>
              <c:f>Прогноз!$C$6</c:f>
              <c:numCache>
                <c:formatCode>#,##0.0</c:formatCode>
                <c:ptCount val="1"/>
                <c:pt idx="0">
                  <c:v>36218196</c:v>
                </c:pt>
              </c:numCache>
            </c:numRef>
          </c:val>
        </c:ser>
        <c:ser>
          <c:idx val="4"/>
          <c:order val="4"/>
          <c:tx>
            <c:strRef>
              <c:f>Прогноз!$B$7</c:f>
              <c:strCache>
                <c:ptCount val="1"/>
                <c:pt idx="0">
                  <c:v>Академич.мобильность (бюджет)</c:v>
                </c:pt>
              </c:strCache>
            </c:strRef>
          </c:tx>
          <c:dLbls>
            <c:dLbl>
              <c:idx val="0"/>
              <c:layout>
                <c:manualLayout>
                  <c:x val="0.15558309238606646"/>
                  <c:y val="8.3892617449664447E-3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Прогноз!$C$7</c:f>
              <c:numCache>
                <c:formatCode>#,##0.0</c:formatCode>
                <c:ptCount val="1"/>
                <c:pt idx="0">
                  <c:v>17135388</c:v>
                </c:pt>
              </c:numCache>
            </c:numRef>
          </c:val>
        </c:ser>
        <c:ser>
          <c:idx val="5"/>
          <c:order val="5"/>
          <c:tx>
            <c:strRef>
              <c:f>Прогноз!$B$8</c:f>
              <c:strCache>
                <c:ptCount val="1"/>
                <c:pt idx="0">
                  <c:v>НИР (грант)</c:v>
                </c:pt>
              </c:strCache>
            </c:strRef>
          </c:tx>
          <c:dLbls>
            <c:dLbl>
              <c:idx val="0"/>
              <c:layout>
                <c:manualLayout>
                  <c:x val="0.15833677543714728"/>
                  <c:y val="-4.4038119396149364E-7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val>
            <c:numRef>
              <c:f>Прогноз!$C$8</c:f>
              <c:numCache>
                <c:formatCode>#,##0.0</c:formatCode>
                <c:ptCount val="1"/>
                <c:pt idx="0">
                  <c:v>76349300</c:v>
                </c:pt>
              </c:numCache>
            </c:numRef>
          </c:val>
        </c:ser>
        <c:ser>
          <c:idx val="6"/>
          <c:order val="6"/>
          <c:tx>
            <c:strRef>
              <c:f>Прогноз!$B$9</c:f>
              <c:strCache>
                <c:ptCount val="1"/>
                <c:pt idx="0">
                  <c:v>Образовательные услуги (внебюджет)</c:v>
                </c:pt>
              </c:strCache>
            </c:strRef>
          </c:tx>
          <c:dLbls>
            <c:dLbl>
              <c:idx val="0"/>
              <c:layout>
                <c:manualLayout>
                  <c:x val="0.15971361696268768"/>
                  <c:y val="1.1185682326621919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val>
            <c:numRef>
              <c:f>Прогноз!$C$9</c:f>
              <c:numCache>
                <c:formatCode>#,##0.0</c:formatCode>
                <c:ptCount val="1"/>
                <c:pt idx="0">
                  <c:v>603982590</c:v>
                </c:pt>
              </c:numCache>
            </c:numRef>
          </c:val>
        </c:ser>
        <c:ser>
          <c:idx val="7"/>
          <c:order val="7"/>
          <c:tx>
            <c:strRef>
              <c:f>Прогноз!$B$10</c:f>
              <c:strCache>
                <c:ptCount val="1"/>
                <c:pt idx="0">
                  <c:v>Стипендия именная (внебюджет)</c:v>
                </c:pt>
              </c:strCache>
            </c:strRef>
          </c:tx>
          <c:val>
            <c:numRef>
              <c:f>Прогноз!$C$10</c:f>
              <c:numCache>
                <c:formatCode>#,##0.0</c:formatCode>
                <c:ptCount val="1"/>
                <c:pt idx="0">
                  <c:v>334000</c:v>
                </c:pt>
              </c:numCache>
            </c:numRef>
          </c:val>
        </c:ser>
        <c:ser>
          <c:idx val="8"/>
          <c:order val="8"/>
          <c:tx>
            <c:strRef>
              <c:f>Прогноз!$B$11</c:f>
              <c:strCache>
                <c:ptCount val="1"/>
                <c:pt idx="0">
                  <c:v>Курсы повышения квалификации (внебюджет)</c:v>
                </c:pt>
              </c:strCache>
            </c:strRef>
          </c:tx>
          <c:val>
            <c:numRef>
              <c:f>Прогноз!$C$11</c:f>
              <c:numCache>
                <c:formatCode>#,##0.0</c:formatCode>
                <c:ptCount val="1"/>
                <c:pt idx="0">
                  <c:v>16149233</c:v>
                </c:pt>
              </c:numCache>
            </c:numRef>
          </c:val>
        </c:ser>
        <c:ser>
          <c:idx val="9"/>
          <c:order val="9"/>
          <c:tx>
            <c:strRef>
              <c:f>Прогноз!$B$12</c:f>
              <c:strCache>
                <c:ptCount val="1"/>
                <c:pt idx="0">
                  <c:v>Проживание в общежитии (внебюджет)</c:v>
                </c:pt>
              </c:strCache>
            </c:strRef>
          </c:tx>
          <c:dLbls>
            <c:dLbl>
              <c:idx val="0"/>
              <c:layout>
                <c:manualLayout>
                  <c:x val="0.15558309238606646"/>
                  <c:y val="2.7963985625957845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val>
            <c:numRef>
              <c:f>Прогноз!$C$12</c:f>
              <c:numCache>
                <c:formatCode>#,##0.0</c:formatCode>
                <c:ptCount val="1"/>
                <c:pt idx="0">
                  <c:v>48441200</c:v>
                </c:pt>
              </c:numCache>
            </c:numRef>
          </c:val>
        </c:ser>
        <c:ser>
          <c:idx val="10"/>
          <c:order val="10"/>
          <c:tx>
            <c:strRef>
              <c:f>Прогноз!$B$13</c:f>
              <c:strCache>
                <c:ptCount val="1"/>
                <c:pt idx="0">
                  <c:v>Сдача в аренду помещений (внебюджет)</c:v>
                </c:pt>
              </c:strCache>
            </c:strRef>
          </c:tx>
          <c:dLbls>
            <c:dLbl>
              <c:idx val="0"/>
              <c:layout>
                <c:manualLayout>
                  <c:x val="0.15971361696268768"/>
                  <c:y val="1.9574944071588371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val>
            <c:numRef>
              <c:f>Прогноз!$C$13</c:f>
              <c:numCache>
                <c:formatCode>#,##0.0</c:formatCode>
                <c:ptCount val="1"/>
                <c:pt idx="0">
                  <c:v>29890182</c:v>
                </c:pt>
              </c:numCache>
            </c:numRef>
          </c:val>
        </c:ser>
        <c:ser>
          <c:idx val="11"/>
          <c:order val="11"/>
          <c:tx>
            <c:strRef>
              <c:f>Прогноз!$B$14</c:f>
              <c:strCache>
                <c:ptCount val="1"/>
                <c:pt idx="0">
                  <c:v>Прочие поступления (внебюджет)</c:v>
                </c:pt>
              </c:strCache>
            </c:strRef>
          </c:tx>
          <c:dLbls>
            <c:dLbl>
              <c:idx val="0"/>
              <c:layout>
                <c:manualLayout>
                  <c:x val="0.15833677543714728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val>
            <c:numRef>
              <c:f>Прогноз!$C$14</c:f>
              <c:numCache>
                <c:formatCode>#,##0.0</c:formatCode>
                <c:ptCount val="1"/>
                <c:pt idx="0">
                  <c:v>15450918</c:v>
                </c:pt>
              </c:numCache>
            </c:numRef>
          </c:val>
        </c:ser>
        <c:ser>
          <c:idx val="12"/>
          <c:order val="12"/>
          <c:tx>
            <c:strRef>
              <c:f>Прогноз!$B$15</c:f>
              <c:strCache>
                <c:ptCount val="1"/>
                <c:pt idx="0">
                  <c:v>НИР  (хоз.договора)</c:v>
                </c:pt>
              </c:strCache>
            </c:strRef>
          </c:tx>
          <c:dLbls>
            <c:dLbl>
              <c:idx val="0"/>
              <c:layout>
                <c:manualLayout>
                  <c:x val="0.16109045848822809"/>
                  <c:y val="-8.3892617449664447E-3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val>
            <c:numRef>
              <c:f>Прогноз!$C$15</c:f>
              <c:numCache>
                <c:formatCode>#,##0.0</c:formatCode>
                <c:ptCount val="1"/>
                <c:pt idx="0">
                  <c:v>136468248</c:v>
                </c:pt>
              </c:numCache>
            </c:numRef>
          </c:val>
        </c:ser>
        <c:shape val="box"/>
        <c:axId val="38899072"/>
        <c:axId val="38913152"/>
        <c:axId val="0"/>
      </c:bar3DChart>
      <c:catAx>
        <c:axId val="38899072"/>
        <c:scaling>
          <c:orientation val="minMax"/>
        </c:scaling>
        <c:delete val="1"/>
        <c:axPos val="b"/>
        <c:majorGridlines/>
        <c:tickLblPos val="none"/>
        <c:crossAx val="38913152"/>
        <c:crosses val="autoZero"/>
        <c:auto val="1"/>
        <c:lblAlgn val="ctr"/>
        <c:lblOffset val="100"/>
        <c:tickMarkSkip val="6"/>
      </c:catAx>
      <c:valAx>
        <c:axId val="3891315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38899072"/>
        <c:crosses val="autoZero"/>
        <c:crossBetween val="between"/>
      </c:valAx>
    </c:plotArea>
    <c:legend>
      <c:legendPos val="r"/>
    </c:legend>
    <c:plotVisOnly val="1"/>
    <c:dispBlanksAs val="gap"/>
  </c:chart>
  <c:spPr>
    <a:noFill/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8149508480069236E-2"/>
          <c:y val="4.9741589416470985E-2"/>
          <c:w val="0.54842905218361382"/>
          <c:h val="0.90051682116705745"/>
        </c:manualLayout>
      </c:layout>
      <c:barChart>
        <c:barDir val="col"/>
        <c:grouping val="percentStacked"/>
        <c:ser>
          <c:idx val="0"/>
          <c:order val="0"/>
          <c:tx>
            <c:strRef>
              <c:f>Прогноз!$B$47</c:f>
              <c:strCache>
                <c:ptCount val="1"/>
                <c:pt idx="0">
                  <c:v>Зарплата</c:v>
                </c:pt>
              </c:strCache>
            </c:strRef>
          </c:tx>
          <c:dLbls>
            <c:dLbl>
              <c:idx val="0"/>
              <c:layout>
                <c:manualLayout>
                  <c:x val="0.26280189238055601"/>
                  <c:y val="0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ctr"/>
            <c:showVal val="1"/>
          </c:dLbls>
          <c:val>
            <c:numRef>
              <c:f>Прогноз!$C$47</c:f>
              <c:numCache>
                <c:formatCode>#,##0.0</c:formatCode>
                <c:ptCount val="1"/>
                <c:pt idx="0">
                  <c:v>1479621700</c:v>
                </c:pt>
              </c:numCache>
            </c:numRef>
          </c:val>
        </c:ser>
        <c:ser>
          <c:idx val="1"/>
          <c:order val="1"/>
          <c:tx>
            <c:strRef>
              <c:f>Прогноз!$B$48</c:f>
              <c:strCache>
                <c:ptCount val="1"/>
                <c:pt idx="0">
                  <c:v>Командировка,стажировка,практика</c:v>
                </c:pt>
              </c:strCache>
            </c:strRef>
          </c:tx>
          <c:dLbls>
            <c:dLbl>
              <c:idx val="0"/>
              <c:layout>
                <c:manualLayout>
                  <c:x val="0.25552822257111779"/>
                  <c:y val="-2.7304775632562947E-7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ctr"/>
              <c:showVal val="1"/>
            </c:dLbl>
            <c:dLblPos val="ctr"/>
            <c:showVal val="1"/>
          </c:dLbls>
          <c:val>
            <c:numRef>
              <c:f>Прогноз!$C$48</c:f>
              <c:numCache>
                <c:formatCode>#,##0.0</c:formatCode>
                <c:ptCount val="1"/>
                <c:pt idx="0">
                  <c:v>48600000</c:v>
                </c:pt>
              </c:numCache>
            </c:numRef>
          </c:val>
        </c:ser>
        <c:ser>
          <c:idx val="2"/>
          <c:order val="2"/>
          <c:tx>
            <c:strRef>
              <c:f>Прогноз!$B$49</c:f>
              <c:strCache>
                <c:ptCount val="1"/>
                <c:pt idx="0">
                  <c:v>Налоги</c:v>
                </c:pt>
              </c:strCache>
            </c:strRef>
          </c:tx>
          <c:dLbls>
            <c:dLbl>
              <c:idx val="0"/>
              <c:layout>
                <c:manualLayout>
                  <c:x val="0.2620802282780698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ctr"/>
              <c:showVal val="1"/>
            </c:dLbl>
            <c:dLblPos val="ctr"/>
            <c:showVal val="1"/>
          </c:dLbls>
          <c:val>
            <c:numRef>
              <c:f>Прогноз!$C$49</c:f>
              <c:numCache>
                <c:formatCode>#,##0.0</c:formatCode>
                <c:ptCount val="1"/>
                <c:pt idx="0">
                  <c:v>168535700</c:v>
                </c:pt>
              </c:numCache>
            </c:numRef>
          </c:val>
        </c:ser>
        <c:ser>
          <c:idx val="3"/>
          <c:order val="3"/>
          <c:tx>
            <c:strRef>
              <c:f>Прогноз!$B$50</c:f>
              <c:strCache>
                <c:ptCount val="1"/>
                <c:pt idx="0">
                  <c:v>Материалы</c:v>
                </c:pt>
              </c:strCache>
            </c:strRef>
          </c:tx>
          <c:dLbls>
            <c:dLbl>
              <c:idx val="0"/>
              <c:layout>
                <c:manualLayout>
                  <c:x val="0.2588042254245938"/>
                  <c:y val="6.935413010670982E-3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ctr"/>
              <c:showVal val="1"/>
            </c:dLbl>
            <c:dLblPos val="ctr"/>
            <c:showVal val="1"/>
          </c:dLbls>
          <c:val>
            <c:numRef>
              <c:f>Прогноз!$C$50</c:f>
              <c:numCache>
                <c:formatCode>#,##0.0</c:formatCode>
                <c:ptCount val="1"/>
                <c:pt idx="0">
                  <c:v>31500000</c:v>
                </c:pt>
              </c:numCache>
            </c:numRef>
          </c:val>
        </c:ser>
        <c:ser>
          <c:idx val="4"/>
          <c:order val="4"/>
          <c:tx>
            <c:strRef>
              <c:f>Прогноз!$B$51</c:f>
              <c:strCache>
                <c:ptCount val="1"/>
                <c:pt idx="0">
                  <c:v>Основные</c:v>
                </c:pt>
              </c:strCache>
            </c:strRef>
          </c:tx>
          <c:dLbls>
            <c:dLbl>
              <c:idx val="0"/>
              <c:layout>
                <c:manualLayout>
                  <c:x val="0.253890221144380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ctr"/>
              <c:showVal val="1"/>
            </c:dLbl>
            <c:dLblPos val="ctr"/>
            <c:showVal val="1"/>
          </c:dLbls>
          <c:val>
            <c:numRef>
              <c:f>Прогноз!$C$51</c:f>
              <c:numCache>
                <c:formatCode>#,##0.0</c:formatCode>
                <c:ptCount val="1"/>
                <c:pt idx="0">
                  <c:v>105350600</c:v>
                </c:pt>
              </c:numCache>
            </c:numRef>
          </c:val>
        </c:ser>
        <c:ser>
          <c:idx val="5"/>
          <c:order val="5"/>
          <c:tx>
            <c:strRef>
              <c:f>Прогноз!$B$52</c:f>
              <c:strCache>
                <c:ptCount val="1"/>
                <c:pt idx="0">
                  <c:v>Литература,НМА</c:v>
                </c:pt>
              </c:strCache>
            </c:strRef>
          </c:tx>
          <c:dLbls>
            <c:dLbl>
              <c:idx val="0"/>
              <c:layout>
                <c:manualLayout>
                  <c:x val="0.24570021401069045"/>
                  <c:y val="0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ctr"/>
            <c:showVal val="1"/>
          </c:dLbls>
          <c:val>
            <c:numRef>
              <c:f>Прогноз!$C$52</c:f>
              <c:numCache>
                <c:formatCode>#,##0.0</c:formatCode>
                <c:ptCount val="1"/>
                <c:pt idx="0">
                  <c:v>45000000</c:v>
                </c:pt>
              </c:numCache>
            </c:numRef>
          </c:val>
        </c:ser>
        <c:ser>
          <c:idx val="6"/>
          <c:order val="6"/>
          <c:tx>
            <c:strRef>
              <c:f>Прогноз!$B$53</c:f>
              <c:strCache>
                <c:ptCount val="1"/>
                <c:pt idx="0">
                  <c:v>Коммунальные</c:v>
                </c:pt>
              </c:strCache>
            </c:strRef>
          </c:tx>
          <c:dLbls>
            <c:dLbl>
              <c:idx val="0"/>
              <c:layout>
                <c:manualLayout>
                  <c:x val="0.25552822257111779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ctr"/>
              <c:showVal val="1"/>
            </c:dLbl>
            <c:dLblPos val="ctr"/>
            <c:showVal val="1"/>
          </c:dLbls>
          <c:val>
            <c:numRef>
              <c:f>Прогноз!$C$53</c:f>
              <c:numCache>
                <c:formatCode>#,##0.0</c:formatCode>
                <c:ptCount val="1"/>
                <c:pt idx="0">
                  <c:v>79980000</c:v>
                </c:pt>
              </c:numCache>
            </c:numRef>
          </c:val>
        </c:ser>
        <c:ser>
          <c:idx val="7"/>
          <c:order val="7"/>
          <c:tx>
            <c:strRef>
              <c:f>Прогноз!$B$54</c:f>
              <c:strCache>
                <c:ptCount val="1"/>
                <c:pt idx="0">
                  <c:v>Кап.стр-во и ремонт ОС</c:v>
                </c:pt>
              </c:strCache>
            </c:strRef>
          </c:tx>
          <c:dLbls>
            <c:dLbl>
              <c:idx val="0"/>
              <c:layout>
                <c:manualLayout>
                  <c:x val="0.25552822257111779"/>
                  <c:y val="-3.4677065053354923E-3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ctr"/>
              <c:showVal val="1"/>
            </c:dLbl>
            <c:dLblPos val="ctr"/>
            <c:showVal val="1"/>
          </c:dLbls>
          <c:val>
            <c:numRef>
              <c:f>Прогноз!$C$54</c:f>
              <c:numCache>
                <c:formatCode>#,##0.0</c:formatCode>
                <c:ptCount val="1"/>
                <c:pt idx="0">
                  <c:v>35192844</c:v>
                </c:pt>
              </c:numCache>
            </c:numRef>
          </c:val>
        </c:ser>
        <c:ser>
          <c:idx val="8"/>
          <c:order val="8"/>
          <c:tx>
            <c:strRef>
              <c:f>Прогноз!$B$55</c:f>
              <c:strCache>
                <c:ptCount val="1"/>
                <c:pt idx="0">
                  <c:v>Стипендия</c:v>
                </c:pt>
              </c:strCache>
            </c:strRef>
          </c:tx>
          <c:dLbls>
            <c:dLbl>
              <c:idx val="0"/>
              <c:layout>
                <c:manualLayout>
                  <c:x val="0.25552822257111779"/>
                  <c:y val="1.0403119516006474E-2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ctr"/>
              <c:showVal val="1"/>
            </c:dLbl>
            <c:dLblPos val="ctr"/>
            <c:showVal val="1"/>
          </c:dLbls>
          <c:val>
            <c:numRef>
              <c:f>Прогноз!$C$55</c:f>
              <c:numCache>
                <c:formatCode>#,##0.0</c:formatCode>
                <c:ptCount val="1"/>
                <c:pt idx="0">
                  <c:v>414454546</c:v>
                </c:pt>
              </c:numCache>
            </c:numRef>
          </c:val>
        </c:ser>
        <c:ser>
          <c:idx val="9"/>
          <c:order val="9"/>
          <c:tx>
            <c:strRef>
              <c:f>Прогноз!$B$56</c:f>
              <c:strCache>
                <c:ptCount val="1"/>
                <c:pt idx="0">
                  <c:v>Компенсация проезд</c:v>
                </c:pt>
              </c:strCache>
            </c:strRef>
          </c:tx>
          <c:dLbls>
            <c:dLbl>
              <c:idx val="0"/>
              <c:layout>
                <c:manualLayout>
                  <c:x val="0.2538902211443802"/>
                  <c:y val="2.4273945537348445E-2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ctr"/>
              <c:showVal val="1"/>
            </c:dLbl>
            <c:dLblPos val="ctr"/>
            <c:showVal val="1"/>
          </c:dLbls>
          <c:val>
            <c:numRef>
              <c:f>Прогноз!$C$56</c:f>
              <c:numCache>
                <c:formatCode>#,##0.0</c:formatCode>
                <c:ptCount val="1"/>
                <c:pt idx="0">
                  <c:v>36218196</c:v>
                </c:pt>
              </c:numCache>
            </c:numRef>
          </c:val>
        </c:ser>
        <c:ser>
          <c:idx val="10"/>
          <c:order val="10"/>
          <c:tx>
            <c:strRef>
              <c:f>Прогноз!$B$57</c:f>
              <c:strCache>
                <c:ptCount val="1"/>
                <c:pt idx="0">
                  <c:v>Прочие</c:v>
                </c:pt>
              </c:strCache>
            </c:strRef>
          </c:tx>
          <c:dLbls>
            <c:dLbl>
              <c:idx val="0"/>
              <c:layout>
                <c:manualLayout>
                  <c:x val="0.2588042254245938"/>
                  <c:y val="1.0403119516006474E-2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dLblPos val="ctr"/>
              <c:showVal val="1"/>
            </c:dLbl>
            <c:dLblPos val="ctr"/>
            <c:showVal val="1"/>
          </c:dLbls>
          <c:val>
            <c:numRef>
              <c:f>Прогноз!$C$57</c:f>
              <c:numCache>
                <c:formatCode>#,##0.0</c:formatCode>
                <c:ptCount val="1"/>
                <c:pt idx="0">
                  <c:v>79776000</c:v>
                </c:pt>
              </c:numCache>
            </c:numRef>
          </c:val>
        </c:ser>
        <c:ser>
          <c:idx val="11"/>
          <c:order val="11"/>
          <c:tx>
            <c:strRef>
              <c:f>Прогноз!$B$58</c:f>
              <c:strCache>
                <c:ptCount val="1"/>
                <c:pt idx="0">
                  <c:v>% банку </c:v>
                </c:pt>
              </c:strCache>
            </c:strRef>
          </c:tx>
          <c:val>
            <c:numRef>
              <c:f>Прогноз!$C$58</c:f>
              <c:numCache>
                <c:formatCode>#,##0.0</c:formatCode>
                <c:ptCount val="1"/>
                <c:pt idx="0">
                  <c:v>1036164</c:v>
                </c:pt>
              </c:numCache>
            </c:numRef>
          </c:val>
        </c:ser>
        <c:ser>
          <c:idx val="12"/>
          <c:order val="12"/>
          <c:tx>
            <c:strRef>
              <c:f>Прогноз!$B$59</c:f>
              <c:strCache>
                <c:ptCount val="1"/>
                <c:pt idx="0">
                  <c:v>Возврат займа</c:v>
                </c:pt>
              </c:strCache>
            </c:strRef>
          </c:tx>
          <c:dLbls>
            <c:dLbl>
              <c:idx val="0"/>
              <c:layout>
                <c:manualLayout>
                  <c:x val="0.25225221971764228"/>
                  <c:y val="-3.4677065053354762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ctr"/>
            <c:showVal val="1"/>
          </c:dLbls>
          <c:val>
            <c:numRef>
              <c:f>Прогноз!$C$59</c:f>
              <c:numCache>
                <c:formatCode>#,##0.0</c:formatCode>
                <c:ptCount val="1"/>
                <c:pt idx="0">
                  <c:v>33333333</c:v>
                </c:pt>
              </c:numCache>
            </c:numRef>
          </c:val>
        </c:ser>
        <c:gapWidth val="55"/>
        <c:overlap val="100"/>
        <c:axId val="40753792"/>
        <c:axId val="40763776"/>
      </c:barChart>
      <c:catAx>
        <c:axId val="40753792"/>
        <c:scaling>
          <c:orientation val="minMax"/>
        </c:scaling>
        <c:delete val="1"/>
        <c:axPos val="b"/>
        <c:majorTickMark val="none"/>
        <c:tickLblPos val="none"/>
        <c:crossAx val="40763776"/>
        <c:crosses val="autoZero"/>
        <c:auto val="1"/>
        <c:lblAlgn val="ctr"/>
        <c:lblOffset val="100"/>
      </c:catAx>
      <c:valAx>
        <c:axId val="4076377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4075379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8041882765469863"/>
          <c:y val="3.8760494249204663E-2"/>
          <c:w val="0.307986957691397"/>
          <c:h val="0.91198933584682862"/>
        </c:manualLayout>
      </c:layout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perspective val="30"/>
    </c:view3D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 w="25400"/>
              <a:bevelB w="6350"/>
            </a:sp3d>
          </c:spPr>
          <c:explosion val="11"/>
          <c:dPt>
            <c:idx val="0"/>
            <c:spPr>
              <a:solidFill>
                <a:srgbClr val="99BB4D"/>
              </a:solidFill>
              <a:scene3d>
                <a:camera prst="orthographicFront"/>
                <a:lightRig rig="threePt" dir="t"/>
              </a:scene3d>
              <a:sp3d prstMaterial="plastic">
                <a:bevelT w="25400"/>
                <a:bevelB w="6350"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25400"/>
                <a:bevelB w="6350"/>
              </a:sp3d>
            </c:spPr>
          </c:dPt>
          <c:dPt>
            <c:idx val="2"/>
            <c:spPr>
              <a:solidFill>
                <a:srgbClr val="B54845"/>
              </a:solidFill>
              <a:scene3d>
                <a:camera prst="orthographicFront"/>
                <a:lightRig rig="threePt" dir="t"/>
              </a:scene3d>
              <a:sp3d prstMaterial="plastic">
                <a:bevelT w="25400"/>
                <a:bevelB w="6350"/>
              </a:sp3d>
            </c:spPr>
          </c:dPt>
          <c:dPt>
            <c:idx val="3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25400"/>
                <a:bevelB w="6350"/>
              </a:sp3d>
            </c:spPr>
          </c:dPt>
          <c:dPt>
            <c:idx val="4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plastic">
                <a:bevelT w="25400"/>
                <a:bevelB w="6350"/>
              </a:sp3d>
            </c:spPr>
          </c:dPt>
          <c:dLbls>
            <c:dLbl>
              <c:idx val="0"/>
              <c:layout>
                <c:manualLayout>
                  <c:x val="-5.4162349772067957E-2"/>
                  <c:y val="-2.47102956470064E-2"/>
                </c:manualLayout>
              </c:layout>
              <c:showVal val="1"/>
            </c:dLbl>
            <c:dLbl>
              <c:idx val="1"/>
              <c:layout>
                <c:manualLayout>
                  <c:x val="1.8558042086844397E-2"/>
                  <c:y val="5.0397002261509793E-3"/>
                </c:manualLayout>
              </c:layout>
              <c:showVal val="1"/>
            </c:dLbl>
            <c:dLbl>
              <c:idx val="2"/>
              <c:layout>
                <c:manualLayout>
                  <c:x val="8.9800041442188224E-3"/>
                  <c:y val="2.3873371960580439E-2"/>
                </c:manualLayout>
              </c:layout>
              <c:showVal val="1"/>
            </c:dLbl>
            <c:dLbl>
              <c:idx val="3"/>
              <c:layout>
                <c:manualLayout>
                  <c:x val="3.6453438146164842E-2"/>
                  <c:y val="-2.2041000204206108E-2"/>
                </c:manualLayout>
              </c:layout>
              <c:showVal val="1"/>
            </c:dLbl>
            <c:dLbl>
              <c:idx val="4"/>
              <c:layout>
                <c:manualLayout>
                  <c:x val="-4.8801198369940603E-2"/>
                  <c:y val="-4.0261889433632105E-2"/>
                </c:manualLayout>
              </c:layout>
              <c:showVal val="1"/>
            </c:dLbl>
            <c:dLbl>
              <c:idx val="5"/>
              <c:layout>
                <c:manualLayout>
                  <c:x val="-7.9215015886172132E-3"/>
                  <c:y val="-3.5180920781128805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</a:defRPr>
                </a:pPr>
                <a:endParaRPr lang="ru-RU"/>
              </a:p>
            </c:txPr>
          </c:dLbls>
          <c:cat>
            <c:strRef>
              <c:f>Лист3!$K$9:$K$14</c:f>
              <c:strCache>
                <c:ptCount val="6"/>
                <c:pt idx="0">
                  <c:v>Д.н.</c:v>
                </c:pt>
                <c:pt idx="1">
                  <c:v>PhD</c:v>
                </c:pt>
                <c:pt idx="2">
                  <c:v>К.н.</c:v>
                </c:pt>
                <c:pt idx="3">
                  <c:v>Проф.</c:v>
                </c:pt>
                <c:pt idx="4">
                  <c:v>Доц.</c:v>
                </c:pt>
                <c:pt idx="5">
                  <c:v>магистр</c:v>
                </c:pt>
              </c:strCache>
            </c:strRef>
          </c:cat>
          <c:val>
            <c:numRef>
              <c:f>Лист3!$L$9:$L$14</c:f>
              <c:numCache>
                <c:formatCode>General</c:formatCode>
                <c:ptCount val="6"/>
                <c:pt idx="0">
                  <c:v>41</c:v>
                </c:pt>
                <c:pt idx="1">
                  <c:v>12</c:v>
                </c:pt>
                <c:pt idx="2">
                  <c:v>205</c:v>
                </c:pt>
                <c:pt idx="3">
                  <c:v>25</c:v>
                </c:pt>
                <c:pt idx="4">
                  <c:v>125</c:v>
                </c:pt>
                <c:pt idx="5">
                  <c:v>139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502233705151134"/>
          <c:y val="0.17021273279096702"/>
          <c:w val="0.19116701595389413"/>
          <c:h val="0.56682369226308971"/>
        </c:manualLayout>
      </c:layout>
      <c:txPr>
        <a:bodyPr/>
        <a:lstStyle/>
        <a:p>
          <a:pPr>
            <a:defRPr sz="1100">
              <a:latin typeface="Century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baseline="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explosion val="23"/>
          </c:dPt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Лист1!$F$181:$F$184</c:f>
              <c:strCache>
                <c:ptCount val="4"/>
                <c:pt idx="0">
                  <c:v>PhD</c:v>
                </c:pt>
                <c:pt idx="1">
                  <c:v>к.н.</c:v>
                </c:pt>
                <c:pt idx="2">
                  <c:v>д.н.</c:v>
                </c:pt>
                <c:pt idx="3">
                  <c:v>Сотрудники без уч.степени </c:v>
                </c:pt>
              </c:strCache>
            </c:strRef>
          </c:cat>
          <c:val>
            <c:numRef>
              <c:f>Лист1!$G$181:$G$184</c:f>
              <c:numCache>
                <c:formatCode>General</c:formatCode>
                <c:ptCount val="4"/>
                <c:pt idx="0">
                  <c:v>6</c:v>
                </c:pt>
                <c:pt idx="1">
                  <c:v>64</c:v>
                </c:pt>
                <c:pt idx="2">
                  <c:v>10</c:v>
                </c:pt>
                <c:pt idx="3">
                  <c:v>52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perspective val="30"/>
    </c:view3D>
    <c:plotArea>
      <c:layout>
        <c:manualLayout>
          <c:layoutTarget val="inner"/>
          <c:xMode val="edge"/>
          <c:yMode val="edge"/>
          <c:x val="2.4798686009547023E-2"/>
          <c:y val="0.12731481481481483"/>
          <c:w val="0.89115770599590804"/>
          <c:h val="0.842592592592593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20623E"/>
              </a:solidFill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E27878"/>
              </a:solidFill>
            </c:spPr>
          </c:dPt>
          <c:dPt>
            <c:idx val="5"/>
            <c:spPr>
              <a:solidFill>
                <a:srgbClr val="B54845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Лист1!$C$26:$C$31</c:f>
              <c:strCache>
                <c:ptCount val="6"/>
                <c:pt idx="0">
                  <c:v> от 22-30 лет</c:v>
                </c:pt>
                <c:pt idx="1">
                  <c:v>от 31-40 лет</c:v>
                </c:pt>
                <c:pt idx="2">
                  <c:v>от 41-50 лет</c:v>
                </c:pt>
                <c:pt idx="3">
                  <c:v>от 51-60 лет</c:v>
                </c:pt>
                <c:pt idx="4">
                  <c:v>от 61-70 лет</c:v>
                </c:pt>
                <c:pt idx="5">
                  <c:v>от 71-86 лет</c:v>
                </c:pt>
              </c:strCache>
            </c:strRef>
          </c:cat>
          <c:val>
            <c:numRef>
              <c:f>Лист1!$D$26:$D$31</c:f>
              <c:numCache>
                <c:formatCode>0.00%</c:formatCode>
                <c:ptCount val="6"/>
                <c:pt idx="0">
                  <c:v>9.8000000000000226E-2</c:v>
                </c:pt>
                <c:pt idx="1">
                  <c:v>0.22600000000000001</c:v>
                </c:pt>
                <c:pt idx="2">
                  <c:v>0.16500000000000001</c:v>
                </c:pt>
                <c:pt idx="3">
                  <c:v>0.17300000000000001</c:v>
                </c:pt>
                <c:pt idx="4">
                  <c:v>0.35200000000000031</c:v>
                </c:pt>
                <c:pt idx="5">
                  <c:v>0.12000000000000002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"/>
                  <c:y val="-4.194486792981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3,6%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Pos val="outEnd"/>
            <c:showPercent val="1"/>
            <c:showLeaderLines val="1"/>
          </c:dLbls>
          <c:cat>
            <c:strRef>
              <c:f>Лист1!$F$181:$F$184</c:f>
              <c:strCache>
                <c:ptCount val="4"/>
                <c:pt idx="0">
                  <c:v>PhD</c:v>
                </c:pt>
                <c:pt idx="1">
                  <c:v>к.т.н</c:v>
                </c:pt>
                <c:pt idx="2">
                  <c:v>д.т.н</c:v>
                </c:pt>
                <c:pt idx="3">
                  <c:v>Сотрудники без уч.степени в.т.ч академ.магистр</c:v>
                </c:pt>
              </c:strCache>
            </c:strRef>
          </c:cat>
          <c:val>
            <c:numRef>
              <c:f>Лист1!$G$181:$G$184</c:f>
              <c:numCache>
                <c:formatCode>General</c:formatCode>
                <c:ptCount val="4"/>
                <c:pt idx="0">
                  <c:v>2</c:v>
                </c:pt>
                <c:pt idx="1">
                  <c:v>50</c:v>
                </c:pt>
                <c:pt idx="2">
                  <c:v>10</c:v>
                </c:pt>
                <c:pt idx="3">
                  <c:v>91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 sz="1100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8.8628784044571196E-2"/>
          <c:y val="2.8166505813686276E-2"/>
          <c:w val="0.88153219601114241"/>
          <c:h val="0.85783367531488053"/>
        </c:manualLayout>
      </c:layout>
      <c:pie3DChart>
        <c:varyColors val="1"/>
        <c:ser>
          <c:idx val="0"/>
          <c:order val="0"/>
          <c:tx>
            <c:strRef>
              <c:f>Лист1!$D$1</c:f>
              <c:strCache>
                <c:ptCount val="1"/>
                <c:pt idx="0">
                  <c:v>Доля в общем кол-ве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20623E"/>
              </a:solidFill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E27878"/>
              </a:solidFill>
            </c:spPr>
          </c:dPt>
          <c:dPt>
            <c:idx val="5"/>
            <c:spPr>
              <a:solidFill>
                <a:srgbClr val="B54845"/>
              </a:solidFill>
            </c:spPr>
          </c:dPt>
          <c:dLbls>
            <c:dLbl>
              <c:idx val="0"/>
              <c:spPr>
                <a:noFill/>
                <a:effectLst>
                  <a:outerShdw blurRad="50800" dist="50800" dir="5400000" algn="ctr" rotWithShape="0">
                    <a:srgbClr val="92D050"/>
                  </a:outerShdw>
                </a:effectLst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alibri" pitchFamily="34" charset="0"/>
                    </a:defRPr>
                  </a:pPr>
                  <a:endParaRPr lang="ru-RU"/>
                </a:p>
              </c:txPr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Лист1!$B$2:$B$7</c:f>
              <c:strCache>
                <c:ptCount val="6"/>
                <c:pt idx="0">
                  <c:v>от 22  до 30 лет</c:v>
                </c:pt>
                <c:pt idx="1">
                  <c:v>от 31  до40 лет</c:v>
                </c:pt>
                <c:pt idx="2">
                  <c:v>от 41  до 50 лет</c:v>
                </c:pt>
                <c:pt idx="3">
                  <c:v>от 51  до 60 лет</c:v>
                </c:pt>
                <c:pt idx="4">
                  <c:v>от 61  до 70 лет</c:v>
                </c:pt>
                <c:pt idx="5">
                  <c:v>от 71  до 86 лет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7.9199999999999993E-2</c:v>
                </c:pt>
                <c:pt idx="1">
                  <c:v>0.27700000000000002</c:v>
                </c:pt>
                <c:pt idx="2">
                  <c:v>0.19800000000000001</c:v>
                </c:pt>
                <c:pt idx="3">
                  <c:v>0.18800000000000042</c:v>
                </c:pt>
                <c:pt idx="4">
                  <c:v>0.27700000000000002</c:v>
                </c:pt>
                <c:pt idx="5">
                  <c:v>9.9000000000000046E-2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perspective val="30"/>
    </c:view3D>
    <c:plotArea>
      <c:layout>
        <c:manualLayout>
          <c:layoutTarget val="inner"/>
          <c:xMode val="edge"/>
          <c:yMode val="edge"/>
          <c:x val="2.3975150780900169E-3"/>
          <c:y val="2.5462962962962975E-2"/>
          <c:w val="0.99760248492190939"/>
          <c:h val="0.9444444444444446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20623E"/>
              </a:solidFill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E27878"/>
              </a:solidFill>
            </c:spPr>
          </c:dPt>
          <c:dPt>
            <c:idx val="5"/>
            <c:spPr>
              <a:solidFill>
                <a:srgbClr val="B54845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Лист1!$C$26:$C$31</c:f>
              <c:strCache>
                <c:ptCount val="6"/>
                <c:pt idx="0">
                  <c:v> от 22-30 лет</c:v>
                </c:pt>
                <c:pt idx="1">
                  <c:v>от 31-40 лет</c:v>
                </c:pt>
                <c:pt idx="2">
                  <c:v>от 41-50 лет</c:v>
                </c:pt>
                <c:pt idx="3">
                  <c:v>от 51-60 лет</c:v>
                </c:pt>
                <c:pt idx="4">
                  <c:v>от 61-70 лет</c:v>
                </c:pt>
                <c:pt idx="5">
                  <c:v>от 71-86 лет</c:v>
                </c:pt>
              </c:strCache>
            </c:strRef>
          </c:cat>
          <c:val>
            <c:numRef>
              <c:f>Лист1!$D$26:$D$31</c:f>
              <c:numCache>
                <c:formatCode>0.00%</c:formatCode>
                <c:ptCount val="6"/>
                <c:pt idx="0">
                  <c:v>9.8000000000000226E-2</c:v>
                </c:pt>
                <c:pt idx="1">
                  <c:v>0.22600000000000001</c:v>
                </c:pt>
                <c:pt idx="2">
                  <c:v>0.16500000000000001</c:v>
                </c:pt>
                <c:pt idx="3">
                  <c:v>0.17300000000000001</c:v>
                </c:pt>
                <c:pt idx="4">
                  <c:v>0.35200000000000031</c:v>
                </c:pt>
                <c:pt idx="5">
                  <c:v>0.12000000000000002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Лист1!$F$181:$F$184</c:f>
              <c:strCache>
                <c:ptCount val="4"/>
                <c:pt idx="0">
                  <c:v>PhD</c:v>
                </c:pt>
                <c:pt idx="1">
                  <c:v>к.т.н</c:v>
                </c:pt>
                <c:pt idx="2">
                  <c:v>д.т.н</c:v>
                </c:pt>
                <c:pt idx="3">
                  <c:v>Сотрудники без уч.степени в.т.ч академ.магистр</c:v>
                </c:pt>
              </c:strCache>
            </c:strRef>
          </c:cat>
          <c:val>
            <c:numRef>
              <c:f>Лист1!$G$181:$G$184</c:f>
              <c:numCache>
                <c:formatCode>General</c:formatCode>
                <c:ptCount val="4"/>
                <c:pt idx="0">
                  <c:v>2</c:v>
                </c:pt>
                <c:pt idx="1">
                  <c:v>50</c:v>
                </c:pt>
                <c:pt idx="2">
                  <c:v>10</c:v>
                </c:pt>
                <c:pt idx="3">
                  <c:v>91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 sz="1100" b="0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3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25400">
          <a:noFill/>
        </a:ln>
      </c:spPr>
    </c:sideWall>
    <c:backWall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942028985507256E-2"/>
          <c:y val="0.12018943739816954"/>
          <c:w val="0.97014561223325424"/>
          <c:h val="0.68104462990030434"/>
        </c:manualLayout>
      </c:layout>
      <c:bar3DChart>
        <c:barDir val="col"/>
        <c:grouping val="clustered"/>
        <c:ser>
          <c:idx val="0"/>
          <c:order val="0"/>
          <c:tx>
            <c:strRef>
              <c:f>'общ.конт '!$D$5:$D$6</c:f>
              <c:strCache>
                <c:ptCount val="1"/>
                <c:pt idx="0">
                  <c:v>Общий контингент обучающихся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1440559889502785E-2"/>
                  <c:y val="6.9489383456970933E-3"/>
                </c:manualLayout>
              </c:layout>
              <c:showVal val="1"/>
            </c:dLbl>
            <c:dLbl>
              <c:idx val="1"/>
              <c:layout>
                <c:manualLayout>
                  <c:x val="-9.1216863577064759E-3"/>
                  <c:y val="2.973837434788133E-3"/>
                </c:manualLayout>
              </c:layout>
              <c:showVal val="1"/>
            </c:dLbl>
            <c:dLbl>
              <c:idx val="2"/>
              <c:layout>
                <c:manualLayout>
                  <c:x val="-1.2020093890803727E-2"/>
                  <c:y val="6.1770143800451878E-3"/>
                </c:manualLayout>
              </c:layout>
              <c:showVal val="1"/>
            </c:dLbl>
            <c:dLbl>
              <c:idx val="3"/>
              <c:layout>
                <c:manualLayout>
                  <c:x val="-1.1440352086028709E-2"/>
                  <c:y val="5.7561411991756319E-3"/>
                </c:manualLayout>
              </c:layout>
              <c:showVal val="1"/>
            </c:dLbl>
            <c:dLbl>
              <c:idx val="4"/>
              <c:layout>
                <c:manualLayout>
                  <c:x val="-7.3823468272111595E-3"/>
                  <c:y val="3.3026633143932553E-3"/>
                </c:manualLayout>
              </c:layout>
              <c:showVal val="1"/>
            </c:dLbl>
            <c:dLbl>
              <c:idx val="5"/>
              <c:layout>
                <c:manualLayout>
                  <c:x val="-4.1937933157339896E-3"/>
                  <c:y val="1.6394566917452107E-3"/>
                </c:manualLayout>
              </c:layout>
              <c:showVal val="1"/>
            </c:dLbl>
            <c:dLbl>
              <c:idx val="6"/>
              <c:layout>
                <c:manualLayout>
                  <c:x val="5.0816071241474737E-3"/>
                  <c:y val="2.3667212923984648E-3"/>
                </c:manualLayout>
              </c:layout>
              <c:showVal val="1"/>
            </c:dLbl>
            <c:dLbl>
              <c:idx val="7"/>
              <c:layout>
                <c:manualLayout>
                  <c:x val="6.5310289086033925E-3"/>
                  <c:y val="5.1560503460358785E-3"/>
                </c:manualLayout>
              </c:layout>
              <c:showVal val="1"/>
            </c:dLbl>
            <c:dLbl>
              <c:idx val="8"/>
              <c:layout>
                <c:manualLayout>
                  <c:x val="-3.3240196487492597E-3"/>
                  <c:y val="4.1311263281375483E-4"/>
                </c:manualLayout>
              </c:layout>
              <c:showVal val="1"/>
            </c:dLbl>
            <c:dLbl>
              <c:idx val="9"/>
              <c:layout>
                <c:manualLayout>
                  <c:x val="1.029921010868542E-2"/>
                  <c:y val="1.0261798849574861E-3"/>
                </c:manualLayout>
              </c:layout>
              <c:showVal val="1"/>
            </c:dLbl>
            <c:dLbl>
              <c:idx val="10"/>
              <c:layout>
                <c:manualLayout>
                  <c:x val="2.0444290528247765E-2"/>
                  <c:y val="4.156311895640398E-3"/>
                </c:manualLayout>
              </c:layout>
              <c:showVal val="1"/>
            </c:dLbl>
            <c:dLbl>
              <c:idx val="11"/>
              <c:layout>
                <c:manualLayout>
                  <c:x val="1.5806637151958951E-2"/>
                  <c:y val="4.5287229607484172E-3"/>
                </c:manualLayout>
              </c:layout>
              <c:showVal val="1"/>
            </c:dLbl>
            <c:dLbl>
              <c:idx val="12"/>
              <c:layout>
                <c:manualLayout>
                  <c:x val="1.6386493072904202E-2"/>
                  <c:y val="3.7749367369350499E-3"/>
                </c:manualLayout>
              </c:layout>
              <c:showVal val="1"/>
            </c:dLbl>
            <c:dLbl>
              <c:idx val="13"/>
              <c:layout>
                <c:manualLayout>
                  <c:x val="2.3922761785764319E-2"/>
                  <c:y val="4.4729511431611619E-3"/>
                </c:manualLayout>
              </c:layout>
              <c:showVal val="1"/>
            </c:dLbl>
            <c:dLbl>
              <c:idx val="14"/>
              <c:layout>
                <c:manualLayout>
                  <c:x val="1.9285108409475532E-2"/>
                  <c:y val="3.4006769823960919E-4"/>
                </c:manualLayout>
              </c:layout>
              <c:showVal val="1"/>
            </c:dLbl>
            <c:dLbl>
              <c:idx val="15"/>
              <c:layout>
                <c:manualLayout>
                  <c:x val="1.986496433042078E-2"/>
                  <c:y val="4.1814749267286323E-3"/>
                </c:manualLayout>
              </c:layout>
              <c:showVal val="1"/>
            </c:dLbl>
            <c:dLbl>
              <c:idx val="16"/>
              <c:layout>
                <c:manualLayout>
                  <c:x val="2.5662101316259782E-2"/>
                  <c:y val="5.975362247953522E-3"/>
                </c:manualLayout>
              </c:layout>
              <c:showVal val="1"/>
            </c:dLbl>
            <c:dLbl>
              <c:idx val="17"/>
              <c:layout>
                <c:manualLayout>
                  <c:x val="2.45028255101838E-2"/>
                  <c:y val="5.4575648355612624E-3"/>
                </c:manualLayout>
              </c:layout>
              <c:showVal val="1"/>
            </c:dLbl>
            <c:dLbl>
              <c:idx val="18"/>
              <c:layout>
                <c:manualLayout>
                  <c:x val="3.8126055267618399E-2"/>
                  <c:y val="7.592255113831479E-3"/>
                </c:manualLayout>
              </c:layout>
              <c:showVal val="1"/>
            </c:dLbl>
            <c:dLbl>
              <c:idx val="19"/>
              <c:layout>
                <c:manualLayout>
                  <c:x val="3.7836231208882916E-2"/>
                  <c:y val="4.9942555066166319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7030A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'общ.конт '!$C$7:$C$26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'общ.конт '!$D$7:$D$26</c:f>
              <c:numCache>
                <c:formatCode>General</c:formatCode>
                <c:ptCount val="20"/>
                <c:pt idx="0">
                  <c:v>3063</c:v>
                </c:pt>
                <c:pt idx="1">
                  <c:v>3498</c:v>
                </c:pt>
                <c:pt idx="2">
                  <c:v>3294</c:v>
                </c:pt>
                <c:pt idx="3">
                  <c:v>3392</c:v>
                </c:pt>
                <c:pt idx="4">
                  <c:v>3707</c:v>
                </c:pt>
                <c:pt idx="5">
                  <c:v>4065</c:v>
                </c:pt>
                <c:pt idx="6">
                  <c:v>4518</c:v>
                </c:pt>
                <c:pt idx="7">
                  <c:v>4857</c:v>
                </c:pt>
                <c:pt idx="8">
                  <c:v>4907</c:v>
                </c:pt>
                <c:pt idx="9">
                  <c:v>4486</c:v>
                </c:pt>
                <c:pt idx="10">
                  <c:v>4709</c:v>
                </c:pt>
                <c:pt idx="11">
                  <c:v>4388</c:v>
                </c:pt>
                <c:pt idx="12">
                  <c:v>4893</c:v>
                </c:pt>
                <c:pt idx="13">
                  <c:v>5243</c:v>
                </c:pt>
                <c:pt idx="14">
                  <c:v>5334</c:v>
                </c:pt>
                <c:pt idx="15">
                  <c:v>5428</c:v>
                </c:pt>
                <c:pt idx="16">
                  <c:v>5003</c:v>
                </c:pt>
                <c:pt idx="17">
                  <c:v>4655</c:v>
                </c:pt>
                <c:pt idx="18">
                  <c:v>4114</c:v>
                </c:pt>
                <c:pt idx="19">
                  <c:v>3606</c:v>
                </c:pt>
              </c:numCache>
            </c:numRef>
          </c:val>
        </c:ser>
        <c:ser>
          <c:idx val="1"/>
          <c:order val="1"/>
          <c:tx>
            <c:strRef>
              <c:f>'общ.конт '!$E$5:$E$6</c:f>
              <c:strCache>
                <c:ptCount val="1"/>
                <c:pt idx="0">
                  <c:v>дневное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8283146067356623E-3"/>
                  <c:y val="4.3046249817122713E-3"/>
                </c:manualLayout>
              </c:layout>
              <c:showVal val="1"/>
            </c:dLbl>
            <c:dLbl>
              <c:idx val="1"/>
              <c:layout>
                <c:manualLayout>
                  <c:x val="5.0168681182128673E-3"/>
                  <c:y val="9.1071372632844979E-3"/>
                </c:manualLayout>
              </c:layout>
              <c:showVal val="1"/>
            </c:dLbl>
            <c:dLbl>
              <c:idx val="2"/>
              <c:layout>
                <c:manualLayout>
                  <c:x val="4.7270440594772657E-3"/>
                  <c:y val="7.9478870291730102E-3"/>
                </c:manualLayout>
              </c:layout>
              <c:showVal val="1"/>
            </c:dLbl>
            <c:dLbl>
              <c:idx val="3"/>
              <c:layout>
                <c:manualLayout>
                  <c:x val="6.176465843933162E-3"/>
                  <c:y val="5.1555449916924944E-3"/>
                </c:manualLayout>
              </c:layout>
              <c:showVal val="1"/>
            </c:dLbl>
            <c:dLbl>
              <c:idx val="4"/>
              <c:layout>
                <c:manualLayout>
                  <c:x val="8.495339375729466E-3"/>
                  <c:y val="5.2029329279580623E-3"/>
                </c:manualLayout>
              </c:layout>
              <c:showVal val="1"/>
            </c:dLbl>
            <c:dLbl>
              <c:idx val="5"/>
              <c:layout>
                <c:manualLayout>
                  <c:x val="1.6031608088589624E-2"/>
                  <c:y val="7.3822077132949067E-3"/>
                </c:manualLayout>
              </c:layout>
              <c:showVal val="1"/>
            </c:dLbl>
            <c:dLbl>
              <c:idx val="6"/>
              <c:layout>
                <c:manualLayout>
                  <c:x val="1.2263634691981705E-2"/>
                  <c:y val="5.9585830981868683E-3"/>
                </c:manualLayout>
              </c:layout>
              <c:showVal val="1"/>
            </c:dLbl>
            <c:dLbl>
              <c:idx val="7"/>
              <c:layout>
                <c:manualLayout>
                  <c:x val="1.8930337541331204E-2"/>
                  <c:y val="2.4641394911414454E-3"/>
                </c:manualLayout>
              </c:layout>
              <c:showVal val="1"/>
            </c:dLbl>
            <c:dLbl>
              <c:idx val="8"/>
              <c:layout>
                <c:manualLayout>
                  <c:x val="2.037975932578712E-2"/>
                  <c:y val="2.4224931099858351E-3"/>
                </c:manualLayout>
              </c:layout>
              <c:showVal val="1"/>
            </c:dLbl>
            <c:dLbl>
              <c:idx val="9"/>
              <c:layout>
                <c:manualLayout>
                  <c:x val="1.9220369403540841E-2"/>
                  <c:y val="-7.8372711062265832E-5"/>
                </c:manualLayout>
              </c:layout>
              <c:showVal val="1"/>
            </c:dLbl>
            <c:dLbl>
              <c:idx val="10"/>
              <c:layout>
                <c:manualLayout>
                  <c:x val="2.2408808798847948E-2"/>
                  <c:y val="4.8323858092652475E-3"/>
                </c:manualLayout>
              </c:layout>
              <c:showVal val="1"/>
            </c:dLbl>
            <c:dLbl>
              <c:idx val="11"/>
              <c:layout>
                <c:manualLayout>
                  <c:x val="2.1249532992771852E-2"/>
                  <c:y val="5.8056774944328128E-3"/>
                </c:manualLayout>
              </c:layout>
              <c:showVal val="1"/>
            </c:dLbl>
            <c:dLbl>
              <c:idx val="12"/>
              <c:layout>
                <c:manualLayout>
                  <c:x val="2.6177104115100144E-2"/>
                  <c:y val="6.2831122598090887E-3"/>
                </c:manualLayout>
              </c:layout>
              <c:showVal val="1"/>
            </c:dLbl>
            <c:dLbl>
              <c:idx val="13"/>
              <c:layout>
                <c:manualLayout>
                  <c:x val="2.8496091763066708E-2"/>
                  <c:y val="5.3704693224874379E-3"/>
                </c:manualLayout>
              </c:layout>
              <c:showVal val="1"/>
            </c:dLbl>
            <c:dLbl>
              <c:idx val="14"/>
              <c:layout>
                <c:manualLayout>
                  <c:x val="2.6467135977309784E-2"/>
                  <c:y val="4.5490090615784035E-3"/>
                </c:manualLayout>
              </c:layout>
              <c:showVal val="1"/>
            </c:dLbl>
            <c:dLbl>
              <c:idx val="15"/>
              <c:layout>
                <c:manualLayout>
                  <c:x val="3.139482121580818E-2"/>
                  <c:y val="1.3853301384854505E-3"/>
                </c:manualLayout>
              </c:layout>
              <c:showVal val="1"/>
            </c:dLbl>
            <c:dLbl>
              <c:idx val="16"/>
              <c:layout>
                <c:manualLayout>
                  <c:x val="3.4583260611115364E-2"/>
                  <c:y val="6.8100833204425533E-3"/>
                </c:manualLayout>
              </c:layout>
              <c:showVal val="1"/>
            </c:dLbl>
            <c:dLbl>
              <c:idx val="17"/>
              <c:layout>
                <c:manualLayout>
                  <c:x val="3.86412658699328E-2"/>
                  <c:y val="6.191064958544764E-3"/>
                </c:manualLayout>
              </c:layout>
              <c:showVal val="1"/>
            </c:dLbl>
            <c:dLbl>
              <c:idx val="18"/>
              <c:layout>
                <c:manualLayout>
                  <c:x val="3.8351555927367532E-2"/>
                  <c:y val="4.101898670124852E-3"/>
                </c:manualLayout>
              </c:layout>
              <c:showVal val="1"/>
            </c:dLbl>
            <c:dLbl>
              <c:idx val="19"/>
              <c:layout>
                <c:manualLayout>
                  <c:x val="5.0235653957780832E-2"/>
                  <c:y val="1.760237302964222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C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'общ.конт '!$C$7:$C$26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'общ.конт '!$E$7:$E$26</c:f>
              <c:numCache>
                <c:formatCode>General</c:formatCode>
                <c:ptCount val="20"/>
                <c:pt idx="0">
                  <c:v>2024</c:v>
                </c:pt>
                <c:pt idx="1">
                  <c:v>2026</c:v>
                </c:pt>
                <c:pt idx="2">
                  <c:v>1842</c:v>
                </c:pt>
                <c:pt idx="3">
                  <c:v>1965</c:v>
                </c:pt>
                <c:pt idx="4">
                  <c:v>2342</c:v>
                </c:pt>
                <c:pt idx="5">
                  <c:v>2640</c:v>
                </c:pt>
                <c:pt idx="6">
                  <c:v>3052</c:v>
                </c:pt>
                <c:pt idx="7">
                  <c:v>3441</c:v>
                </c:pt>
                <c:pt idx="8">
                  <c:v>3663</c:v>
                </c:pt>
                <c:pt idx="9">
                  <c:v>3601</c:v>
                </c:pt>
                <c:pt idx="10">
                  <c:v>3878</c:v>
                </c:pt>
                <c:pt idx="11">
                  <c:v>3461</c:v>
                </c:pt>
                <c:pt idx="12">
                  <c:v>3877</c:v>
                </c:pt>
                <c:pt idx="13">
                  <c:v>4192</c:v>
                </c:pt>
                <c:pt idx="14">
                  <c:v>4354</c:v>
                </c:pt>
                <c:pt idx="15">
                  <c:v>4644</c:v>
                </c:pt>
                <c:pt idx="16">
                  <c:v>4362</c:v>
                </c:pt>
                <c:pt idx="17">
                  <c:v>4184</c:v>
                </c:pt>
                <c:pt idx="18">
                  <c:v>3887</c:v>
                </c:pt>
                <c:pt idx="19">
                  <c:v>3438</c:v>
                </c:pt>
              </c:numCache>
            </c:numRef>
          </c:val>
        </c:ser>
        <c:ser>
          <c:idx val="2"/>
          <c:order val="2"/>
          <c:tx>
            <c:strRef>
              <c:f>'общ.конт '!$F$5:$F$6</c:f>
              <c:strCache>
                <c:ptCount val="1"/>
                <c:pt idx="0">
                  <c:v>заочное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2.2940140510684793E-3"/>
                  <c:y val="9.6040683625711817E-3"/>
                </c:manualLayout>
              </c:layout>
              <c:showVal val="1"/>
            </c:dLbl>
            <c:dLbl>
              <c:idx val="1"/>
              <c:layout>
                <c:manualLayout>
                  <c:x val="-3.4534039733146991E-3"/>
                  <c:y val="5.448960012472426E-3"/>
                </c:manualLayout>
              </c:layout>
              <c:showVal val="1"/>
            </c:dLbl>
            <c:dLbl>
              <c:idx val="2"/>
              <c:layout>
                <c:manualLayout>
                  <c:x val="-3.7431139158800647E-3"/>
                  <c:y val="2.1072124545370098E-3"/>
                </c:manualLayout>
              </c:layout>
              <c:showVal val="1"/>
            </c:dLbl>
            <c:dLbl>
              <c:idx val="3"/>
              <c:layout>
                <c:manualLayout>
                  <c:x val="1.1844572064481328E-3"/>
                  <c:y val="6.0195162586088391E-3"/>
                </c:manualLayout>
              </c:layout>
              <c:showVal val="1"/>
            </c:dLbl>
            <c:dLbl>
              <c:idx val="4"/>
              <c:layout>
                <c:manualLayout>
                  <c:x val="6.1121424449466161E-3"/>
                  <c:y val="9.6819902274037032E-3"/>
                </c:manualLayout>
              </c:layout>
              <c:showVal val="1"/>
            </c:dLbl>
            <c:dLbl>
              <c:idx val="5"/>
              <c:layout>
                <c:manualLayout>
                  <c:x val="4.952752522700379E-3"/>
                  <c:y val="8.921178714340507E-3"/>
                </c:manualLayout>
              </c:layout>
              <c:showVal val="1"/>
            </c:dLbl>
            <c:dLbl>
              <c:idx val="6"/>
              <c:layout>
                <c:manualLayout>
                  <c:x val="1.074988950853922E-2"/>
                  <c:y val="4.9087281402588482E-3"/>
                </c:manualLayout>
              </c:layout>
              <c:showVal val="1"/>
            </c:dLbl>
            <c:dLbl>
              <c:idx val="7"/>
              <c:layout>
                <c:manualLayout>
                  <c:x val="1.2199311292995185E-2"/>
                  <c:y val="6.5699959585594327E-3"/>
                </c:manualLayout>
              </c:layout>
              <c:showVal val="1"/>
            </c:dLbl>
            <c:dLbl>
              <c:idx val="8"/>
              <c:layout>
                <c:manualLayout>
                  <c:x val="1.2779053097770179E-2"/>
                  <c:y val="9.5726698091526605E-3"/>
                </c:manualLayout>
              </c:layout>
              <c:showVal val="1"/>
            </c:dLbl>
            <c:dLbl>
              <c:idx val="9"/>
              <c:layout>
                <c:manualLayout>
                  <c:x val="1.6221175324045441E-2"/>
                  <c:y val="9.6051425420670047E-3"/>
                </c:manualLayout>
              </c:layout>
              <c:showVal val="1"/>
            </c:dLbl>
            <c:dLbl>
              <c:idx val="10"/>
              <c:layout>
                <c:manualLayout>
                  <c:x val="1.9409728835522635E-2"/>
                  <c:y val="7.824516032422334E-3"/>
                </c:manualLayout>
              </c:layout>
              <c:showVal val="1"/>
            </c:dLbl>
            <c:dLbl>
              <c:idx val="11"/>
              <c:layout>
                <c:manualLayout>
                  <c:x val="1.9119904776787003E-2"/>
                  <c:y val="8.7644703598237922E-3"/>
                </c:manualLayout>
              </c:layout>
              <c:showVal val="1"/>
            </c:dLbl>
            <c:dLbl>
              <c:idx val="12"/>
              <c:layout>
                <c:manualLayout>
                  <c:x val="1.770694613974266E-2"/>
                  <c:y val="7.5332493706338106E-3"/>
                </c:manualLayout>
              </c:layout>
              <c:showVal val="1"/>
            </c:dLbl>
            <c:dLbl>
              <c:idx val="13"/>
              <c:layout>
                <c:manualLayout>
                  <c:x val="2.0895385535049726E-2"/>
                  <c:y val="1.0684741661642344E-2"/>
                </c:manualLayout>
              </c:layout>
              <c:showVal val="1"/>
            </c:dLbl>
            <c:dLbl>
              <c:idx val="14"/>
              <c:layout>
                <c:manualLayout>
                  <c:x val="2.5207187741005801E-2"/>
                  <c:y val="8.9141534250906998E-3"/>
                </c:manualLayout>
              </c:layout>
              <c:showVal val="1"/>
            </c:dLbl>
            <c:dLbl>
              <c:idx val="15"/>
              <c:layout>
                <c:manualLayout>
                  <c:x val="2.8395627136312829E-2"/>
                  <c:y val="6.6742298919081847E-3"/>
                </c:manualLayout>
              </c:layout>
              <c:showVal val="1"/>
            </c:dLbl>
            <c:dLbl>
              <c:idx val="16"/>
              <c:layout>
                <c:manualLayout>
                  <c:x val="2.9844934804598433E-2"/>
                  <c:y val="6.1250339260973856E-3"/>
                </c:manualLayout>
              </c:layout>
              <c:showVal val="1"/>
            </c:dLbl>
            <c:dLbl>
              <c:idx val="17"/>
              <c:layout>
                <c:manualLayout>
                  <c:x val="3.216392245256517E-2"/>
                  <c:y val="1.0848759717985294E-2"/>
                </c:manualLayout>
              </c:layout>
              <c:showVal val="1"/>
            </c:dLbl>
            <c:dLbl>
              <c:idx val="18"/>
              <c:layout>
                <c:manualLayout>
                  <c:x val="3.535236184787207E-2"/>
                  <c:y val="1.0450111442293101E-2"/>
                </c:manualLayout>
              </c:layout>
              <c:showVal val="1"/>
            </c:dLbl>
            <c:dLbl>
              <c:idx val="19"/>
              <c:layout>
                <c:manualLayout>
                  <c:x val="3.8540915359349177E-2"/>
                  <c:y val="9.7601965048125048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206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'общ.конт '!$C$7:$C$26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'общ.конт '!$F$7:$F$26</c:f>
              <c:numCache>
                <c:formatCode>General</c:formatCode>
                <c:ptCount val="20"/>
                <c:pt idx="0">
                  <c:v>1039</c:v>
                </c:pt>
                <c:pt idx="1">
                  <c:v>1472</c:v>
                </c:pt>
                <c:pt idx="2">
                  <c:v>1452</c:v>
                </c:pt>
                <c:pt idx="3">
                  <c:v>1427</c:v>
                </c:pt>
                <c:pt idx="4">
                  <c:v>1365</c:v>
                </c:pt>
                <c:pt idx="5">
                  <c:v>1425</c:v>
                </c:pt>
                <c:pt idx="6">
                  <c:v>1466</c:v>
                </c:pt>
                <c:pt idx="7">
                  <c:v>1416</c:v>
                </c:pt>
                <c:pt idx="8">
                  <c:v>1244</c:v>
                </c:pt>
                <c:pt idx="9">
                  <c:v>885</c:v>
                </c:pt>
                <c:pt idx="10">
                  <c:v>831</c:v>
                </c:pt>
                <c:pt idx="11">
                  <c:v>927</c:v>
                </c:pt>
                <c:pt idx="12">
                  <c:v>1016</c:v>
                </c:pt>
                <c:pt idx="13">
                  <c:v>1051</c:v>
                </c:pt>
                <c:pt idx="14">
                  <c:v>980</c:v>
                </c:pt>
                <c:pt idx="15">
                  <c:v>784</c:v>
                </c:pt>
                <c:pt idx="16">
                  <c:v>641</c:v>
                </c:pt>
                <c:pt idx="17">
                  <c:v>471</c:v>
                </c:pt>
                <c:pt idx="18">
                  <c:v>227</c:v>
                </c:pt>
                <c:pt idx="19">
                  <c:v>168</c:v>
                </c:pt>
              </c:numCache>
            </c:numRef>
          </c:val>
        </c:ser>
        <c:shape val="box"/>
        <c:axId val="37422208"/>
        <c:axId val="37423744"/>
        <c:axId val="0"/>
      </c:bar3DChart>
      <c:catAx>
        <c:axId val="37422208"/>
        <c:scaling>
          <c:orientation val="minMax"/>
        </c:scaling>
        <c:axPos val="b"/>
        <c:numFmt formatCode="General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7423744"/>
        <c:crosses val="autoZero"/>
        <c:auto val="1"/>
        <c:lblAlgn val="ctr"/>
        <c:lblOffset val="100"/>
        <c:tickLblSkip val="1"/>
        <c:tickMarkSkip val="1"/>
      </c:catAx>
      <c:valAx>
        <c:axId val="37423744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tickLblPos val="none"/>
        <c:spPr>
          <a:ln w="9525">
            <a:noFill/>
          </a:ln>
        </c:spPr>
        <c:crossAx val="37422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543478260869582"/>
          <c:y val="0.87425320112353666"/>
          <c:w val="0.57065217391304368"/>
          <c:h val="0.1057886293596973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8.4488663053033167E-3"/>
          <c:y val="5.453801031210305E-2"/>
          <c:w val="0.91110206194917687"/>
          <c:h val="0.86515310027280923"/>
        </c:manualLayout>
      </c:layout>
      <c:pie3DChart>
        <c:varyColors val="1"/>
        <c:ser>
          <c:idx val="0"/>
          <c:order val="0"/>
          <c:tx>
            <c:strRef>
              <c:f>Лист2!$D$25</c:f>
              <c:strCache>
                <c:ptCount val="1"/>
                <c:pt idx="0">
                  <c:v>Доля в общем кол-ве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20623E"/>
              </a:solidFill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E27878"/>
              </a:solidFill>
            </c:spPr>
          </c:dPt>
          <c:dPt>
            <c:idx val="5"/>
            <c:spPr>
              <a:solidFill>
                <a:srgbClr val="B54845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Лист2!$C$26:$C$31</c:f>
              <c:strCache>
                <c:ptCount val="6"/>
                <c:pt idx="0">
                  <c:v>от 22-30 лет</c:v>
                </c:pt>
                <c:pt idx="1">
                  <c:v>от 31-40 лет</c:v>
                </c:pt>
                <c:pt idx="2">
                  <c:v>от 41-50 лет</c:v>
                </c:pt>
                <c:pt idx="3">
                  <c:v>от 51-60 лет</c:v>
                </c:pt>
                <c:pt idx="4">
                  <c:v>от 61-70 лет</c:v>
                </c:pt>
                <c:pt idx="5">
                  <c:v>от 71-86 лет</c:v>
                </c:pt>
              </c:strCache>
            </c:strRef>
          </c:cat>
          <c:val>
            <c:numRef>
              <c:f>Лист2!$D$26:$D$31</c:f>
              <c:numCache>
                <c:formatCode>0.00%</c:formatCode>
                <c:ptCount val="6"/>
                <c:pt idx="0">
                  <c:v>0.14400000000000004</c:v>
                </c:pt>
                <c:pt idx="1">
                  <c:v>0.222</c:v>
                </c:pt>
                <c:pt idx="2">
                  <c:v>0.16300000000000001</c:v>
                </c:pt>
                <c:pt idx="3">
                  <c:v>0.15000000000000024</c:v>
                </c:pt>
                <c:pt idx="4">
                  <c:v>0.18300000000000033</c:v>
                </c:pt>
                <c:pt idx="5">
                  <c:v>0.13700000000000001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3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25400">
          <a:noFill/>
        </a:ln>
      </c:spPr>
    </c:sideWall>
    <c:backWall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107242692224837E-4"/>
          <c:y val="0.10155843879838905"/>
          <c:w val="0.9822641681984875"/>
          <c:h val="0.67770814073342089"/>
        </c:manualLayout>
      </c:layout>
      <c:bar3DChart>
        <c:barDir val="col"/>
        <c:grouping val="clustered"/>
        <c:ser>
          <c:idx val="0"/>
          <c:order val="0"/>
          <c:tx>
            <c:strRef>
              <c:f>'г.б-пл'!$B$5:$B$6</c:f>
              <c:strCache>
                <c:ptCount val="1"/>
                <c:pt idx="0">
                  <c:v>Общий контингент обучающихся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4100650188240782E-2"/>
                  <c:y val="5.5338353411546713E-3"/>
                </c:manualLayout>
              </c:layout>
              <c:showVal val="1"/>
            </c:dLbl>
            <c:dLbl>
              <c:idx val="1"/>
              <c:layout>
                <c:manualLayout>
                  <c:x val="-5.530797456128154E-3"/>
                  <c:y val="5.12515590637225E-3"/>
                </c:manualLayout>
              </c:layout>
              <c:showVal val="1"/>
            </c:dLbl>
            <c:dLbl>
              <c:idx val="2"/>
              <c:layout>
                <c:manualLayout>
                  <c:x val="-8.0514033083557025E-3"/>
                  <c:y val="2.6229386242107495E-3"/>
                </c:manualLayout>
              </c:layout>
              <c:showVal val="1"/>
            </c:dLbl>
            <c:dLbl>
              <c:idx val="3"/>
              <c:layout>
                <c:manualLayout>
                  <c:x val="-3.1784107496823214E-3"/>
                  <c:y val="6.6436049777414165E-3"/>
                </c:manualLayout>
              </c:layout>
              <c:showVal val="1"/>
            </c:dLbl>
            <c:dLbl>
              <c:idx val="4"/>
              <c:layout>
                <c:manualLayout>
                  <c:x val="7.7036676563129282E-4"/>
                  <c:y val="4.946756787569704E-3"/>
                </c:manualLayout>
              </c:layout>
              <c:showVal val="1"/>
            </c:dLbl>
            <c:dLbl>
              <c:idx val="5"/>
              <c:layout>
                <c:manualLayout>
                  <c:x val="-6.3714362393728803E-3"/>
                  <c:y val="7.0708783446006406E-3"/>
                </c:manualLayout>
              </c:layout>
              <c:showVal val="1"/>
            </c:dLbl>
            <c:dLbl>
              <c:idx val="6"/>
              <c:layout>
                <c:manualLayout>
                  <c:x val="4.0469685154369212E-3"/>
                  <c:y val="5.1366506759404577E-3"/>
                </c:manualLayout>
              </c:layout>
              <c:showVal val="1"/>
            </c:dLbl>
            <c:dLbl>
              <c:idx val="7"/>
              <c:layout>
                <c:manualLayout>
                  <c:x val="6.1473159440309103E-3"/>
                  <c:y val="2.4474770727226898E-3"/>
                </c:manualLayout>
              </c:layout>
              <c:showVal val="1"/>
            </c:dLbl>
            <c:dLbl>
              <c:idx val="8"/>
              <c:layout>
                <c:manualLayout>
                  <c:x val="9.1718784159846734E-3"/>
                  <c:y val="5.3280026040565471E-3"/>
                </c:manualLayout>
              </c:layout>
              <c:showVal val="1"/>
            </c:dLbl>
            <c:dLbl>
              <c:idx val="9"/>
              <c:layout>
                <c:manualLayout>
                  <c:x val="8.4997026504767727E-3"/>
                  <c:y val="8.5430873415557017E-3"/>
                </c:manualLayout>
              </c:layout>
              <c:showVal val="1"/>
            </c:dLbl>
            <c:dLbl>
              <c:idx val="10"/>
              <c:layout>
                <c:manualLayout>
                  <c:x val="8.7516199923510698E-3"/>
                  <c:y val="8.0463018771809308E-3"/>
                </c:manualLayout>
              </c:layout>
              <c:showVal val="1"/>
            </c:dLbl>
            <c:dLbl>
              <c:idx val="11"/>
              <c:layout>
                <c:manualLayout>
                  <c:x val="1.3624612551024358E-2"/>
                  <c:y val="7.6474251603557263E-3"/>
                </c:manualLayout>
              </c:layout>
              <c:showVal val="1"/>
            </c:dLbl>
            <c:dLbl>
              <c:idx val="12"/>
              <c:layout>
                <c:manualLayout>
                  <c:x val="1.5724959979618303E-2"/>
                  <c:y val="2.5213847772980187E-3"/>
                </c:manualLayout>
              </c:layout>
              <c:showVal val="1"/>
            </c:dLbl>
            <c:dLbl>
              <c:idx val="13"/>
              <c:layout>
                <c:manualLayout>
                  <c:x val="1.7825429344189882E-2"/>
                  <c:y val="7.0596175868981237E-3"/>
                </c:manualLayout>
              </c:layout>
              <c:showVal val="1"/>
            </c:dLbl>
            <c:dLbl>
              <c:idx val="14"/>
              <c:layout>
                <c:manualLayout>
                  <c:x val="1.8077346686064269E-2"/>
                  <c:y val="4.2082177254708043E-3"/>
                </c:manualLayout>
              </c:layout>
              <c:showVal val="1"/>
            </c:dLbl>
            <c:dLbl>
              <c:idx val="15"/>
              <c:layout>
                <c:manualLayout>
                  <c:x val="2.2026124201377738E-2"/>
                  <c:y val="4.7485397088108975E-3"/>
                </c:manualLayout>
              </c:layout>
              <c:showVal val="1"/>
            </c:dLbl>
            <c:dLbl>
              <c:idx val="16"/>
              <c:layout>
                <c:manualLayout>
                  <c:x val="2.3202256586611871E-2"/>
                  <c:y val="4.4832800761194789E-3"/>
                </c:manualLayout>
              </c:layout>
              <c:showVal val="1"/>
            </c:dLbl>
            <c:dLbl>
              <c:idx val="17"/>
              <c:layout>
                <c:manualLayout>
                  <c:x val="2.5302725951183422E-2"/>
                  <c:y val="4.810436147987136E-3"/>
                </c:manualLayout>
              </c:layout>
              <c:showVal val="1"/>
            </c:dLbl>
            <c:dLbl>
              <c:idx val="18"/>
              <c:layout>
                <c:manualLayout>
                  <c:x val="2.9251503466497006E-2"/>
                  <c:y val="5.1750625679734515E-3"/>
                </c:manualLayout>
              </c:layout>
              <c:showVal val="1"/>
            </c:dLbl>
            <c:dLbl>
              <c:idx val="19"/>
              <c:layout>
                <c:manualLayout>
                  <c:x val="2.580656063493213E-2"/>
                  <c:y val="3.7845894579748131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7030A0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'г.б-пл'!$A$7:$A$26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'г.б-пл'!$B$7:$B$26</c:f>
              <c:numCache>
                <c:formatCode>General</c:formatCode>
                <c:ptCount val="20"/>
                <c:pt idx="0">
                  <c:v>3063</c:v>
                </c:pt>
                <c:pt idx="1">
                  <c:v>3498</c:v>
                </c:pt>
                <c:pt idx="2">
                  <c:v>3294</c:v>
                </c:pt>
                <c:pt idx="3">
                  <c:v>3392</c:v>
                </c:pt>
                <c:pt idx="4">
                  <c:v>3707</c:v>
                </c:pt>
                <c:pt idx="5">
                  <c:v>4065</c:v>
                </c:pt>
                <c:pt idx="6">
                  <c:v>4518</c:v>
                </c:pt>
                <c:pt idx="7">
                  <c:v>4857</c:v>
                </c:pt>
                <c:pt idx="8">
                  <c:v>4907</c:v>
                </c:pt>
                <c:pt idx="9">
                  <c:v>4486</c:v>
                </c:pt>
                <c:pt idx="10">
                  <c:v>4709</c:v>
                </c:pt>
                <c:pt idx="11">
                  <c:v>4388</c:v>
                </c:pt>
                <c:pt idx="12">
                  <c:v>4893</c:v>
                </c:pt>
                <c:pt idx="13">
                  <c:v>5243</c:v>
                </c:pt>
                <c:pt idx="14">
                  <c:v>5334</c:v>
                </c:pt>
                <c:pt idx="15">
                  <c:v>5428</c:v>
                </c:pt>
                <c:pt idx="16">
                  <c:v>5003</c:v>
                </c:pt>
                <c:pt idx="17">
                  <c:v>4655</c:v>
                </c:pt>
                <c:pt idx="18">
                  <c:v>4114</c:v>
                </c:pt>
                <c:pt idx="19">
                  <c:v>3606</c:v>
                </c:pt>
              </c:numCache>
            </c:numRef>
          </c:val>
        </c:ser>
        <c:ser>
          <c:idx val="1"/>
          <c:order val="1"/>
          <c:tx>
            <c:strRef>
              <c:f>'г.б-пл'!$C$5:$C$6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5154172671232544E-3"/>
                  <c:y val="6.0420940872737087E-3"/>
                </c:manualLayout>
              </c:layout>
              <c:showVal val="1"/>
            </c:dLbl>
            <c:dLbl>
              <c:idx val="1"/>
              <c:layout>
                <c:manualLayout>
                  <c:x val="9.9468947891815252E-4"/>
                  <c:y val="4.1396956439689811E-3"/>
                </c:manualLayout>
              </c:layout>
              <c:showVal val="1"/>
            </c:dLbl>
            <c:dLbl>
              <c:idx val="2"/>
              <c:layout>
                <c:manualLayout>
                  <c:x val="-6.0170132994959787E-4"/>
                  <c:y val="3.3556240395047677E-3"/>
                </c:manualLayout>
              </c:layout>
              <c:showVal val="1"/>
            </c:dLbl>
            <c:dLbl>
              <c:idx val="3"/>
              <c:layout>
                <c:manualLayout>
                  <c:x val="-3.4978398807527491E-4"/>
                  <c:y val="7.1836929492157982E-3"/>
                </c:manualLayout>
              </c:layout>
              <c:showVal val="1"/>
            </c:dLbl>
            <c:dLbl>
              <c:idx val="4"/>
              <c:layout>
                <c:manualLayout>
                  <c:x val="3.5989935272383385E-3"/>
                  <c:y val="5.0945507088964205E-3"/>
                </c:manualLayout>
              </c:layout>
              <c:showVal val="1"/>
            </c:dLbl>
            <c:dLbl>
              <c:idx val="5"/>
              <c:layout>
                <c:manualLayout>
                  <c:x val="7.5477710425519194E-3"/>
                  <c:y val="-3.9483936333372886E-3"/>
                </c:manualLayout>
              </c:layout>
              <c:showVal val="1"/>
            </c:dLbl>
            <c:dLbl>
              <c:idx val="6"/>
              <c:layout>
                <c:manualLayout>
                  <c:x val="1.2420885537202844E-2"/>
                  <c:y val="8.7356632975513007E-3"/>
                </c:manualLayout>
              </c:layout>
              <c:showVal val="1"/>
            </c:dLbl>
            <c:dLbl>
              <c:idx val="7"/>
              <c:layout>
                <c:manualLayout>
                  <c:x val="1.3597017922437008E-2"/>
                  <c:y val="8.2751026655915206E-3"/>
                </c:manualLayout>
              </c:layout>
              <c:showVal val="1"/>
            </c:dLbl>
            <c:dLbl>
              <c:idx val="8"/>
              <c:layout>
                <c:manualLayout>
                  <c:x val="1.2924720220951541E-2"/>
                  <c:y val="7.8896952539107418E-3"/>
                </c:manualLayout>
              </c:layout>
              <c:showVal val="1"/>
            </c:dLbl>
            <c:dLbl>
              <c:idx val="9"/>
              <c:layout>
                <c:manualLayout>
                  <c:x val="1.5949404628882828E-2"/>
                  <c:y val="7.490302041254596E-3"/>
                </c:manualLayout>
              </c:layout>
              <c:showVal val="1"/>
            </c:dLbl>
            <c:dLbl>
              <c:idx val="10"/>
              <c:layout>
                <c:manualLayout>
                  <c:x val="2.0822397187556189E-2"/>
                  <c:y val="7.5791370907195696E-3"/>
                </c:manualLayout>
              </c:layout>
              <c:showVal val="1"/>
            </c:dLbl>
            <c:dLbl>
              <c:idx val="11"/>
              <c:layout>
                <c:manualLayout>
                  <c:x val="1.9225884442710946E-2"/>
                  <c:y val="3.2413299073202275E-3"/>
                </c:manualLayout>
              </c:layout>
              <c:showVal val="1"/>
            </c:dLbl>
            <c:dLbl>
              <c:idx val="12"/>
              <c:layout>
                <c:manualLayout>
                  <c:x val="2.1326231871304866E-2"/>
                  <c:y val="7.4098116700016675E-3"/>
                </c:manualLayout>
              </c:layout>
              <c:showVal val="1"/>
            </c:dLbl>
            <c:dLbl>
              <c:idx val="13"/>
              <c:layout>
                <c:manualLayout>
                  <c:x val="2.5275131322595984E-2"/>
                  <c:y val="7.0601125949049893E-3"/>
                </c:manualLayout>
              </c:layout>
              <c:showVal val="1"/>
            </c:dLbl>
            <c:dLbl>
              <c:idx val="14"/>
              <c:layout>
                <c:manualLayout>
                  <c:x val="2.5527048664470278E-2"/>
                  <c:y val="5.92831645092016E-3"/>
                </c:manualLayout>
              </c:layout>
              <c:showVal val="1"/>
            </c:dLbl>
            <c:dLbl>
              <c:idx val="15"/>
              <c:layout>
                <c:manualLayout>
                  <c:x val="2.9475826179783855E-2"/>
                  <c:y val="8.0680943727133025E-3"/>
                </c:manualLayout>
              </c:layout>
              <c:showVal val="1"/>
            </c:dLbl>
            <c:dLbl>
              <c:idx val="16"/>
              <c:layout>
                <c:manualLayout>
                  <c:x val="3.8045678911896551E-2"/>
                  <c:y val="2.913629644729325E-2"/>
                </c:manualLayout>
              </c:layout>
              <c:showVal val="1"/>
            </c:dLbl>
            <c:dLbl>
              <c:idx val="17"/>
              <c:layout>
                <c:manualLayout>
                  <c:x val="3.5525073059668982E-2"/>
                  <c:y val="7.0686697971587588E-3"/>
                </c:manualLayout>
              </c:layout>
              <c:showVal val="1"/>
            </c:dLbl>
            <c:dLbl>
              <c:idx val="18"/>
              <c:layout>
                <c:manualLayout>
                  <c:x val="3.9473850574982802E-2"/>
                  <c:y val="8.238665309134743E-3"/>
                </c:manualLayout>
              </c:layout>
              <c:showVal val="1"/>
            </c:dLbl>
            <c:dLbl>
              <c:idx val="19"/>
              <c:layout>
                <c:manualLayout>
                  <c:x val="3.6028907743417916E-2"/>
                  <c:y val="8.5210393463336972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FF2D2D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'г.б-пл'!$A$7:$A$26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'г.б-пл'!$C$7:$C$26</c:f>
              <c:numCache>
                <c:formatCode>General</c:formatCode>
                <c:ptCount val="20"/>
                <c:pt idx="0">
                  <c:v>1662</c:v>
                </c:pt>
                <c:pt idx="1">
                  <c:v>1412</c:v>
                </c:pt>
                <c:pt idx="2">
                  <c:v>1157</c:v>
                </c:pt>
                <c:pt idx="3">
                  <c:v>1288</c:v>
                </c:pt>
                <c:pt idx="4">
                  <c:v>1581</c:v>
                </c:pt>
                <c:pt idx="5">
                  <c:v>1954</c:v>
                </c:pt>
                <c:pt idx="6">
                  <c:v>2255</c:v>
                </c:pt>
                <c:pt idx="7">
                  <c:v>2707</c:v>
                </c:pt>
                <c:pt idx="8">
                  <c:v>2773</c:v>
                </c:pt>
                <c:pt idx="9">
                  <c:v>2663</c:v>
                </c:pt>
                <c:pt idx="10">
                  <c:v>2664</c:v>
                </c:pt>
                <c:pt idx="11">
                  <c:v>2158</c:v>
                </c:pt>
                <c:pt idx="12">
                  <c:v>2328</c:v>
                </c:pt>
                <c:pt idx="13">
                  <c:v>2834</c:v>
                </c:pt>
                <c:pt idx="14">
                  <c:v>2452</c:v>
                </c:pt>
                <c:pt idx="15">
                  <c:v>2564</c:v>
                </c:pt>
                <c:pt idx="16">
                  <c:v>2467</c:v>
                </c:pt>
                <c:pt idx="17">
                  <c:v>2500</c:v>
                </c:pt>
                <c:pt idx="18">
                  <c:v>2478</c:v>
                </c:pt>
                <c:pt idx="19">
                  <c:v>2235</c:v>
                </c:pt>
              </c:numCache>
            </c:numRef>
          </c:val>
        </c:ser>
        <c:ser>
          <c:idx val="2"/>
          <c:order val="2"/>
          <c:tx>
            <c:strRef>
              <c:f>'г.б-пл'!$D$5:$D$6</c:f>
              <c:strCache>
                <c:ptCount val="1"/>
                <c:pt idx="0">
                  <c:v>внебюджет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4.7465364915874123E-3"/>
                  <c:y val="7.8498038343085327E-3"/>
                </c:manualLayout>
              </c:layout>
              <c:showVal val="1"/>
            </c:dLbl>
            <c:dLbl>
              <c:idx val="1"/>
              <c:layout>
                <c:manualLayout>
                  <c:x val="-7.9775897627380266E-4"/>
                  <c:y val="6.2185186705002067E-3"/>
                </c:manualLayout>
              </c:layout>
              <c:showVal val="1"/>
            </c:dLbl>
            <c:dLbl>
              <c:idx val="2"/>
              <c:layout>
                <c:manualLayout>
                  <c:x val="-1.4699347417817866E-3"/>
                  <c:y val="4.5001604687611892E-3"/>
                </c:manualLayout>
              </c:layout>
              <c:showVal val="1"/>
            </c:dLbl>
            <c:dLbl>
              <c:idx val="3"/>
              <c:layout>
                <c:manualLayout>
                  <c:x val="3.4030578168916209E-3"/>
                  <c:y val="4.6929704366224945E-3"/>
                </c:manualLayout>
              </c:layout>
              <c:showVal val="1"/>
            </c:dLbl>
            <c:dLbl>
              <c:idx val="4"/>
              <c:layout>
                <c:manualLayout>
                  <c:x val="2.7307601154061482E-3"/>
                  <c:y val="5.0852644867700487E-3"/>
                </c:manualLayout>
              </c:layout>
              <c:showVal val="1"/>
            </c:dLbl>
            <c:dLbl>
              <c:idx val="5"/>
              <c:layout>
                <c:manualLayout>
                  <c:x val="2.058462413920676E-3"/>
                  <c:y val="-5.6226988202801031E-3"/>
                </c:manualLayout>
              </c:layout>
              <c:showVal val="1"/>
            </c:dLbl>
            <c:dLbl>
              <c:idx val="6"/>
              <c:layout>
                <c:manualLayout>
                  <c:x val="6.0073618652118337E-3"/>
                  <c:y val="-7.7409667305060473E-3"/>
                </c:manualLayout>
              </c:layout>
              <c:showVal val="1"/>
            </c:dLbl>
            <c:dLbl>
              <c:idx val="7"/>
              <c:layout>
                <c:manualLayout>
                  <c:x val="8.1077092938058228E-3"/>
                  <c:y val="2.5304369875586781E-3"/>
                </c:manualLayout>
              </c:layout>
              <c:showVal val="1"/>
            </c:dLbl>
            <c:dLbl>
              <c:idx val="8"/>
              <c:layout>
                <c:manualLayout>
                  <c:x val="1.0208056722399699E-2"/>
                  <c:y val="-2.0163530242951113E-3"/>
                </c:manualLayout>
              </c:layout>
              <c:showVal val="1"/>
            </c:dLbl>
            <c:dLbl>
              <c:idx val="9"/>
              <c:layout>
                <c:manualLayout>
                  <c:x val="9.5357590209142959E-3"/>
                  <c:y val="7.8483457945633141E-3"/>
                </c:manualLayout>
              </c:layout>
              <c:showVal val="1"/>
            </c:dLbl>
            <c:dLbl>
              <c:idx val="10"/>
              <c:layout>
                <c:manualLayout>
                  <c:x val="1.3484658472205339E-2"/>
                  <c:y val="8.8252273668888853E-3"/>
                </c:manualLayout>
              </c:layout>
              <c:showVal val="1"/>
            </c:dLbl>
            <c:dLbl>
              <c:idx val="11"/>
              <c:layout>
                <c:manualLayout>
                  <c:x val="1.7433435987518803E-2"/>
                  <c:y val="-1.2983609420250757E-3"/>
                </c:manualLayout>
              </c:layout>
              <c:showVal val="1"/>
            </c:dLbl>
            <c:dLbl>
              <c:idx val="12"/>
              <c:layout>
                <c:manualLayout>
                  <c:x val="1.9533783416112869E-2"/>
                  <c:y val="6.5944273360128884E-3"/>
                </c:manualLayout>
              </c:layout>
              <c:showVal val="1"/>
            </c:dLbl>
            <c:dLbl>
              <c:idx val="13"/>
              <c:layout>
                <c:manualLayout>
                  <c:x val="1.7937392607245022E-2"/>
                  <c:y val="2.1073467037175083E-3"/>
                </c:manualLayout>
              </c:layout>
              <c:showVal val="1"/>
            </c:dLbl>
            <c:dLbl>
              <c:idx val="14"/>
              <c:layout>
                <c:manualLayout>
                  <c:x val="2.0037740035838959E-2"/>
                  <c:y val="5.0754617688128414E-3"/>
                </c:manualLayout>
              </c:layout>
              <c:showVal val="1"/>
            </c:dLbl>
            <c:dLbl>
              <c:idx val="15"/>
              <c:layout>
                <c:manualLayout>
                  <c:x val="2.2138087464433024E-2"/>
                  <c:y val="1.1288516261186564E-2"/>
                </c:manualLayout>
              </c:layout>
              <c:showVal val="1"/>
            </c:dLbl>
            <c:dLbl>
              <c:idx val="16"/>
              <c:layout>
                <c:manualLayout>
                  <c:x val="2.1465911698925134E-2"/>
                  <c:y val="1.0267581674064837E-2"/>
                </c:manualLayout>
              </c:layout>
              <c:showVal val="1"/>
            </c:dLbl>
            <c:dLbl>
              <c:idx val="17"/>
              <c:layout>
                <c:manualLayout>
                  <c:x val="2.8187334344318263E-2"/>
                  <c:y val="7.6623310174213262E-3"/>
                </c:manualLayout>
              </c:layout>
              <c:showVal val="1"/>
            </c:dLbl>
            <c:dLbl>
              <c:idx val="18"/>
              <c:layout>
                <c:manualLayout>
                  <c:x val="3.4908756989711201E-2"/>
                  <c:y val="1.1544255659885892E-2"/>
                </c:manualLayout>
              </c:layout>
              <c:showVal val="1"/>
            </c:dLbl>
            <c:dLbl>
              <c:idx val="19"/>
              <c:layout>
                <c:manualLayout>
                  <c:x val="3.9781749548384628E-2"/>
                  <c:y val="9.8716210367300727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accent5">
                        <a:lumMod val="50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'г.б-пл'!$A$7:$A$26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'г.б-пл'!$D$7:$D$26</c:f>
              <c:numCache>
                <c:formatCode>General</c:formatCode>
                <c:ptCount val="20"/>
                <c:pt idx="0">
                  <c:v>1401</c:v>
                </c:pt>
                <c:pt idx="1">
                  <c:v>2086</c:v>
                </c:pt>
                <c:pt idx="2">
                  <c:v>2137</c:v>
                </c:pt>
                <c:pt idx="3">
                  <c:v>2104</c:v>
                </c:pt>
                <c:pt idx="4">
                  <c:v>2126</c:v>
                </c:pt>
                <c:pt idx="5">
                  <c:v>2111</c:v>
                </c:pt>
                <c:pt idx="6">
                  <c:v>2263</c:v>
                </c:pt>
                <c:pt idx="7">
                  <c:v>2150</c:v>
                </c:pt>
                <c:pt idx="8">
                  <c:v>2134</c:v>
                </c:pt>
                <c:pt idx="9">
                  <c:v>1823</c:v>
                </c:pt>
                <c:pt idx="10">
                  <c:v>2045</c:v>
                </c:pt>
                <c:pt idx="11">
                  <c:v>2230</c:v>
                </c:pt>
                <c:pt idx="12">
                  <c:v>2565</c:v>
                </c:pt>
                <c:pt idx="13">
                  <c:v>2409</c:v>
                </c:pt>
                <c:pt idx="14">
                  <c:v>2882</c:v>
                </c:pt>
                <c:pt idx="15">
                  <c:v>2864</c:v>
                </c:pt>
                <c:pt idx="16">
                  <c:v>2536</c:v>
                </c:pt>
                <c:pt idx="17">
                  <c:v>2155</c:v>
                </c:pt>
                <c:pt idx="18">
                  <c:v>1636</c:v>
                </c:pt>
                <c:pt idx="19">
                  <c:v>1371</c:v>
                </c:pt>
              </c:numCache>
            </c:numRef>
          </c:val>
        </c:ser>
        <c:shape val="box"/>
        <c:axId val="37586048"/>
        <c:axId val="37587584"/>
        <c:axId val="0"/>
      </c:bar3DChart>
      <c:catAx>
        <c:axId val="3758604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37587584"/>
        <c:crosses val="autoZero"/>
        <c:auto val="1"/>
        <c:lblAlgn val="ctr"/>
        <c:lblOffset val="100"/>
        <c:tickLblSkip val="1"/>
        <c:tickMarkSkip val="1"/>
      </c:catAx>
      <c:valAx>
        <c:axId val="37587584"/>
        <c:scaling>
          <c:orientation val="minMax"/>
        </c:scaling>
        <c:axPos val="l"/>
        <c:numFmt formatCode="General" sourceLinked="1"/>
        <c:majorTickMark val="none"/>
        <c:tickLblPos val="none"/>
        <c:spPr>
          <a:ln w="9525">
            <a:noFill/>
          </a:ln>
        </c:spPr>
        <c:crossAx val="37586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779762285811829"/>
          <c:y val="0.8237974682520377"/>
          <c:w val="0.49593552184905143"/>
          <c:h val="0.16599190283400819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Лист1!$C$20:$C$26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Лист1!$D$20:$D$26</c:f>
              <c:numCache>
                <c:formatCode>0%</c:formatCode>
                <c:ptCount val="7"/>
                <c:pt idx="0">
                  <c:v>4.0000000000000022E-2</c:v>
                </c:pt>
                <c:pt idx="1">
                  <c:v>7.0000000000000021E-2</c:v>
                </c:pt>
                <c:pt idx="2">
                  <c:v>0.25</c:v>
                </c:pt>
                <c:pt idx="3">
                  <c:v>0.28000000000000008</c:v>
                </c:pt>
                <c:pt idx="4">
                  <c:v>8.0000000000000043E-2</c:v>
                </c:pt>
                <c:pt idx="5">
                  <c:v>7.0000000000000021E-2</c:v>
                </c:pt>
                <c:pt idx="6">
                  <c:v>0.21000000000000008</c:v>
                </c:pt>
              </c:numCache>
            </c:numRef>
          </c:val>
        </c:ser>
        <c:axId val="41561088"/>
        <c:axId val="41562880"/>
      </c:barChart>
      <c:catAx>
        <c:axId val="4156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1562880"/>
        <c:crosses val="autoZero"/>
        <c:auto val="1"/>
        <c:lblAlgn val="ctr"/>
        <c:lblOffset val="100"/>
      </c:catAx>
      <c:valAx>
        <c:axId val="4156288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1561088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5944317095468975"/>
          <c:y val="1.1158739563916801E-3"/>
          <c:w val="0.39136270695037145"/>
          <c:h val="0.94689455408909473"/>
        </c:manualLayout>
      </c:layout>
      <c:txPr>
        <a:bodyPr/>
        <a:lstStyle/>
        <a:p>
          <a:pPr>
            <a:defRPr sz="1200">
              <a:latin typeface="Calibri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rotY val="11"/>
      <c:perspective val="30"/>
    </c:view3D>
    <c:plotArea>
      <c:layout>
        <c:manualLayout>
          <c:layoutTarget val="inner"/>
          <c:xMode val="edge"/>
          <c:yMode val="edge"/>
          <c:x val="2.1993927229684553E-2"/>
          <c:y val="0.15556222829063418"/>
          <c:w val="0.62425546806649201"/>
          <c:h val="0.7158578650772967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soft" dir="t"/>
            </a:scene3d>
            <a:sp3d>
              <a:bevelT w="6350"/>
              <a:bevelB w="50800"/>
            </a:sp3d>
          </c:spPr>
          <c:explosion val="14"/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Лист1!$D$31:$D$42</c:f>
              <c:strCache>
                <c:ptCount val="12"/>
                <c:pt idx="0">
                  <c:v>Образовательные услуги (бюджет)</c:v>
                </c:pt>
                <c:pt idx="1">
                  <c:v>Стипендия (бюджет)</c:v>
                </c:pt>
                <c:pt idx="2">
                  <c:v>Компенсация на проезд (бюджет)</c:v>
                </c:pt>
                <c:pt idx="3">
                  <c:v>Академич.мобильность (бюджет)</c:v>
                </c:pt>
                <c:pt idx="4">
                  <c:v>НИР (грант)</c:v>
                </c:pt>
                <c:pt idx="5">
                  <c:v>Образовательные услуги (внебюджет)</c:v>
                </c:pt>
                <c:pt idx="6">
                  <c:v>Стипендия именная (внебюджет)</c:v>
                </c:pt>
                <c:pt idx="7">
                  <c:v>Курсы повышения квалификации (внебюджет)</c:v>
                </c:pt>
                <c:pt idx="8">
                  <c:v>Проживание в общежитии (внебюджет)</c:v>
                </c:pt>
                <c:pt idx="9">
                  <c:v>Сдача в аренду помещений (внебюджет)</c:v>
                </c:pt>
                <c:pt idx="10">
                  <c:v>Прочие поступления (внебюджет)</c:v>
                </c:pt>
                <c:pt idx="11">
                  <c:v>НИР  (хоз.договора)</c:v>
                </c:pt>
              </c:strCache>
            </c:strRef>
          </c:cat>
          <c:val>
            <c:numRef>
              <c:f>Лист1!$E$31:$E$42</c:f>
              <c:numCache>
                <c:formatCode>0%</c:formatCode>
                <c:ptCount val="12"/>
                <c:pt idx="0">
                  <c:v>0.4</c:v>
                </c:pt>
                <c:pt idx="1">
                  <c:v>0.19</c:v>
                </c:pt>
                <c:pt idx="2">
                  <c:v>3.0000000000000002E-2</c:v>
                </c:pt>
                <c:pt idx="3">
                  <c:v>1.0000000000000005E-2</c:v>
                </c:pt>
                <c:pt idx="4">
                  <c:v>4.0000000000000022E-2</c:v>
                </c:pt>
                <c:pt idx="5">
                  <c:v>0.27</c:v>
                </c:pt>
                <c:pt idx="6">
                  <c:v>0</c:v>
                </c:pt>
                <c:pt idx="7">
                  <c:v>1.0000000000000005E-2</c:v>
                </c:pt>
                <c:pt idx="8">
                  <c:v>1.0000000000000005E-2</c:v>
                </c:pt>
                <c:pt idx="9">
                  <c:v>1.0000000000000005E-2</c:v>
                </c:pt>
                <c:pt idx="10">
                  <c:v>0</c:v>
                </c:pt>
                <c:pt idx="11">
                  <c:v>3.0000000000000002E-2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200895476300803"/>
          <c:y val="8.6410922486494773E-3"/>
          <c:w val="0.32230477072718883"/>
          <c:h val="0.99135888362130986"/>
        </c:manualLayout>
      </c:layout>
      <c:txPr>
        <a:bodyPr/>
        <a:lstStyle/>
        <a:p>
          <a:pPr>
            <a:defRPr sz="10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/>
      <c:pie3DChart>
        <c:varyColors val="1"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666666666672"/>
          <c:y val="0"/>
          <c:w val="0.34166666666666717"/>
          <c:h val="1"/>
        </c:manualLayout>
      </c:layout>
      <c:txPr>
        <a:bodyPr/>
        <a:lstStyle/>
        <a:p>
          <a:pPr>
            <a:defRPr sz="1200">
              <a:latin typeface="Calibri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3.7326334208223982E-2"/>
          <c:y val="5.4998644473438517E-2"/>
          <c:w val="0.60034733158355236"/>
          <c:h val="0.9450013555265616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Лист1!$C$47:$C$58</c:f>
              <c:strCache>
                <c:ptCount val="12"/>
                <c:pt idx="0">
                  <c:v>Зарплата</c:v>
                </c:pt>
                <c:pt idx="1">
                  <c:v>Командировка,стажировка,практика</c:v>
                </c:pt>
                <c:pt idx="2">
                  <c:v>Налоги</c:v>
                </c:pt>
                <c:pt idx="3">
                  <c:v>Материалы</c:v>
                </c:pt>
                <c:pt idx="4">
                  <c:v>Основные</c:v>
                </c:pt>
                <c:pt idx="5">
                  <c:v>Литература,НМА</c:v>
                </c:pt>
                <c:pt idx="6">
                  <c:v>Коммунальные</c:v>
                </c:pt>
                <c:pt idx="7">
                  <c:v>Кап.стр-во и ремонт ОС</c:v>
                </c:pt>
                <c:pt idx="8">
                  <c:v>Стипендия</c:v>
                </c:pt>
                <c:pt idx="9">
                  <c:v>Компенсация проезд</c:v>
                </c:pt>
                <c:pt idx="10">
                  <c:v>Прочие</c:v>
                </c:pt>
                <c:pt idx="11">
                  <c:v>% банку </c:v>
                </c:pt>
              </c:strCache>
            </c:strRef>
          </c:cat>
          <c:val>
            <c:numRef>
              <c:f>Лист1!$D$47:$D$58</c:f>
              <c:numCache>
                <c:formatCode>0%</c:formatCode>
                <c:ptCount val="12"/>
                <c:pt idx="0">
                  <c:v>0.62000000000000033</c:v>
                </c:pt>
                <c:pt idx="1">
                  <c:v>1.0000000000000005E-2</c:v>
                </c:pt>
                <c:pt idx="2">
                  <c:v>7.0000000000000021E-2</c:v>
                </c:pt>
                <c:pt idx="3">
                  <c:v>1.0000000000000005E-2</c:v>
                </c:pt>
                <c:pt idx="4">
                  <c:v>1.0000000000000005E-2</c:v>
                </c:pt>
                <c:pt idx="5">
                  <c:v>1.0000000000000005E-2</c:v>
                </c:pt>
                <c:pt idx="6">
                  <c:v>3.0000000000000002E-2</c:v>
                </c:pt>
                <c:pt idx="7">
                  <c:v>2.0000000000000011E-2</c:v>
                </c:pt>
                <c:pt idx="8">
                  <c:v>0.17</c:v>
                </c:pt>
                <c:pt idx="9">
                  <c:v>2.0000000000000011E-2</c:v>
                </c:pt>
                <c:pt idx="10">
                  <c:v>3.0000000000000002E-2</c:v>
                </c:pt>
                <c:pt idx="11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59295713035869"/>
          <c:y val="5.0343394575678053E-2"/>
          <c:w val="0.31402816669139128"/>
          <c:h val="0.94965660542432195"/>
        </c:manualLayout>
      </c:layout>
      <c:txPr>
        <a:bodyPr/>
        <a:lstStyle/>
        <a:p>
          <a:pPr>
            <a:defRPr sz="11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75"/>
      <c:perspective val="30"/>
    </c:view3D>
    <c:plotArea>
      <c:layout/>
      <c:pie3DChart>
        <c:varyColors val="1"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666666666672"/>
          <c:y val="0"/>
          <c:w val="0.34166666666666717"/>
          <c:h val="1"/>
        </c:manualLayout>
      </c:layout>
      <c:txPr>
        <a:bodyPr/>
        <a:lstStyle/>
        <a:p>
          <a:pPr>
            <a:defRPr sz="1200">
              <a:latin typeface="Calibri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009CCD-75BD-4132-B0C8-2600CC465004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76571A-0FE4-4029-8122-F48727EE5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2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138F9C-F888-4128-AB56-3BEDCC39F9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6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7BFB15-D6BC-493E-BD4C-AAEF1D5137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2E7552-127B-49E1-A1D3-03A561B5F6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95E50D6-9373-46DC-B722-52D8210EE7BA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0679D2-4CD0-4F61-8CAB-1AB030ED9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E667-EE9C-4DA3-9C7A-B2BA24BB0EDC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5F46-CE10-473E-8964-B539E3F27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02E4-3F8A-4605-9F0A-B79D096E2EB8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4DB7-01C0-4778-A971-BAE334E5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D417-456B-4A3A-9128-3ECA18444BEF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96F9-5667-4A51-8A2F-CD3DEC03B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80B46-87B7-4391-A007-FD47EA7A3996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DA6667-7090-452A-995F-6B8D19FFB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0F50D5-79D7-4318-948E-ADA60FEFFC7A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C8B625-56C1-48AC-898F-6FFED0CC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929CC8-45E2-4439-B0EC-80E22E3E85B9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63921F-95B3-40E8-8438-54159E206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54EE89-FFF1-45CA-B9AE-1BBF6264BEDE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748407-FCA6-4C4E-9876-2DAD97F41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2F3D-CC76-4473-A1DC-629CF1C0D97C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D08A-405D-4462-BDC3-D9C185340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98BCFD-F77B-4221-93AD-9BF9EF969F6E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218E2D-976E-45EF-9282-DCC0775AE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194688A-4F17-4C08-AC0B-A43448F7ECFC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F6D2BE-7D2C-4018-893C-F9B18C6A6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76602E6-58E5-440E-BE06-6C90A8C7F9BA}" type="datetimeFigureOut">
              <a:rPr lang="ru-RU"/>
              <a:pPr>
                <a:defRPr/>
              </a:pPr>
              <a:t>17.10.2016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269ED00-A2B1-41A4-BEDC-3B2269C3A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70" r:id="rId4"/>
    <p:sldLayoutId id="2147483771" r:id="rId5"/>
    <p:sldLayoutId id="2147483772" r:id="rId6"/>
    <p:sldLayoutId id="2147483766" r:id="rId7"/>
    <p:sldLayoutId id="2147483773" r:id="rId8"/>
    <p:sldLayoutId id="2147483774" r:id="rId9"/>
    <p:sldLayoutId id="2147483765" r:id="rId10"/>
    <p:sldLayoutId id="21474837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3.jpeg"/><Relationship Id="rId7" Type="http://schemas.openxmlformats.org/officeDocument/2006/relationships/image" Target="../media/image4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0.png"/><Relationship Id="rId18" Type="http://schemas.openxmlformats.org/officeDocument/2006/relationships/image" Target="../media/image53.pn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12" Type="http://schemas.openxmlformats.org/officeDocument/2006/relationships/image" Target="../media/image49.jpeg"/><Relationship Id="rId17" Type="http://schemas.openxmlformats.org/officeDocument/2006/relationships/image" Target="../media/image34.jpeg"/><Relationship Id="rId2" Type="http://schemas.openxmlformats.org/officeDocument/2006/relationships/image" Target="../media/image17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33.jpeg"/><Relationship Id="rId15" Type="http://schemas.openxmlformats.org/officeDocument/2006/relationships/image" Target="../media/image51.png"/><Relationship Id="rId10" Type="http://schemas.openxmlformats.org/officeDocument/2006/relationships/image" Target="../media/image35.jpeg"/><Relationship Id="rId4" Type="http://schemas.openxmlformats.org/officeDocument/2006/relationships/image" Target="../media/image44.jpeg"/><Relationship Id="rId9" Type="http://schemas.openxmlformats.org/officeDocument/2006/relationships/image" Target="../media/image47.jpeg"/><Relationship Id="rId1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chart" Target="../charts/chart10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chart" Target="../charts/chart18.xm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png"/><Relationship Id="rId4" Type="http://schemas.openxmlformats.org/officeDocument/2006/relationships/image" Target="../media/image28.png"/><Relationship Id="rId9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701871"/>
            <a:ext cx="9144000" cy="830997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889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деятельности АУЭС за 2015/2016 учебный год и задачи коллектива университета на 2016/2017 учебный год</a:t>
            </a:r>
          </a:p>
        </p:txBody>
      </p:sp>
      <p:pic>
        <p:nvPicPr>
          <p:cNvPr id="14340" name="Picture 2" descr="E:\_Мои документы\_с рабочего стола\РАБОТА ЦМПО\Логотип АУЭС\АУЭС логотип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539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0" y="214313"/>
            <a:ext cx="3929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cs typeface="Arial" charset="0"/>
              </a:rPr>
              <a:t>« </a:t>
            </a:r>
            <a:r>
              <a:rPr lang="kk-KZ" sz="1400" b="1">
                <a:cs typeface="Arial" charset="0"/>
              </a:rPr>
              <a:t>Алматы энергетика және </a:t>
            </a:r>
          </a:p>
          <a:p>
            <a:pPr algn="ctr"/>
            <a:r>
              <a:rPr lang="kk-KZ" sz="1400" b="1">
                <a:cs typeface="Arial" charset="0"/>
              </a:rPr>
              <a:t>байланыс университеті</a:t>
            </a:r>
            <a:r>
              <a:rPr lang="ru-RU" sz="1400" b="1">
                <a:cs typeface="Arial" charset="0"/>
              </a:rPr>
              <a:t> »</a:t>
            </a:r>
            <a:endParaRPr lang="kk-KZ" sz="1400" b="1">
              <a:cs typeface="Arial" charset="0"/>
            </a:endParaRPr>
          </a:p>
          <a:p>
            <a:pPr algn="ctr"/>
            <a:r>
              <a:rPr lang="kk-KZ" sz="1400" b="1">
                <a:cs typeface="Arial" charset="0"/>
              </a:rPr>
              <a:t>Коммерциялық емес акционерлік қоғамы</a:t>
            </a:r>
            <a:endParaRPr lang="ru-RU" sz="1400" b="1">
              <a:cs typeface="Arial" charset="0"/>
            </a:endParaRPr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5143500" y="214313"/>
            <a:ext cx="4000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cs typeface="Arial" charset="0"/>
              </a:rPr>
              <a:t>Некоммерческое акционерное общество </a:t>
            </a:r>
          </a:p>
          <a:p>
            <a:pPr algn="ctr"/>
            <a:r>
              <a:rPr lang="ru-RU" sz="1400" b="1">
                <a:cs typeface="Arial" charset="0"/>
              </a:rPr>
              <a:t>«Алматинский университет </a:t>
            </a:r>
          </a:p>
          <a:p>
            <a:pPr algn="ctr"/>
            <a:r>
              <a:rPr lang="ru-RU" sz="1400" b="1">
                <a:cs typeface="Arial" charset="0"/>
              </a:rPr>
              <a:t>энергетики и связи»</a:t>
            </a:r>
          </a:p>
        </p:txBody>
      </p:sp>
      <p:pic>
        <p:nvPicPr>
          <p:cNvPr id="14343" name="Picture 2" descr="D:\Users\VIP\Desktop\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231900"/>
            <a:ext cx="4465638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D:\Users\VIP\Desktop\Даукеев Г.Ж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4038" y="1231900"/>
            <a:ext cx="4722812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kk-KZ" sz="2400" dirty="0" smtClean="0">
                <a:solidFill>
                  <a:srgbClr val="0070C0"/>
                </a:solidFill>
              </a:rPr>
              <a:t>Объем госзаказа по 12 специальностям бакалавриата АУЭС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133168" name="Object 48"/>
          <p:cNvGraphicFramePr>
            <a:graphicFrameLocks noGrp="1"/>
          </p:cNvGraphicFramePr>
          <p:nvPr>
            <p:ph idx="1"/>
          </p:nvPr>
        </p:nvGraphicFramePr>
        <p:xfrm>
          <a:off x="463550" y="1430338"/>
          <a:ext cx="8215313" cy="4627562"/>
        </p:xfrm>
        <a:graphic>
          <a:graphicData uri="http://schemas.openxmlformats.org/presentationml/2006/ole">
            <p:oleObj spid="_x0000_s133168" name="Лист" r:id="rId3" imgW="8134485" imgH="458143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858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 sz="1000"/>
            </a:pPr>
            <a:r>
              <a:rPr lang="ru-RU" sz="2800" dirty="0">
                <a:solidFill>
                  <a:srgbClr val="0070C0"/>
                </a:solidFill>
                <a:latin typeface="+mn-lt"/>
                <a:cs typeface="Times New Roman"/>
              </a:rPr>
              <a:t>Контингент обучающихся в разрезе форм обучения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79512" y="1556792"/>
          <a:ext cx="87630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539552" y="1340768"/>
          <a:ext cx="8201025" cy="49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858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0070C0"/>
                </a:solidFill>
                <a:cs typeface="Times New Roman"/>
              </a:rPr>
              <a:t>Контингент обучающихся в разрезе источников финансирования</a:t>
            </a:r>
            <a:r>
              <a:rPr lang="ru-RU" sz="4400" dirty="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Times New Roman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dirty="0" smtClean="0"/>
              <a:t>Динамика изменения численности бакалавров в АУЭС</a:t>
            </a:r>
            <a:endParaRPr lang="ru-RU" dirty="0"/>
          </a:p>
        </p:txBody>
      </p:sp>
      <p:graphicFrame>
        <p:nvGraphicFramePr>
          <p:cNvPr id="171010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171010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Динамика изменения численности магистрантов АУЭС</a:t>
            </a:r>
            <a:endParaRPr lang="ru-RU" dirty="0"/>
          </a:p>
        </p:txBody>
      </p:sp>
      <p:graphicFrame>
        <p:nvGraphicFramePr>
          <p:cNvPr id="168962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168962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Динамика роста </a:t>
            </a:r>
            <a:r>
              <a:rPr lang="kk-KZ" dirty="0" smtClean="0"/>
              <a:t>докторантов</a:t>
            </a:r>
            <a:br>
              <a:rPr lang="kk-KZ" dirty="0" smtClean="0"/>
            </a:br>
            <a:r>
              <a:rPr lang="ru-RU" dirty="0" smtClean="0"/>
              <a:t> АУЭС</a:t>
            </a:r>
            <a:endParaRPr lang="ru-RU" dirty="0"/>
          </a:p>
        </p:txBody>
      </p:sp>
      <p:graphicFrame>
        <p:nvGraphicFramePr>
          <p:cNvPr id="166914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166914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3"/>
          <p:cNvGraphicFramePr>
            <a:graphicFrameLocks/>
          </p:cNvGraphicFramePr>
          <p:nvPr/>
        </p:nvGraphicFramePr>
        <p:xfrm>
          <a:off x="611188" y="895350"/>
          <a:ext cx="8208962" cy="54959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9770"/>
                <a:gridCol w="4591513"/>
                <a:gridCol w="3307628"/>
              </a:tblGrid>
              <a:tr h="14356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п/н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подразделения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Ф.И.О. руководителя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0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Центр «Возобновляемые источники энергии и новых технологий в энергосбережении»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Стояк Вячеслав Владимирович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188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Центр «Водные технологии и водно-химические режимы»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Бурзайкин Вадим Леонидович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73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Инженерный Центр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Бергалиев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Ертай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Шайкуллаевич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Учебный Центр  «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DOCEO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Бергалиев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Ертай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Шайкуллаевич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Учебно-научный центр по измерениям и автоматизации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Хан Светлана Гурьевна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188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ТНИЛ "Энергия"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Уткин Леонид Анатольевич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ТНИЛ "Исследования проблем топливно-энергетического комплекса"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Жакупов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Алмас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Аусыдыкович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ТНИЛ "Энергетического мониторинга и экспертизы"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Кибарин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Андрей Анатольевич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188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ТНИЛ «Промышленная экология»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Санатова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Тоты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Сабировна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13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ТНИЛ «Автоматизированная система управления технологическими процессами» (АСУТП)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Хисаров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Булат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Джантимирович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(ИК)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ТНИЛ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«Средства криптографической защиты информации и информационной безопасности» (СКЗИ и ИБ)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Байкенов Алимжан Сергеевич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507"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Электротехнический центр: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Жумагазин Бураш Абилович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Испытательная лаборатория технических средств по параметрам электромагнитной совместимости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Казиев Руслан Есенбекович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</a:rPr>
                        <a:t>Поверочная лаборатория средств измерений электрических величин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Джексембинов Дамир Жанатбекович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735" marR="227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92163" y="6202363"/>
            <a:ext cx="4873625" cy="365125"/>
          </a:xfrm>
        </p:spPr>
        <p:txBody>
          <a:bodyPr/>
          <a:lstStyle/>
          <a:p>
            <a:pPr>
              <a:defRPr/>
            </a:pPr>
            <a:r>
              <a:rPr lang="ru-RU" sz="16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Алматинский</a:t>
            </a: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Университет Энергетики и Связи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8313" y="333375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СТРУКТУРНЫЕ ПОДРАЗДЕЛЕНИЯ НИС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162883" name="Picture 4" descr="C:\Documents and Settings\Arirang_HD\Рабочий стол\alg8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5843588"/>
            <a:ext cx="692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8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30872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D70392-FF4A-4335-A7DD-5779D7C6C6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Алматинский Университет Энергетики и Связи</a:t>
            </a:r>
          </a:p>
        </p:txBody>
      </p:sp>
      <p:sp>
        <p:nvSpPr>
          <p:cNvPr id="16486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30872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CB8D4C-0001-48FE-8E9E-725729743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sp>
        <p:nvSpPr>
          <p:cNvPr id="164867" name="Прямоугольник 6"/>
          <p:cNvSpPr>
            <a:spLocks noChangeArrowheads="1"/>
          </p:cNvSpPr>
          <p:nvPr/>
        </p:nvSpPr>
        <p:spPr bwMode="auto">
          <a:xfrm>
            <a:off x="409575" y="579438"/>
            <a:ext cx="812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Lucida Sans Unicode" pitchFamily="34" charset="0"/>
              </a:rPr>
              <a:t>ГРАНТОВОЕ ФИНАНСИРОВАНИЕ НАУЧНЫХ ПРОЕКТОВ  на  2016 год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750" y="1268413"/>
          <a:ext cx="8135938" cy="48641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4734"/>
                <a:gridCol w="3740797"/>
                <a:gridCol w="1756166"/>
                <a:gridCol w="2195207"/>
              </a:tblGrid>
              <a:tr h="359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indent="95250" algn="ctr"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Название проекта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Научный руководитель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Выделенная сумма, </a:t>
                      </a:r>
                      <a:endParaRPr lang="ru-RU" sz="1100" baseline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тыс.тенге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</a:tr>
              <a:tr h="711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indent="95250"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Разработка автономных индивидуальных, локальных и распределенных систем комплексного энергоснабжения на основе моноблочных, полигенерационных установок отечественного 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производства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Стояк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Вячеслав Владимирович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15 000</a:t>
                      </a:r>
                      <a:r>
                        <a:rPr lang="kk-KZ" sz="11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r>
                        <a:rPr lang="ru-RU" sz="11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aseline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marL="0" indent="85725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Разработка водогрейного котла КВ-ГМ-125 с двусветными экранами и новыми конвективными пакетами труб на базе устаревших котлов ПТВМ-100 с размещением в той же ячейке и с привязкой к существующим технологическим трубопроводам, горелкам, газоходам и к несущему 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каркасу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Орумбаев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Рахимжан Кабиевич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23 454, 38</a:t>
                      </a:r>
                      <a:endParaRPr lang="ru-RU" sz="1100" baseline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aseline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Обеспечение экологической безопасности в энергосистемах Казахстана на основе снижения риска гололедно-ветровых 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аварий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solidFill>
                            <a:schemeClr val="tx1"/>
                          </a:solidFill>
                          <a:effectLst/>
                        </a:rPr>
                        <a:t>Дюсебаев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Марат </a:t>
                      </a:r>
                      <a:r>
                        <a:rPr lang="ru-RU" sz="1100" baseline="0" dirty="0" err="1">
                          <a:solidFill>
                            <a:schemeClr val="tx1"/>
                          </a:solidFill>
                          <a:effectLst/>
                        </a:rPr>
                        <a:t>Канафиевич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6 300</a:t>
                      </a: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Повышение пропускной способности и управляемости электрических сетей НЭС Казахстана на базе создания активно-адаптивной 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сети</a:t>
                      </a: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Тохтибакиев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Кармель 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Камилович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15 000</a:t>
                      </a:r>
                      <a:r>
                        <a:rPr lang="kk-KZ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r>
                        <a:rPr lang="ru-RU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</a:tr>
              <a:tr h="553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Разработка и внедрение пилотного проекта интегрированной автоматизированной системы управления теплоснабжающим комплексом 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г.Талдыкорган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Еренчинов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Кагазбек Калыкбаевич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14 000</a:t>
                      </a:r>
                      <a:r>
                        <a:rPr lang="kk-KZ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,0</a:t>
                      </a:r>
                      <a:r>
                        <a:rPr lang="ru-RU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Анализ исторического опыта и проблемы развития оборонно-промышленного комплекса Казахстана в 1930-1990-е гг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solidFill>
                            <a:schemeClr val="tx1"/>
                          </a:solidFill>
                          <a:effectLst/>
                        </a:rPr>
                        <a:t>Джагфаров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solidFill>
                            <a:schemeClr val="tx1"/>
                          </a:solidFill>
                          <a:effectLst/>
                        </a:rPr>
                        <a:t>Ниспек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Рахимжанович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2 594,96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</a:tr>
              <a:tr h="238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baseline="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100" b="1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aseline="0" dirty="0">
                          <a:solidFill>
                            <a:schemeClr val="tx1"/>
                          </a:solidFill>
                          <a:effectLst/>
                        </a:rPr>
                        <a:t>76 349,348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99" marR="31099" marT="0" marB="0"/>
                </a:tc>
              </a:tr>
            </a:tbl>
          </a:graphicData>
        </a:graphic>
      </p:graphicFrame>
      <p:pic>
        <p:nvPicPr>
          <p:cNvPr id="164915" name="Picture 4" descr="C:\Documents and Settings\Arirang_HD\Рабочий стол\alg8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5843588"/>
            <a:ext cx="692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1009650"/>
          <a:ext cx="8174037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4032448"/>
                <a:gridCol w="2160240"/>
                <a:gridCol w="1548208"/>
              </a:tblGrid>
              <a:tr h="250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Выполняемые работы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Заказчик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Сумма договора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err="1">
                          <a:effectLst/>
                        </a:rPr>
                        <a:t>тыс.тенге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>
                    <a:solidFill>
                      <a:srgbClr val="0070C0"/>
                    </a:solidFill>
                  </a:tcPr>
                </a:tc>
              </a:tr>
              <a:tr h="266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экспериментальной информационной сети в технических </a:t>
                      </a:r>
                      <a:r>
                        <a:rPr lang="ru-RU" sz="1400" dirty="0" smtClean="0">
                          <a:effectLst/>
                        </a:rPr>
                        <a:t>объектах</a:t>
                      </a:r>
                      <a:endParaRPr lang="en-US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ТОО "Энергия плюс"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4 500,0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349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Экспериментальное исследования по измерению потерь электроэнергии в сетях 0,4 </a:t>
                      </a:r>
                      <a:r>
                        <a:rPr lang="ru-RU" sz="1400" dirty="0" err="1">
                          <a:effectLst/>
                        </a:rPr>
                        <a:t>кВ</a:t>
                      </a:r>
                      <a:r>
                        <a:rPr lang="ru-RU" sz="1400" dirty="0">
                          <a:effectLst/>
                        </a:rPr>
                        <a:t> АО "АЖК" </a:t>
                      </a:r>
                      <a:r>
                        <a:rPr lang="ru-RU" sz="1400" dirty="0" err="1">
                          <a:effectLst/>
                        </a:rPr>
                        <a:t>Алматинской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области</a:t>
                      </a:r>
                      <a:endParaRPr lang="en-US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 "Алатау Жарык Компаниясы"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9 296,0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349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Экспериментальное исследования по измерению потерь электроэнергии в сетях 0,4 </a:t>
                      </a:r>
                      <a:r>
                        <a:rPr lang="ru-RU" sz="1400" dirty="0" err="1">
                          <a:effectLst/>
                        </a:rPr>
                        <a:t>кВ</a:t>
                      </a:r>
                      <a:r>
                        <a:rPr lang="ru-RU" sz="1400" dirty="0">
                          <a:effectLst/>
                        </a:rPr>
                        <a:t> АО "АЖК"  города Алматы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АО "Алатау Жарык </a:t>
                      </a:r>
                      <a:r>
                        <a:rPr lang="ru-RU" sz="1400" dirty="0" err="1">
                          <a:effectLst/>
                        </a:rPr>
                        <a:t>Компаниясы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8 792,0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261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Энергетическое обследование (</a:t>
                      </a:r>
                      <a:r>
                        <a:rPr lang="ru-RU" sz="1400" dirty="0" err="1">
                          <a:effectLst/>
                        </a:rPr>
                        <a:t>энергоаудит</a:t>
                      </a:r>
                      <a:r>
                        <a:rPr lang="ru-RU" sz="1400" dirty="0">
                          <a:effectLst/>
                        </a:rPr>
                        <a:t>) </a:t>
                      </a:r>
                      <a:r>
                        <a:rPr lang="ru-RU" sz="1400" dirty="0" err="1">
                          <a:effectLst/>
                        </a:rPr>
                        <a:t>пос.Байсерке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АО "</a:t>
                      </a:r>
                      <a:r>
                        <a:rPr lang="ru-RU" sz="1400" dirty="0" err="1">
                          <a:effectLst/>
                        </a:rPr>
                        <a:t>Galanz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bottlers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3 500,0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1015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данных по количеству и качеству исходной воды, подаваемой на комплекс водоподготовки (сводные ведомости, лабораторные данные, разработка и корректировка режимных карт) и очищенной воды на каждом этапе очистки (сводные ведомости, лабораторные данные) узла обратноосмотического обессоливания АО "</a:t>
                      </a:r>
                      <a:r>
                        <a:rPr lang="ru-RU" sz="1400" dirty="0" err="1">
                          <a:effectLst/>
                        </a:rPr>
                        <a:t>АлЭС</a:t>
                      </a:r>
                      <a:r>
                        <a:rPr lang="ru-RU" sz="1400" dirty="0">
                          <a:effectLst/>
                        </a:rPr>
                        <a:t>" </a:t>
                      </a:r>
                      <a:r>
                        <a:rPr lang="ru-RU" sz="1400" dirty="0" smtClean="0">
                          <a:effectLst/>
                        </a:rPr>
                        <a:t>ТЭЦ-3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ТОО "</a:t>
                      </a:r>
                      <a:r>
                        <a:rPr lang="ru-RU" sz="1400" dirty="0" err="1">
                          <a:effectLst/>
                        </a:rPr>
                        <a:t>Asia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Water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Service</a:t>
                      </a:r>
                      <a:r>
                        <a:rPr lang="ru-RU" sz="1400" dirty="0">
                          <a:effectLst/>
                        </a:rPr>
                        <a:t>"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850,0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6080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Алматинский Университет Энергетики и Связи</a:t>
            </a:r>
          </a:p>
        </p:txBody>
      </p:sp>
      <p:sp>
        <p:nvSpPr>
          <p:cNvPr id="16080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30872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D3630-39E2-40CD-A858-31377454AC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  <p:sp>
        <p:nvSpPr>
          <p:cNvPr id="160808" name="Прямоугольник 6"/>
          <p:cNvSpPr>
            <a:spLocks noChangeArrowheads="1"/>
          </p:cNvSpPr>
          <p:nvPr/>
        </p:nvSpPr>
        <p:spPr bwMode="auto">
          <a:xfrm>
            <a:off x="755650" y="40481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Lucida Sans Unicode" pitchFamily="34" charset="0"/>
              </a:rPr>
              <a:t>ПРОЕКТНО-КОНСТРУКТОРСКИЕ И ТЕХНОЛОГИЧЕСКИЕ РАБОТЫ на 2016 год</a:t>
            </a:r>
          </a:p>
        </p:txBody>
      </p:sp>
      <p:pic>
        <p:nvPicPr>
          <p:cNvPr id="160809" name="Picture 4" descr="C:\Documents and Settings\Arirang_HD\Рабочий стол\alg8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5843588"/>
            <a:ext cx="692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Алматинский Университет Энергетики и Связи</a:t>
            </a:r>
          </a:p>
        </p:txBody>
      </p:sp>
      <p:sp>
        <p:nvSpPr>
          <p:cNvPr id="14233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30872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58722-30CD-46C5-A66E-B5938A5BBE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  <p:sp>
        <p:nvSpPr>
          <p:cNvPr id="142339" name="Прямоугольник 6"/>
          <p:cNvSpPr>
            <a:spLocks noChangeArrowheads="1"/>
          </p:cNvSpPr>
          <p:nvPr/>
        </p:nvSpPr>
        <p:spPr bwMode="auto">
          <a:xfrm>
            <a:off x="755650" y="40481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Lucida Sans Unicode" pitchFamily="34" charset="0"/>
              </a:rPr>
              <a:t>ПРОЕКТНО-КОНСТРУКТОРСКИЕ И ТЕХНОЛОГИЧЕСКИЕ РАБОТЫ на 2016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965200"/>
          <a:ext cx="8353425" cy="5665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695"/>
                <a:gridCol w="3994801"/>
                <a:gridCol w="2376264"/>
                <a:gridCol w="1512168"/>
              </a:tblGrid>
              <a:tr h="504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Выполняемые работы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Заказчик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Сумма договора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strike="noStrike" dirty="0" err="1">
                          <a:effectLst/>
                        </a:rPr>
                        <a:t>тыс.тенге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66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Поверка средств измерений                                                                                   (ЗКО, месторождение "</a:t>
                      </a:r>
                      <a:r>
                        <a:rPr lang="ru-RU" sz="1400" dirty="0" err="1">
                          <a:effectLst/>
                        </a:rPr>
                        <a:t>Карачаганак</a:t>
                      </a:r>
                      <a:r>
                        <a:rPr lang="ru-RU" sz="1400" dirty="0">
                          <a:effectLst/>
                        </a:rPr>
                        <a:t>")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ТОО "</a:t>
                      </a:r>
                      <a:r>
                        <a:rPr lang="ru-RU" sz="1400" dirty="0" err="1">
                          <a:effectLst/>
                        </a:rPr>
                        <a:t>Заман</a:t>
                      </a:r>
                      <a:r>
                        <a:rPr lang="ru-RU" sz="1400" dirty="0">
                          <a:effectLst/>
                        </a:rPr>
                        <a:t> Квантор"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2 245,6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1101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разделов технического проекта MES-системы  на объектах "</a:t>
                      </a:r>
                      <a:r>
                        <a:rPr lang="ru-RU" sz="1400" dirty="0" err="1">
                          <a:effectLst/>
                        </a:rPr>
                        <a:t>Палодарский</a:t>
                      </a:r>
                      <a:r>
                        <a:rPr lang="ru-RU" sz="1400" dirty="0">
                          <a:effectLst/>
                        </a:rPr>
                        <a:t> нефтехимический завод" и "</a:t>
                      </a:r>
                      <a:r>
                        <a:rPr lang="ru-RU" sz="1400" dirty="0" err="1">
                          <a:effectLst/>
                        </a:rPr>
                        <a:t>Атырауский</a:t>
                      </a:r>
                      <a:r>
                        <a:rPr lang="ru-RU" sz="1400" dirty="0">
                          <a:effectLst/>
                        </a:rPr>
                        <a:t> нефтеперерабатывающий завод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ТОО "</a:t>
                      </a:r>
                      <a:r>
                        <a:rPr lang="ru-RU" sz="1400" dirty="0" err="1">
                          <a:effectLst/>
                        </a:rPr>
                        <a:t>iQS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Engineering</a:t>
                      </a:r>
                      <a:r>
                        <a:rPr lang="ru-RU" sz="1400" dirty="0">
                          <a:effectLst/>
                        </a:rPr>
                        <a:t>"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7 000,0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88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Услуги по освидетельствованию Комплексов учета электрической энергии (КУЭ) в количестве 27 свидетельств о соответствии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ТОО "EXCITON"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151,2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66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Услуги по сопровождению и технической поддержке информационной системы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РГУ "Комитет государственных доходов Министерства финансов РК"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35 934,744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66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Услуги по проведению инвентаризации источников выбросов парниковых газов в атмосферу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ТОО "</a:t>
                      </a:r>
                      <a:r>
                        <a:rPr lang="ru-RU" sz="1400" dirty="0" err="1">
                          <a:effectLst/>
                        </a:rPr>
                        <a:t>КазТрансГаз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Өнімдері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11 792,48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440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нормативов водопотребления и водоотведения для </a:t>
                      </a:r>
                      <a:r>
                        <a:rPr lang="ru-RU" sz="1400" dirty="0" err="1">
                          <a:effectLst/>
                        </a:rPr>
                        <a:t>Жезказганской</a:t>
                      </a:r>
                      <a:r>
                        <a:rPr lang="ru-RU" sz="1400" dirty="0">
                          <a:effectLst/>
                        </a:rPr>
                        <a:t> ТЭЦ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ТОО "</a:t>
                      </a:r>
                      <a:r>
                        <a:rPr lang="ru-RU" sz="1400" dirty="0" err="1">
                          <a:effectLst/>
                        </a:rPr>
                        <a:t>Kazakhmys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Energy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1 400,0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Итого на 26.08.2016год: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85 462,02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8" marR="24588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42387" name="Picture 4" descr="C:\Documents and Settings\Arirang_HD\Рабочий стол\alg8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5843588"/>
            <a:ext cx="692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Documents and Settings\ЦМПО\Рабочий стол\свид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700213"/>
            <a:ext cx="37465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:\Documents and Settings\ЦМПО\Рабочий стол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00213"/>
            <a:ext cx="4321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87900" y="838200"/>
            <a:ext cx="41052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АККРЕДИТАЦИЯ</a:t>
            </a:r>
            <a:r>
              <a:rPr lang="en-US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АУЭС в качестве субъекта научной  деятельности 03.08.2016 </a:t>
            </a:r>
            <a:r>
              <a:rPr lang="en-US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сроком на 5 лет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838200"/>
            <a:ext cx="42148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ЛИЦЕНЗИЯ на образовательную деятельность, приказ об аттестации АУЭС № 673 от 05.07.2016 сроком на 5 лет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4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265A99"/>
                </a:solidFill>
              </a:rPr>
              <a:t>Алматинский Университет Энергетики и Связи</a:t>
            </a:r>
          </a:p>
        </p:txBody>
      </p:sp>
      <p:sp>
        <p:nvSpPr>
          <p:cNvPr id="13114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380163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1BC7B1-69AA-4EAC-AFA3-9FA4A299F7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  <p:pic>
        <p:nvPicPr>
          <p:cNvPr id="131142" name="Picture 4" descr="C:\Documents and Settings\Arirang_HD\Рабочий стол\alg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5843588"/>
            <a:ext cx="692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139" name="Object 67"/>
          <p:cNvGraphicFramePr>
            <a:graphicFrameLocks noChangeAspect="1"/>
          </p:cNvGraphicFramePr>
          <p:nvPr/>
        </p:nvGraphicFramePr>
        <p:xfrm>
          <a:off x="512763" y="549275"/>
          <a:ext cx="8353425" cy="5183188"/>
        </p:xfrm>
        <a:graphic>
          <a:graphicData uri="http://schemas.openxmlformats.org/presentationml/2006/ole">
            <p:oleObj spid="_x0000_s131139" name="Диаграмма" r:id="rId4" imgW="10134735" imgH="6276887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290" name="Object 194"/>
          <p:cNvGraphicFramePr>
            <a:graphicFrameLocks noChangeAspect="1"/>
          </p:cNvGraphicFramePr>
          <p:nvPr/>
        </p:nvGraphicFramePr>
        <p:xfrm>
          <a:off x="2500313" y="3535363"/>
          <a:ext cx="3851275" cy="2665412"/>
        </p:xfrm>
        <a:graphic>
          <a:graphicData uri="http://schemas.openxmlformats.org/presentationml/2006/ole">
            <p:oleObj spid="_x0000_s132290" name="Диаграмма" r:id="rId3" imgW="9744159" imgH="6743763" progId="MSGraph.Chart.8">
              <p:embed/>
            </p:oleObj>
          </a:graphicData>
        </a:graphic>
      </p:graphicFrame>
      <p:sp>
        <p:nvSpPr>
          <p:cNvPr id="132293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265A99"/>
                </a:solidFill>
              </a:rPr>
              <a:t>Алматинский Университет Энергетики и Связи</a:t>
            </a:r>
          </a:p>
        </p:txBody>
      </p:sp>
      <p:sp>
        <p:nvSpPr>
          <p:cNvPr id="13229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381750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40D99E-F354-47D6-8BBA-F909756FF3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  <p:sp>
        <p:nvSpPr>
          <p:cNvPr id="132295" name="Прямоугольник 5"/>
          <p:cNvSpPr>
            <a:spLocks noChangeArrowheads="1"/>
          </p:cNvSpPr>
          <p:nvPr/>
        </p:nvSpPr>
        <p:spPr bwMode="auto">
          <a:xfrm>
            <a:off x="900113" y="430213"/>
            <a:ext cx="320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Выпуск научных статей в АУЭС</a:t>
            </a:r>
            <a:endParaRPr lang="ru-RU" sz="1600">
              <a:latin typeface="Times New Roman" pitchFamily="18" charset="0"/>
            </a:endParaRPr>
          </a:p>
        </p:txBody>
      </p:sp>
      <p:graphicFrame>
        <p:nvGraphicFramePr>
          <p:cNvPr id="132291" name="Object 195"/>
          <p:cNvGraphicFramePr>
            <a:graphicFrameLocks noChangeAspect="1"/>
          </p:cNvGraphicFramePr>
          <p:nvPr/>
        </p:nvGraphicFramePr>
        <p:xfrm>
          <a:off x="539750" y="620713"/>
          <a:ext cx="3463925" cy="2592387"/>
        </p:xfrm>
        <a:graphic>
          <a:graphicData uri="http://schemas.openxmlformats.org/presentationml/2006/ole">
            <p:oleObj spid="_x0000_s132291" name="Диаграмма" r:id="rId4" imgW="6524521" imgH="4876740" progId="MSGraph.Chart.8">
              <p:embed/>
            </p:oleObj>
          </a:graphicData>
        </a:graphic>
      </p:graphicFrame>
      <p:sp>
        <p:nvSpPr>
          <p:cNvPr id="132296" name="Прямоугольник 7"/>
          <p:cNvSpPr>
            <a:spLocks noChangeArrowheads="1"/>
          </p:cNvSpPr>
          <p:nvPr/>
        </p:nvSpPr>
        <p:spPr bwMode="auto">
          <a:xfrm>
            <a:off x="5713413" y="430213"/>
            <a:ext cx="2051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600" b="1">
                <a:latin typeface="Times New Roman" pitchFamily="18" charset="0"/>
              </a:rPr>
              <a:t>Издано монографий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132297" name="Прямоугольник 9"/>
          <p:cNvSpPr>
            <a:spLocks noChangeArrowheads="1"/>
          </p:cNvSpPr>
          <p:nvPr/>
        </p:nvSpPr>
        <p:spPr bwMode="auto">
          <a:xfrm>
            <a:off x="1908175" y="3273425"/>
            <a:ext cx="504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Результаты изобретательской деятельности АУЭС</a:t>
            </a:r>
            <a:endParaRPr lang="en-US" sz="1400" b="1">
              <a:latin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</a:rPr>
              <a:t>Получено инновационных патентов и патентов</a:t>
            </a:r>
            <a:endParaRPr lang="ru-RU" sz="1400">
              <a:latin typeface="Times New Roman" pitchFamily="18" charset="0"/>
            </a:endParaRPr>
          </a:p>
        </p:txBody>
      </p:sp>
      <p:pic>
        <p:nvPicPr>
          <p:cNvPr id="132298" name="Picture 4" descr="C:\Documents and Settings\Arirang_HD\Рабочий стол\alg8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5843588"/>
            <a:ext cx="692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2292" name="Object 196"/>
          <p:cNvGraphicFramePr>
            <a:graphicFrameLocks/>
          </p:cNvGraphicFramePr>
          <p:nvPr/>
        </p:nvGraphicFramePr>
        <p:xfrm>
          <a:off x="4978400" y="781050"/>
          <a:ext cx="3521075" cy="2538413"/>
        </p:xfrm>
        <a:graphic>
          <a:graphicData uri="http://schemas.openxmlformats.org/presentationml/2006/ole">
            <p:oleObj spid="_x0000_s132292" name="Диаграмма" r:id="rId6" imgW="9744159" imgH="6743763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Стрелка вправо 41"/>
          <p:cNvSpPr>
            <a:spLocks noChangeArrowheads="1"/>
          </p:cNvSpPr>
          <p:nvPr/>
        </p:nvSpPr>
        <p:spPr bwMode="auto">
          <a:xfrm>
            <a:off x="6600825" y="67611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Lucida Sans Unicode" pitchFamily="34" charset="0"/>
            </a:endParaRPr>
          </a:p>
        </p:txBody>
      </p:sp>
      <p:pic>
        <p:nvPicPr>
          <p:cNvPr id="145411" name="Рисунок 36" descr="logo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73200"/>
            <a:ext cx="1343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Рисунок 37" descr="Без названия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857750"/>
            <a:ext cx="892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1835150" y="1073150"/>
            <a:ext cx="453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Подготовленные  проекты  </a:t>
            </a:r>
            <a:r>
              <a:rPr lang="ru-RU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НИР</a:t>
            </a:r>
            <a:endParaRPr lang="ru-RU" sz="11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7380288" y="1039813"/>
            <a:ext cx="12239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sz="11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5" name="Прямоугольник 40"/>
          <p:cNvSpPr>
            <a:spLocks noChangeArrowheads="1"/>
          </p:cNvSpPr>
          <p:nvPr/>
        </p:nvSpPr>
        <p:spPr bwMode="auto">
          <a:xfrm>
            <a:off x="7524750" y="1473200"/>
            <a:ext cx="1643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350 000 000 тг.</a:t>
            </a:r>
          </a:p>
        </p:txBody>
      </p:sp>
      <p:sp>
        <p:nvSpPr>
          <p:cNvPr id="145416" name="TextBox 3"/>
          <p:cNvSpPr txBox="1">
            <a:spLocks noChangeArrowheads="1"/>
          </p:cNvSpPr>
          <p:nvPr/>
        </p:nvSpPr>
        <p:spPr bwMode="auto">
          <a:xfrm>
            <a:off x="-107950" y="681038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 по выполнению НИР  по запросам  нац.компании и межд. организаций</a:t>
            </a:r>
          </a:p>
        </p:txBody>
      </p:sp>
      <p:pic>
        <p:nvPicPr>
          <p:cNvPr id="145417" name="Рисунок 42" descr="Без названия 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487613"/>
            <a:ext cx="15652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8" name="Рисунок 43" descr="Без названия (6).jpg"/>
          <p:cNvPicPr>
            <a:picLocks noChangeAspect="1"/>
          </p:cNvPicPr>
          <p:nvPr/>
        </p:nvPicPr>
        <p:blipFill>
          <a:blip r:embed="rId6"/>
          <a:srcRect l="5040" t="23000" r="6763" b="32001"/>
          <a:stretch>
            <a:fillRect/>
          </a:stretch>
        </p:blipFill>
        <p:spPr bwMode="auto">
          <a:xfrm>
            <a:off x="0" y="5865813"/>
            <a:ext cx="18716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9" name="Прямоугольник 44"/>
          <p:cNvSpPr>
            <a:spLocks noChangeArrowheads="1"/>
          </p:cNvSpPr>
          <p:nvPr/>
        </p:nvSpPr>
        <p:spPr bwMode="auto">
          <a:xfrm>
            <a:off x="1692275" y="1844675"/>
            <a:ext cx="554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ru-RU" sz="12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«Исследование, расчет и анализ переходных процессов при коммутациях источников реактивной мощности на ПС‑500 кВ Шымкент»</a:t>
            </a:r>
          </a:p>
        </p:txBody>
      </p:sp>
      <p:sp>
        <p:nvSpPr>
          <p:cNvPr id="145420" name="Прямоугольник 45"/>
          <p:cNvSpPr>
            <a:spLocks noChangeArrowheads="1"/>
          </p:cNvSpPr>
          <p:nvPr/>
        </p:nvSpPr>
        <p:spPr bwMode="auto">
          <a:xfrm>
            <a:off x="7527925" y="1905000"/>
            <a:ext cx="150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45 000 000 тг.</a:t>
            </a:r>
          </a:p>
        </p:txBody>
      </p:sp>
      <p:sp>
        <p:nvSpPr>
          <p:cNvPr id="145421" name="Прямоугольник 46"/>
          <p:cNvSpPr>
            <a:spLocks noChangeArrowheads="1"/>
          </p:cNvSpPr>
          <p:nvPr/>
        </p:nvSpPr>
        <p:spPr bwMode="auto">
          <a:xfrm>
            <a:off x="1619250" y="1557338"/>
            <a:ext cx="5832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ru-RU" sz="12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пилотного проекта </a:t>
            </a:r>
            <a:r>
              <a:rPr lang="en-US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WAMS</a:t>
            </a:r>
            <a:r>
              <a:rPr lang="ru-RU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транзита «Север-Юг» НЭС Казахстана»</a:t>
            </a:r>
          </a:p>
        </p:txBody>
      </p:sp>
      <p:sp>
        <p:nvSpPr>
          <p:cNvPr id="145422" name="Прямоугольник 47"/>
          <p:cNvSpPr>
            <a:spLocks noChangeArrowheads="1"/>
          </p:cNvSpPr>
          <p:nvPr/>
        </p:nvSpPr>
        <p:spPr bwMode="auto">
          <a:xfrm>
            <a:off x="1655763" y="2420938"/>
            <a:ext cx="5653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ru-RU" sz="12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«Снижение потерь электроэнергии в распределительных сетях с использованием источников ВИЭ</a:t>
            </a:r>
            <a:r>
              <a:rPr lang="ru-RU" sz="1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45423" name="Прямоугольник 48"/>
          <p:cNvSpPr>
            <a:spLocks noChangeArrowheads="1"/>
          </p:cNvSpPr>
          <p:nvPr/>
        </p:nvSpPr>
        <p:spPr bwMode="auto">
          <a:xfrm>
            <a:off x="1619250" y="2997200"/>
            <a:ext cx="576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ru-RU" sz="12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«Разработка системы энергоснабжения для отдаленных населенных пунктов по принципу MicroGrid»</a:t>
            </a:r>
          </a:p>
        </p:txBody>
      </p:sp>
      <p:sp>
        <p:nvSpPr>
          <p:cNvPr id="145424" name="Прямоугольник 49"/>
          <p:cNvSpPr>
            <a:spLocks noChangeArrowheads="1"/>
          </p:cNvSpPr>
          <p:nvPr/>
        </p:nvSpPr>
        <p:spPr bwMode="auto">
          <a:xfrm>
            <a:off x="1619250" y="3543300"/>
            <a:ext cx="568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u="sng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методологии и создание программно-аппаратной средств по прогнозированию выработки электроэнергии Капчагайской солнечной станции</a:t>
            </a:r>
            <a:r>
              <a:rPr lang="ru-RU" sz="1100" u="sng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5" name="Прямоугольник 50"/>
          <p:cNvSpPr>
            <a:spLocks noChangeArrowheads="1"/>
          </p:cNvSpPr>
          <p:nvPr/>
        </p:nvSpPr>
        <p:spPr bwMode="auto">
          <a:xfrm>
            <a:off x="1619250" y="4149725"/>
            <a:ext cx="5761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ru-RU" sz="12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Разработка гибридной энергосберегающей системы энергообеспечения производственных помещений солнечной электростанции»</a:t>
            </a:r>
            <a:endParaRPr lang="ru-RU" sz="1100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6" name="Прямоугольник 51"/>
          <p:cNvSpPr>
            <a:spLocks noChangeArrowheads="1"/>
          </p:cNvSpPr>
          <p:nvPr/>
        </p:nvSpPr>
        <p:spPr bwMode="auto">
          <a:xfrm>
            <a:off x="7513638" y="2481263"/>
            <a:ext cx="1550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60 000 000 тг</a:t>
            </a:r>
            <a:r>
              <a:rPr lang="ru-RU">
                <a:latin typeface="Lucida Sans Unicode" pitchFamily="34" charset="0"/>
              </a:rPr>
              <a:t>.</a:t>
            </a:r>
          </a:p>
        </p:txBody>
      </p:sp>
      <p:sp>
        <p:nvSpPr>
          <p:cNvPr id="145427" name="Прямоугольник 52"/>
          <p:cNvSpPr>
            <a:spLocks noChangeArrowheads="1"/>
          </p:cNvSpPr>
          <p:nvPr/>
        </p:nvSpPr>
        <p:spPr bwMode="auto">
          <a:xfrm>
            <a:off x="7524750" y="2984500"/>
            <a:ext cx="154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60 000 000 тг</a:t>
            </a:r>
            <a:r>
              <a:rPr lang="ru-RU">
                <a:latin typeface="Lucida Sans Unicode" pitchFamily="34" charset="0"/>
              </a:rPr>
              <a:t>.</a:t>
            </a:r>
          </a:p>
        </p:txBody>
      </p:sp>
      <p:sp>
        <p:nvSpPr>
          <p:cNvPr id="145428" name="Прямоугольник 53"/>
          <p:cNvSpPr>
            <a:spLocks noChangeArrowheads="1"/>
          </p:cNvSpPr>
          <p:nvPr/>
        </p:nvSpPr>
        <p:spPr bwMode="auto">
          <a:xfrm>
            <a:off x="7558088" y="3560763"/>
            <a:ext cx="1550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60 000 000 тг</a:t>
            </a:r>
            <a:r>
              <a:rPr lang="ru-RU">
                <a:latin typeface="Lucida Sans Unicode" pitchFamily="34" charset="0"/>
              </a:rPr>
              <a:t>.</a:t>
            </a:r>
          </a:p>
        </p:txBody>
      </p:sp>
      <p:sp>
        <p:nvSpPr>
          <p:cNvPr id="145429" name="Прямоугольник 54"/>
          <p:cNvSpPr>
            <a:spLocks noChangeArrowheads="1"/>
          </p:cNvSpPr>
          <p:nvPr/>
        </p:nvSpPr>
        <p:spPr bwMode="auto">
          <a:xfrm>
            <a:off x="7524750" y="4221163"/>
            <a:ext cx="150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28 000 000 тг.</a:t>
            </a:r>
          </a:p>
        </p:txBody>
      </p:sp>
      <p:sp>
        <p:nvSpPr>
          <p:cNvPr id="145430" name="Прямоугольник 55"/>
          <p:cNvSpPr>
            <a:spLocks noChangeArrowheads="1"/>
          </p:cNvSpPr>
          <p:nvPr/>
        </p:nvSpPr>
        <p:spPr bwMode="auto">
          <a:xfrm>
            <a:off x="1619250" y="4857750"/>
            <a:ext cx="554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ru-RU" sz="12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«Оценка эффективности компенсации  реактивной мощности в распределительных электрических сетях АО «АЖК с целью снижения потерь электроэнергии »</a:t>
            </a:r>
          </a:p>
        </p:txBody>
      </p:sp>
      <p:sp>
        <p:nvSpPr>
          <p:cNvPr id="145431" name="Прямоугольник 56"/>
          <p:cNvSpPr>
            <a:spLocks noChangeArrowheads="1"/>
          </p:cNvSpPr>
          <p:nvPr/>
        </p:nvSpPr>
        <p:spPr bwMode="auto">
          <a:xfrm>
            <a:off x="7524750" y="4929188"/>
            <a:ext cx="150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28 600 000 тг.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79388" y="2408238"/>
            <a:ext cx="89646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79388" y="4784725"/>
            <a:ext cx="89646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34" name="Прямоугольник 59"/>
          <p:cNvSpPr>
            <a:spLocks noChangeArrowheads="1"/>
          </p:cNvSpPr>
          <p:nvPr/>
        </p:nvSpPr>
        <p:spPr bwMode="auto">
          <a:xfrm>
            <a:off x="1763713" y="5949950"/>
            <a:ext cx="5616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ru-RU" sz="12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«Системный подход к управлению потокораспределением мощности в электрических сетях 220-110 кВ АО «Алатау Жарык Компаниясы»</a:t>
            </a:r>
          </a:p>
        </p:txBody>
      </p:sp>
      <p:sp>
        <p:nvSpPr>
          <p:cNvPr id="145435" name="Прямоугольник 60"/>
          <p:cNvSpPr>
            <a:spLocks noChangeArrowheads="1"/>
          </p:cNvSpPr>
          <p:nvPr/>
        </p:nvSpPr>
        <p:spPr bwMode="auto">
          <a:xfrm>
            <a:off x="7358063" y="6072188"/>
            <a:ext cx="172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135  000 000 тг</a:t>
            </a:r>
            <a:r>
              <a:rPr lang="ru-RU">
                <a:latin typeface="Lucida Sans Unicode" pitchFamily="34" charset="0"/>
              </a:rPr>
              <a:t>.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79388" y="5865813"/>
            <a:ext cx="89646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37" name="Прямоугольник 62"/>
          <p:cNvSpPr>
            <a:spLocks noChangeArrowheads="1"/>
          </p:cNvSpPr>
          <p:nvPr/>
        </p:nvSpPr>
        <p:spPr bwMode="auto">
          <a:xfrm>
            <a:off x="5508625" y="6535738"/>
            <a:ext cx="1366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ru-RU" sz="1200" b="1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</a:t>
            </a:r>
          </a:p>
        </p:txBody>
      </p:sp>
      <p:pic>
        <p:nvPicPr>
          <p:cNvPr id="145438" name="Рисунок 63" descr="Без названия (1)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6237288"/>
            <a:ext cx="8112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9" name="TextBox 3"/>
          <p:cNvSpPr txBox="1">
            <a:spLocks noChangeArrowheads="1"/>
          </p:cNvSpPr>
          <p:nvPr/>
        </p:nvSpPr>
        <p:spPr bwMode="auto">
          <a:xfrm>
            <a:off x="1763713" y="1700213"/>
            <a:ext cx="25923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Имеется решение НТС АО «</a:t>
            </a:r>
            <a:r>
              <a:rPr lang="en-US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KEGOC)</a:t>
            </a:r>
            <a:endParaRPr lang="ru-RU" sz="9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40" name="TextBox 3"/>
          <p:cNvSpPr txBox="1">
            <a:spLocks noChangeArrowheads="1"/>
          </p:cNvSpPr>
          <p:nvPr/>
        </p:nvSpPr>
        <p:spPr bwMode="auto">
          <a:xfrm>
            <a:off x="1763713" y="2205038"/>
            <a:ext cx="25923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Имеется решение НТС АО «</a:t>
            </a:r>
            <a:r>
              <a:rPr lang="en-US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KEGOC)</a:t>
            </a:r>
            <a:endParaRPr lang="ru-RU" sz="9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41" name="TextBox 3"/>
          <p:cNvSpPr txBox="1">
            <a:spLocks noChangeArrowheads="1"/>
          </p:cNvSpPr>
          <p:nvPr/>
        </p:nvSpPr>
        <p:spPr bwMode="auto">
          <a:xfrm>
            <a:off x="1835150" y="2822575"/>
            <a:ext cx="45370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прошел согласование инвестиционного комитета СамрукЭнерго</a:t>
            </a:r>
            <a:r>
              <a:rPr lang="en-US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9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42" name="Рисунок 68" descr="KazNTU_101.jpg"/>
          <p:cNvPicPr>
            <a:picLocks noChangeAspect="1"/>
          </p:cNvPicPr>
          <p:nvPr/>
        </p:nvPicPr>
        <p:blipFill>
          <a:blip r:embed="rId8"/>
          <a:srcRect l="14368" t="14368" r="13799" b="13799"/>
          <a:stretch>
            <a:fillRect/>
          </a:stretch>
        </p:blipFill>
        <p:spPr bwMode="auto">
          <a:xfrm>
            <a:off x="323850" y="3429000"/>
            <a:ext cx="935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43" name="Прямоугольник 69"/>
          <p:cNvSpPr>
            <a:spLocks noChangeArrowheads="1"/>
          </p:cNvSpPr>
          <p:nvPr/>
        </p:nvSpPr>
        <p:spPr bwMode="auto">
          <a:xfrm>
            <a:off x="0" y="4365625"/>
            <a:ext cx="1654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науки МОН РК 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44" name="TextBox 3"/>
          <p:cNvSpPr txBox="1">
            <a:spLocks noChangeArrowheads="1"/>
          </p:cNvSpPr>
          <p:nvPr/>
        </p:nvSpPr>
        <p:spPr bwMode="auto">
          <a:xfrm>
            <a:off x="1763713" y="3355975"/>
            <a:ext cx="45370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прошел согласование инвестиционного комитета СамрукЭнерго</a:t>
            </a:r>
            <a:r>
              <a:rPr lang="en-US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9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45" name="TextBox 3"/>
          <p:cNvSpPr txBox="1">
            <a:spLocks noChangeArrowheads="1"/>
          </p:cNvSpPr>
          <p:nvPr/>
        </p:nvSpPr>
        <p:spPr bwMode="auto">
          <a:xfrm>
            <a:off x="1763713" y="3933825"/>
            <a:ext cx="45370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прошел согласование инвестиционного комитета СамрукЭнерго</a:t>
            </a:r>
            <a:r>
              <a:rPr lang="en-US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9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46" name="TextBox 3"/>
          <p:cNvSpPr txBox="1">
            <a:spLocks noChangeArrowheads="1"/>
          </p:cNvSpPr>
          <p:nvPr/>
        </p:nvSpPr>
        <p:spPr bwMode="auto">
          <a:xfrm>
            <a:off x="1763713" y="4551363"/>
            <a:ext cx="4537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прошел согласование инвестиционного комитета СамрукЭнерго</a:t>
            </a:r>
            <a:r>
              <a:rPr lang="en-US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9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47" name="TextBox 3"/>
          <p:cNvSpPr txBox="1">
            <a:spLocks noChangeArrowheads="1"/>
          </p:cNvSpPr>
          <p:nvPr/>
        </p:nvSpPr>
        <p:spPr bwMode="auto">
          <a:xfrm>
            <a:off x="1763713" y="5414963"/>
            <a:ext cx="4537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прошел согласование НТС  АО АлатауЖарыкКомпаниясы</a:t>
            </a:r>
            <a:r>
              <a:rPr lang="en-US" sz="9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9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3132138" y="6351588"/>
            <a:ext cx="4535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00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Ожидается  объявление конкурса </a:t>
            </a:r>
            <a:r>
              <a:rPr lang="en-US" sz="1000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British Council)</a:t>
            </a:r>
            <a:endParaRPr lang="ru-RU" sz="900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950" y="836613"/>
          <a:ext cx="4032250" cy="2316162"/>
        </p:xfrm>
        <a:graphic>
          <a:graphicData uri="http://schemas.openxmlformats.org/drawingml/2006/table">
            <a:tbl>
              <a:tblPr/>
              <a:tblGrid>
                <a:gridCol w="1192181"/>
                <a:gridCol w="1033225"/>
                <a:gridCol w="1807042"/>
              </a:tblGrid>
              <a:tr h="608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 выполнения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финансирования, тенге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2010-2016 гг.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331 800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14 438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 год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23 524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84 195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94 340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25 600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21 775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67 928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6476" name="Рисунок 14" descr="logo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789363"/>
            <a:ext cx="1343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77" name="Рисунок 15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9863" y="5876925"/>
            <a:ext cx="66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78" name="Рисунок 16" descr="logo_se-7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2188" y="3860800"/>
            <a:ext cx="18018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79" name="Рисунок 17" descr="Без названия (1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4581525"/>
            <a:ext cx="666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80" name="Рисунок 18" descr="Без названия (2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4600" y="4652963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81" name="Рисунок 19" descr="Без названия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5965825"/>
            <a:ext cx="892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82" name="TextBox 3"/>
          <p:cNvSpPr txBox="1">
            <a:spLocks noChangeArrowheads="1"/>
          </p:cNvSpPr>
          <p:nvPr/>
        </p:nvSpPr>
        <p:spPr bwMode="auto">
          <a:xfrm>
            <a:off x="5457825" y="3284538"/>
            <a:ext cx="368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заказчики</a:t>
            </a:r>
          </a:p>
        </p:txBody>
      </p:sp>
      <p:sp>
        <p:nvSpPr>
          <p:cNvPr id="146483" name="TextBox 3"/>
          <p:cNvSpPr txBox="1">
            <a:spLocks noChangeArrowheads="1"/>
          </p:cNvSpPr>
          <p:nvPr/>
        </p:nvSpPr>
        <p:spPr bwMode="auto">
          <a:xfrm>
            <a:off x="-107950" y="3284538"/>
            <a:ext cx="3887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значимые НИР</a:t>
            </a:r>
            <a:endParaRPr lang="ru-RU"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84" name="TextBox 3"/>
          <p:cNvSpPr txBox="1">
            <a:spLocks noChangeArrowheads="1"/>
          </p:cNvSpPr>
          <p:nvPr/>
        </p:nvSpPr>
        <p:spPr bwMode="auto">
          <a:xfrm>
            <a:off x="-71438" y="3644900"/>
            <a:ext cx="3490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«Исследование эффективности автоматического управления пропускной способностью ЛЭП 220-500-1150 кВ НЭС Казахстана с разработкой алгоритмов управления для обеспечения устойчивости» </a:t>
            </a:r>
          </a:p>
        </p:txBody>
      </p:sp>
      <p:sp>
        <p:nvSpPr>
          <p:cNvPr id="146485" name="TextBox 3"/>
          <p:cNvSpPr txBox="1">
            <a:spLocks noChangeArrowheads="1"/>
          </p:cNvSpPr>
          <p:nvPr/>
        </p:nvSpPr>
        <p:spPr bwMode="auto">
          <a:xfrm>
            <a:off x="3635375" y="3284538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86" name="Прямоугольник 24"/>
          <p:cNvSpPr>
            <a:spLocks noChangeArrowheads="1"/>
          </p:cNvSpPr>
          <p:nvPr/>
        </p:nvSpPr>
        <p:spPr bwMode="auto">
          <a:xfrm>
            <a:off x="3348038" y="3933825"/>
            <a:ext cx="1665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100 240 000 тг</a:t>
            </a:r>
            <a:r>
              <a:rPr lang="ru-RU">
                <a:latin typeface="Lucida Sans Unicode" pitchFamily="34" charset="0"/>
              </a:rPr>
              <a:t>.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219700" y="4076700"/>
            <a:ext cx="3603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6488" name="TextBox 3"/>
          <p:cNvSpPr txBox="1">
            <a:spLocks noChangeArrowheads="1"/>
          </p:cNvSpPr>
          <p:nvPr/>
        </p:nvSpPr>
        <p:spPr bwMode="auto">
          <a:xfrm>
            <a:off x="71438" y="4727575"/>
            <a:ext cx="3205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«Компенсация реактивной мощности в городских распределительных электрических сетях АО «Атырау-Жарык» </a:t>
            </a:r>
          </a:p>
        </p:txBody>
      </p:sp>
      <p:sp>
        <p:nvSpPr>
          <p:cNvPr id="146489" name="Прямоугольник 27"/>
          <p:cNvSpPr>
            <a:spLocks noChangeArrowheads="1"/>
          </p:cNvSpPr>
          <p:nvPr/>
        </p:nvSpPr>
        <p:spPr bwMode="auto">
          <a:xfrm>
            <a:off x="3492500" y="4868863"/>
            <a:ext cx="154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42 000 000 тг</a:t>
            </a:r>
            <a:r>
              <a:rPr lang="ru-RU">
                <a:latin typeface="Lucida Sans Unicode" pitchFamily="34" charset="0"/>
              </a:rPr>
              <a:t>.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5219700" y="5013325"/>
            <a:ext cx="3603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6491" name="TextBox 3"/>
          <p:cNvSpPr txBox="1">
            <a:spLocks noChangeArrowheads="1"/>
          </p:cNvSpPr>
          <p:nvPr/>
        </p:nvSpPr>
        <p:spPr bwMode="auto">
          <a:xfrm>
            <a:off x="0" y="5516563"/>
            <a:ext cx="3348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"Экспериментальное исследование по измерению потерь электроэнергии в сетях 0,4 кВ АО «АЖК» г. Алматы, Алматинской области.</a:t>
            </a:r>
          </a:p>
          <a:p>
            <a:endParaRPr lang="ru-RU" sz="1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«Разработка проектно-сметной документации ПС 110/10 «Отрар»»</a:t>
            </a:r>
          </a:p>
          <a:p>
            <a:endParaRPr lang="ru-RU" sz="1200" b="1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146492" name="Прямоугольник 30"/>
          <p:cNvSpPr>
            <a:spLocks noChangeArrowheads="1"/>
          </p:cNvSpPr>
          <p:nvPr/>
        </p:nvSpPr>
        <p:spPr bwMode="auto">
          <a:xfrm>
            <a:off x="3492500" y="5724525"/>
            <a:ext cx="150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21 000 000 тг.</a:t>
            </a:r>
          </a:p>
        </p:txBody>
      </p:sp>
      <p:sp>
        <p:nvSpPr>
          <p:cNvPr id="32" name="Стрелка вправо 31"/>
          <p:cNvSpPr/>
          <p:nvPr/>
        </p:nvSpPr>
        <p:spPr>
          <a:xfrm rot="894280">
            <a:off x="5232400" y="5921375"/>
            <a:ext cx="3603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6494" name="Прямоугольник 32"/>
          <p:cNvSpPr>
            <a:spLocks noChangeArrowheads="1"/>
          </p:cNvSpPr>
          <p:nvPr/>
        </p:nvSpPr>
        <p:spPr bwMode="auto">
          <a:xfrm>
            <a:off x="3492500" y="6308725"/>
            <a:ext cx="154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44 240 000 тг</a:t>
            </a:r>
            <a:r>
              <a:rPr lang="ru-RU">
                <a:latin typeface="Lucida Sans Unicode" pitchFamily="34" charset="0"/>
              </a:rPr>
              <a:t>.</a:t>
            </a:r>
          </a:p>
        </p:txBody>
      </p:sp>
      <p:sp>
        <p:nvSpPr>
          <p:cNvPr id="34" name="Стрелка вправо 33"/>
          <p:cNvSpPr/>
          <p:nvPr/>
        </p:nvSpPr>
        <p:spPr>
          <a:xfrm rot="20150272">
            <a:off x="5233988" y="6376988"/>
            <a:ext cx="3603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6496" name="TextBox 3"/>
          <p:cNvSpPr txBox="1">
            <a:spLocks noChangeArrowheads="1"/>
          </p:cNvSpPr>
          <p:nvPr/>
        </p:nvSpPr>
        <p:spPr bwMode="auto">
          <a:xfrm>
            <a:off x="5651500" y="5732463"/>
            <a:ext cx="1368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00" b="1">
                <a:solidFill>
                  <a:srgbClr val="002060"/>
                </a:solidFill>
                <a:latin typeface="Lucida Sans Unicode" pitchFamily="34" charset="0"/>
              </a:rPr>
              <a:t>Атырау-Жарык</a:t>
            </a:r>
          </a:p>
        </p:txBody>
      </p:sp>
      <p:sp>
        <p:nvSpPr>
          <p:cNvPr id="146497" name="TextBox 3"/>
          <p:cNvSpPr txBox="1">
            <a:spLocks noChangeArrowheads="1"/>
          </p:cNvSpPr>
          <p:nvPr/>
        </p:nvSpPr>
        <p:spPr bwMode="auto">
          <a:xfrm>
            <a:off x="7524750" y="6524625"/>
            <a:ext cx="1368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00" b="1">
                <a:solidFill>
                  <a:srgbClr val="002060"/>
                </a:solidFill>
                <a:latin typeface="Lucida Sans Unicode" pitchFamily="34" charset="0"/>
              </a:rPr>
              <a:t>Атырауская ТЭЦ</a:t>
            </a: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/>
        </p:nvGraphicFramePr>
        <p:xfrm>
          <a:off x="4471912" y="882533"/>
          <a:ext cx="4420568" cy="241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6499" name="TextBox 3"/>
          <p:cNvSpPr txBox="1">
            <a:spLocks noChangeArrowheads="1"/>
          </p:cNvSpPr>
          <p:nvPr/>
        </p:nvSpPr>
        <p:spPr bwMode="auto">
          <a:xfrm>
            <a:off x="4572000" y="646113"/>
            <a:ext cx="4425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/>
            <a:r>
              <a:rPr lang="en-US" sz="1200" b="1">
                <a:solidFill>
                  <a:srgbClr val="002060"/>
                </a:solidFill>
                <a:cs typeface="Arial" charset="0"/>
              </a:rPr>
              <a:t>   </a:t>
            </a:r>
            <a:r>
              <a:rPr lang="ru-RU" sz="1200" b="1">
                <a:solidFill>
                  <a:srgbClr val="002060"/>
                </a:solidFill>
                <a:cs typeface="Arial" charset="0"/>
              </a:rPr>
              <a:t>Выполнение НИР за 2010-2016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36513" y="620713"/>
            <a:ext cx="9144001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002060"/>
                </a:solidFill>
                <a:latin typeface="Century" pitchFamily="18" charset="0"/>
              </a:rPr>
              <a:t>Материальное состояние , виды деятельности и зарубежные партнеры</a:t>
            </a:r>
            <a:endParaRPr lang="ru-RU" sz="1200" dirty="0">
              <a:latin typeface="+mn-lt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-107950" y="1125538"/>
            <a:ext cx="24828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11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51050" y="1125538"/>
            <a:ext cx="23050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Материальное оснащение</a:t>
            </a:r>
            <a:endParaRPr lang="ru-RU" sz="11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2000" y="1125538"/>
            <a:ext cx="23034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Область применения</a:t>
            </a:r>
            <a:endParaRPr lang="ru-RU" sz="11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443663" y="1125538"/>
            <a:ext cx="25209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Зарубежные партнеры</a:t>
            </a:r>
            <a:endParaRPr lang="ru-RU" sz="11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3" name="TextBox 3"/>
          <p:cNvSpPr txBox="1">
            <a:spLocks noChangeArrowheads="1"/>
          </p:cNvSpPr>
          <p:nvPr/>
        </p:nvSpPr>
        <p:spPr bwMode="auto">
          <a:xfrm>
            <a:off x="-180975" y="1989138"/>
            <a:ext cx="24495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интеллектуальных систем управления с использованием технологий </a:t>
            </a:r>
            <a:r>
              <a:rPr 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SmartGrid</a:t>
            </a:r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4" name="TextBox 3"/>
          <p:cNvSpPr txBox="1">
            <a:spLocks noChangeArrowheads="1"/>
          </p:cNvSpPr>
          <p:nvPr/>
        </p:nvSpPr>
        <p:spPr bwMode="auto">
          <a:xfrm>
            <a:off x="2195513" y="2462213"/>
            <a:ext cx="2089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</a:t>
            </a:r>
            <a:r>
              <a:rPr lang="en-US" sz="1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мониторингу режимов 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6480175" y="2924175"/>
            <a:ext cx="11525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Парма (Р</a:t>
            </a: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Ф, С-Петербург)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339752" y="1844824"/>
            <a:ext cx="1616224" cy="288032"/>
          </a:xfrm>
          <a:prstGeom prst="rect">
            <a:avLst/>
          </a:prstGeom>
        </p:spPr>
        <p:txBody>
          <a:bodyPr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54B7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WAProtector</a:t>
            </a:r>
            <a:endParaRPr lang="en-GB" b="1" dirty="0">
              <a:solidFill>
                <a:srgbClr val="054B7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7467" name="Рисунок 44" descr="PM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708275"/>
            <a:ext cx="9366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8" name="Picture 8" descr="fi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060575"/>
            <a:ext cx="1104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9" name="TextBox 3"/>
          <p:cNvSpPr txBox="1">
            <a:spLocks noChangeArrowheads="1"/>
          </p:cNvSpPr>
          <p:nvPr/>
        </p:nvSpPr>
        <p:spPr bwMode="auto">
          <a:xfrm>
            <a:off x="2195513" y="3573463"/>
            <a:ext cx="2089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измерения</a:t>
            </a:r>
          </a:p>
        </p:txBody>
      </p:sp>
      <p:pic>
        <p:nvPicPr>
          <p:cNvPr id="147470" name="Рисунок 47" descr="logo (1)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916113"/>
            <a:ext cx="1343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71" name="Рисунок 48" descr="logo_se-7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9950" y="2852738"/>
            <a:ext cx="1803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72" name="Рисунок 49" descr="images (1).jpg"/>
          <p:cNvPicPr>
            <a:picLocks noChangeAspect="1"/>
          </p:cNvPicPr>
          <p:nvPr/>
        </p:nvPicPr>
        <p:blipFill>
          <a:blip r:embed="rId7"/>
          <a:srcRect l="21724" t="31282" r="17448" b="32222"/>
          <a:stretch>
            <a:fillRect/>
          </a:stretch>
        </p:blipFill>
        <p:spPr bwMode="auto">
          <a:xfrm>
            <a:off x="6553200" y="191611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73" name="Рисунок 50" descr="Без названия (4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6800" y="1844675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3"/>
          <p:cNvSpPr txBox="1">
            <a:spLocks noChangeArrowheads="1"/>
          </p:cNvSpPr>
          <p:nvPr/>
        </p:nvSpPr>
        <p:spPr bwMode="auto">
          <a:xfrm>
            <a:off x="7524750" y="2349500"/>
            <a:ext cx="1619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Элпрос</a:t>
            </a:r>
            <a:r>
              <a:rPr lang="ru-RU" sz="1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(Словения</a:t>
            </a: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7475" name="Рисунок 52" descr="images_4.jpg"/>
          <p:cNvPicPr>
            <a:picLocks noChangeAspect="1"/>
          </p:cNvPicPr>
          <p:nvPr/>
        </p:nvPicPr>
        <p:blipFill>
          <a:blip r:embed="rId9"/>
          <a:srcRect l="17062" r="26060" b="12575"/>
          <a:stretch>
            <a:fillRect/>
          </a:stretch>
        </p:blipFill>
        <p:spPr bwMode="auto">
          <a:xfrm>
            <a:off x="7848600" y="2565400"/>
            <a:ext cx="8636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3"/>
          <p:cNvSpPr txBox="1">
            <a:spLocks noChangeArrowheads="1"/>
          </p:cNvSpPr>
          <p:nvPr/>
        </p:nvSpPr>
        <p:spPr bwMode="auto">
          <a:xfrm>
            <a:off x="7164388" y="3500438"/>
            <a:ext cx="2195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Таллинский</a:t>
            </a:r>
            <a:r>
              <a:rPr lang="ru-RU" sz="1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университет (Эстония)</a:t>
            </a:r>
          </a:p>
        </p:txBody>
      </p:sp>
      <p:sp>
        <p:nvSpPr>
          <p:cNvPr id="147477" name="TextBox 3"/>
          <p:cNvSpPr txBox="1">
            <a:spLocks noChangeArrowheads="1"/>
          </p:cNvSpPr>
          <p:nvPr/>
        </p:nvSpPr>
        <p:spPr bwMode="auto">
          <a:xfrm>
            <a:off x="3132138" y="2852738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система в Казахстане</a:t>
            </a:r>
          </a:p>
        </p:txBody>
      </p:sp>
      <p:pic>
        <p:nvPicPr>
          <p:cNvPr id="147478" name="Рисунок 55" descr="Без названия 5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5363" y="3429000"/>
            <a:ext cx="15668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9" name="TextBox 56"/>
          <p:cNvSpPr txBox="1">
            <a:spLocks noChangeArrowheads="1"/>
          </p:cNvSpPr>
          <p:nvPr/>
        </p:nvSpPr>
        <p:spPr bwMode="auto">
          <a:xfrm>
            <a:off x="-180975" y="5210175"/>
            <a:ext cx="23050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Расчеты по нормированию потерь электроэнергии</a:t>
            </a:r>
          </a:p>
        </p:txBody>
      </p:sp>
      <p:pic>
        <p:nvPicPr>
          <p:cNvPr id="147480" name="Рисунок 57" descr="Растр_вин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95513" y="5203825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81" name="TextBox 3"/>
          <p:cNvSpPr txBox="1">
            <a:spLocks noChangeArrowheads="1"/>
          </p:cNvSpPr>
          <p:nvPr/>
        </p:nvSpPr>
        <p:spPr bwMode="auto">
          <a:xfrm>
            <a:off x="2195513" y="5589588"/>
            <a:ext cx="2160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 расчету режимов</a:t>
            </a:r>
          </a:p>
        </p:txBody>
      </p:sp>
      <p:sp>
        <p:nvSpPr>
          <p:cNvPr id="147482" name="TextBox 3"/>
          <p:cNvSpPr txBox="1">
            <a:spLocks noChangeArrowheads="1"/>
          </p:cNvSpPr>
          <p:nvPr/>
        </p:nvSpPr>
        <p:spPr bwMode="auto">
          <a:xfrm>
            <a:off x="-180975" y="3987800"/>
            <a:ext cx="2089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 по электромагнитным  переходным процессам</a:t>
            </a:r>
          </a:p>
        </p:txBody>
      </p:sp>
      <p:pic>
        <p:nvPicPr>
          <p:cNvPr id="147483" name="Рисунок 60" descr="logo_se-7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6925" y="4652963"/>
            <a:ext cx="1803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84" name="Рисунок 61" descr="images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03463" y="40386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85" name="Рисунок 62" descr="images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59563" y="4076700"/>
            <a:ext cx="12446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86" name="TextBox 3"/>
          <p:cNvSpPr txBox="1">
            <a:spLocks noChangeArrowheads="1"/>
          </p:cNvSpPr>
          <p:nvPr/>
        </p:nvSpPr>
        <p:spPr bwMode="auto">
          <a:xfrm>
            <a:off x="6480175" y="4581525"/>
            <a:ext cx="16922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Московский Энергетический Институт</a:t>
            </a:r>
          </a:p>
        </p:txBody>
      </p:sp>
      <p:sp>
        <p:nvSpPr>
          <p:cNvPr id="147487" name="TextBox 3"/>
          <p:cNvSpPr txBox="1">
            <a:spLocks noChangeArrowheads="1"/>
          </p:cNvSpPr>
          <p:nvPr/>
        </p:nvSpPr>
        <p:spPr bwMode="auto">
          <a:xfrm>
            <a:off x="2268538" y="4705350"/>
            <a:ext cx="2159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ПК в Казахстане</a:t>
            </a:r>
          </a:p>
        </p:txBody>
      </p:sp>
      <p:pic>
        <p:nvPicPr>
          <p:cNvPr id="147488" name="Рисунок 65" descr="Без названия (1)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51388" y="5414963"/>
            <a:ext cx="666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89" name="Рисунок 66" descr="РТП.png"/>
          <p:cNvPicPr>
            <a:picLocks noChangeAspect="1"/>
          </p:cNvPicPr>
          <p:nvPr/>
        </p:nvPicPr>
        <p:blipFill>
          <a:blip r:embed="rId15"/>
          <a:srcRect t="28000" r="900" b="28001"/>
          <a:stretch>
            <a:fillRect/>
          </a:stretch>
        </p:blipFill>
        <p:spPr bwMode="auto">
          <a:xfrm>
            <a:off x="2268538" y="5805488"/>
            <a:ext cx="16557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90" name="Рисунок 67" descr="Без названия (3)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32588" y="5373688"/>
            <a:ext cx="14001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91" name="Рисунок 68" descr="Без названия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43538" y="5632450"/>
            <a:ext cx="892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92" name="TextBox 3"/>
          <p:cNvSpPr txBox="1">
            <a:spLocks noChangeArrowheads="1"/>
          </p:cNvSpPr>
          <p:nvPr/>
        </p:nvSpPr>
        <p:spPr bwMode="auto">
          <a:xfrm>
            <a:off x="4500563" y="6567488"/>
            <a:ext cx="13668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00">
                <a:solidFill>
                  <a:srgbClr val="002060"/>
                </a:solidFill>
                <a:latin typeface="Lucida Sans Unicode" pitchFamily="34" charset="0"/>
              </a:rPr>
              <a:t>Атырау-Жарык</a:t>
            </a:r>
          </a:p>
        </p:txBody>
      </p:sp>
      <p:sp>
        <p:nvSpPr>
          <p:cNvPr id="147493" name="TextBox 3"/>
          <p:cNvSpPr txBox="1">
            <a:spLocks noChangeArrowheads="1"/>
          </p:cNvSpPr>
          <p:nvPr/>
        </p:nvSpPr>
        <p:spPr bwMode="auto">
          <a:xfrm>
            <a:off x="2268538" y="6237288"/>
            <a:ext cx="2159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1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 расчету потерь</a:t>
            </a:r>
          </a:p>
        </p:txBody>
      </p:sp>
      <p:pic>
        <p:nvPicPr>
          <p:cNvPr id="147494" name="Рисунок 72" descr="logo (1)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005263"/>
            <a:ext cx="1343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95" name="Рисунок 73" descr="Без названия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31163" y="4076700"/>
            <a:ext cx="11128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7812088" y="4581525"/>
            <a:ext cx="13319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R&amp;D </a:t>
            </a:r>
            <a:r>
              <a:rPr lang="ru-RU" sz="1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1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Манитоба</a:t>
            </a:r>
            <a:r>
              <a:rPr lang="ru-RU" sz="1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(Канада)</a:t>
            </a:r>
          </a:p>
        </p:txBody>
      </p:sp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6588125" y="6423025"/>
            <a:ext cx="2339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Энергоэкспертсервис</a:t>
            </a:r>
            <a:r>
              <a:rPr lang="ru-RU" sz="1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 РФ, Москва)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0" y="4005263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0" y="5229225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572000" y="2565400"/>
            <a:ext cx="4500563" cy="2159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950" y="2565400"/>
            <a:ext cx="4392613" cy="2159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50825" y="1700213"/>
            <a:ext cx="8713788" cy="79216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8484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3338" y="623888"/>
            <a:ext cx="91106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Алматинским университетом энергетики и связи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 августе 2016 года был  проведен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Международный семинар на тему: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«Предупреждение и ликвидация стихийных бедствий, экстренные меры реагирования на чрезвычайные ситуации при наводнении»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совместно с Назарбаев Университет и Британским консульством.</a:t>
            </a:r>
          </a:p>
        </p:txBody>
      </p:sp>
      <p:sp>
        <p:nvSpPr>
          <p:cNvPr id="148486" name="Прямоугольник 10"/>
          <p:cNvSpPr>
            <a:spLocks noChangeArrowheads="1"/>
          </p:cNvSpPr>
          <p:nvPr/>
        </p:nvSpPr>
        <p:spPr bwMode="auto">
          <a:xfrm>
            <a:off x="185738" y="1700213"/>
            <a:ext cx="8778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Семинар проводился в рамках межправительственной казахстанско-британской программы «Ньютон – Аль- Фараби», координаторами которой являются British Council (Британский Совет) со стороны Великобритании и АО «Фонд Науки» со стороны Казахстана.</a:t>
            </a:r>
            <a:endParaRPr lang="ru-RU" sz="16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950" y="2636838"/>
            <a:ext cx="4421188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i="1" dirty="0">
                <a:solidFill>
                  <a:srgbClr val="800000"/>
                </a:solidFill>
                <a:latin typeface="Calibri" pitchFamily="34" charset="0"/>
              </a:rPr>
              <a:t>Цель семинара: </a:t>
            </a:r>
          </a:p>
          <a:p>
            <a:pPr eaLnBrk="0" hangingPunct="0">
              <a:buFontTx/>
              <a:buChar char="-"/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представление результатов инновационных 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достижений;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- обобщение теоретических и практических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предложений; </a:t>
            </a:r>
          </a:p>
          <a:p>
            <a:pPr eaLnBrk="0" hangingPunct="0">
              <a:buFontTx/>
              <a:buChar char="-"/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обмен опытом между специалистами и учеными в 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области предупреждения и ликвидации  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чрезвычайных ситуаций и управления рисками 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стихийных бедствий.</a:t>
            </a:r>
            <a:endParaRPr lang="ru-RU" sz="1400" i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2632075"/>
            <a:ext cx="44227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i="1" dirty="0">
                <a:solidFill>
                  <a:srgbClr val="800000"/>
                </a:solidFill>
                <a:latin typeface="Calibri" pitchFamily="34" charset="0"/>
              </a:rPr>
              <a:t>Участники семинара:</a:t>
            </a:r>
          </a:p>
          <a:p>
            <a:pPr eaLnBrk="0" hangingPunct="0">
              <a:defRPr/>
            </a:pPr>
            <a:r>
              <a:rPr lang="ru-RU" sz="140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- Представители научно-образовательных учреждений 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из дальнего зарубежья (Великобритания)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-  Акимат г. Алматы </a:t>
            </a:r>
          </a:p>
          <a:p>
            <a:pPr eaLnBrk="0" hangingPunct="0">
              <a:buFontTx/>
              <a:buChar char="-"/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Представители научно-исследовательских институтов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и университетов Республики Казахстан </a:t>
            </a:r>
          </a:p>
          <a:p>
            <a:pPr eaLnBrk="0" hangingPunct="0">
              <a:buFontTx/>
              <a:buChar char="-"/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Представители казахстанских и зарубежных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компаний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8489" name="Picture 2" descr="C:\Documents and Settings\ЦМПО\Рабочий стол\IMG_8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845050"/>
            <a:ext cx="287972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0" name="Picture 3" descr="C:\Documents and Settings\ЦМПО\Рабочий стол\IMG_85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848225"/>
            <a:ext cx="27352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1" name="Picture 4" descr="C:\Documents and Settings\ЦМПО\Рабочий стол\IMG_85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848225"/>
            <a:ext cx="273685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288" y="260350"/>
            <a:ext cx="8424862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Суммарное поступление денег по АУЭС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млн.тенге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34188" name="Object 44"/>
          <p:cNvGraphicFramePr>
            <a:graphicFrameLocks noChangeAspect="1"/>
          </p:cNvGraphicFramePr>
          <p:nvPr/>
        </p:nvGraphicFramePr>
        <p:xfrm>
          <a:off x="360363" y="1158875"/>
          <a:ext cx="9036050" cy="4589463"/>
        </p:xfrm>
        <a:graphic>
          <a:graphicData uri="http://schemas.openxmlformats.org/presentationml/2006/ole">
            <p:oleObj spid="_x0000_s134188" name="Диаграмма" r:id="rId3" imgW="8867775" imgH="4600575" progId="MSGraph.Chart.8">
              <p:embed/>
            </p:oleObj>
          </a:graphicData>
        </a:graphic>
      </p:graphicFrame>
      <p:sp>
        <p:nvSpPr>
          <p:cNvPr id="134190" name="Rectangle 2"/>
          <p:cNvSpPr>
            <a:spLocks noChangeArrowheads="1"/>
          </p:cNvSpPr>
          <p:nvPr/>
        </p:nvSpPr>
        <p:spPr bwMode="auto">
          <a:xfrm>
            <a:off x="8074025" y="2852738"/>
            <a:ext cx="98425" cy="1538287"/>
          </a:xfrm>
          <a:prstGeom prst="rect">
            <a:avLst/>
          </a:prstGeom>
          <a:solidFill>
            <a:srgbClr val="FABF8F"/>
          </a:solidFill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34191" name="Rectangle 3"/>
          <p:cNvSpPr>
            <a:spLocks noChangeArrowheads="1"/>
          </p:cNvSpPr>
          <p:nvPr/>
        </p:nvSpPr>
        <p:spPr bwMode="auto">
          <a:xfrm>
            <a:off x="7943850" y="1666875"/>
            <a:ext cx="130175" cy="1330325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341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13419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200" b="1" i="1">
                <a:ea typeface="Times New Roman" pitchFamily="18" charset="0"/>
                <a:cs typeface="Arial" charset="0"/>
              </a:rPr>
              <a:t>					</a:t>
            </a:r>
            <a:endParaRPr lang="ru-RU" altLang="ru-RU">
              <a:ea typeface="Times New Roman" pitchFamily="18" charset="0"/>
              <a:cs typeface="Arial" charset="0"/>
            </a:endParaRPr>
          </a:p>
        </p:txBody>
      </p:sp>
      <p:sp>
        <p:nvSpPr>
          <p:cNvPr id="134194" name="TextBox 10"/>
          <p:cNvSpPr txBox="1">
            <a:spLocks noChangeArrowheads="1"/>
          </p:cNvSpPr>
          <p:nvPr/>
        </p:nvSpPr>
        <p:spPr bwMode="auto">
          <a:xfrm>
            <a:off x="8172450" y="4205288"/>
            <a:ext cx="503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Arial" charset="0"/>
              </a:rPr>
              <a:t>408,9</a:t>
            </a:r>
            <a:endParaRPr lang="ru-RU" sz="800">
              <a:cs typeface="Arial" charset="0"/>
            </a:endParaRPr>
          </a:p>
        </p:txBody>
      </p:sp>
      <p:sp>
        <p:nvSpPr>
          <p:cNvPr id="134195" name="TextBox 11"/>
          <p:cNvSpPr txBox="1">
            <a:spLocks noChangeArrowheads="1"/>
          </p:cNvSpPr>
          <p:nvPr/>
        </p:nvSpPr>
        <p:spPr bwMode="auto">
          <a:xfrm>
            <a:off x="7781925" y="2797175"/>
            <a:ext cx="373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Arial" charset="0"/>
              </a:rPr>
              <a:t>969</a:t>
            </a:r>
            <a:endParaRPr lang="ru-RU" sz="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TextBox 2"/>
          <p:cNvSpPr txBox="1">
            <a:spLocks noChangeArrowheads="1"/>
          </p:cNvSpPr>
          <p:nvPr/>
        </p:nvSpPr>
        <p:spPr bwMode="auto">
          <a:xfrm>
            <a:off x="539750" y="620713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к смете доходов  Некоммерческого АО "АУЭС" на 2016 год (7 мес.)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92725" y="981075"/>
          <a:ext cx="3600450" cy="5111750"/>
        </p:xfrm>
        <a:graphic>
          <a:graphicData uri="http://schemas.openxmlformats.org/drawingml/2006/table">
            <a:tbl>
              <a:tblPr/>
              <a:tblGrid>
                <a:gridCol w="345676"/>
                <a:gridCol w="2246904"/>
                <a:gridCol w="1007820"/>
              </a:tblGrid>
              <a:tr h="360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 статей </a:t>
                      </a:r>
                      <a:endParaRPr lang="ru-RU" sz="1100" b="1" i="0" u="none" strike="noStrike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доходов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Сумма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Входящий остаток 01.01.2016 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186 084 200,0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Образовательные услуги (бюджет)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586 789 467,0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8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Стипендия (бюджет)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272 454 546,0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Компенсация на проезд (бюджет)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36 218 196,0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8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6B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Академич.мобильность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6B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17 135 388,0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6BC7"/>
                    </a:solidFill>
                  </a:tcPr>
                </a:tc>
              </a:tr>
              <a:tr h="326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НИР (грант)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53 444 500,0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A9"/>
                    </a:solidFill>
                  </a:tcPr>
                </a:tc>
              </a:tr>
              <a:tr h="360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Образовательные услуги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внебюджет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395 482 590,0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8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Стипендия именная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внебюджет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334 000,0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6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Курсы повышения квалификации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внебюджет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12 349 233,0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</a:tr>
              <a:tr h="360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Проживание в общежитии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внебюджет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20 610 000,0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Сдача в аренду помещений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внебюджет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19 926 782,0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8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Прочие поступления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внебюджет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3 450 918,0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A9"/>
                    </a:solidFill>
                  </a:tcPr>
                </a:tc>
              </a:tr>
              <a:tr h="298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0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НИР 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хоз.договора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0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47 137 328,0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047"/>
                    </a:solidFill>
                  </a:tcPr>
                </a:tc>
              </a:tr>
              <a:tr h="29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1  651 417 148,0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1621" name="TextBox 6"/>
          <p:cNvSpPr txBox="1">
            <a:spLocks noChangeArrowheads="1"/>
          </p:cNvSpPr>
          <p:nvPr/>
        </p:nvSpPr>
        <p:spPr bwMode="auto">
          <a:xfrm>
            <a:off x="5030788" y="6308725"/>
            <a:ext cx="41132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BE4F12"/>
                </a:solidFill>
                <a:latin typeface="Calibri" pitchFamily="34" charset="0"/>
                <a:cs typeface="Times New Roman" pitchFamily="18" charset="0"/>
              </a:rPr>
              <a:t>Остаток оборотных средств на расчетных счетах и кассе составляет 45 000 000 тенге.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700808"/>
          <a:ext cx="51125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623" name="TextBox 9"/>
          <p:cNvSpPr txBox="1">
            <a:spLocks noChangeArrowheads="1"/>
          </p:cNvSpPr>
          <p:nvPr/>
        </p:nvSpPr>
        <p:spPr bwMode="auto">
          <a:xfrm>
            <a:off x="0" y="1052513"/>
            <a:ext cx="5113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Структура доходов НАО АУЭС за 7 месяцев 2016 года</a:t>
            </a:r>
            <a:endParaRPr lang="ru-RU" sz="14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40916" y="1484783"/>
          <a:ext cx="5079156" cy="507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2" name="TextBox 2"/>
          <p:cNvSpPr txBox="1">
            <a:spLocks noChangeArrowheads="1"/>
          </p:cNvSpPr>
          <p:nvPr/>
        </p:nvSpPr>
        <p:spPr bwMode="auto">
          <a:xfrm>
            <a:off x="301625" y="746125"/>
            <a:ext cx="828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Прогноз доходов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03" name="TextBox 9"/>
          <p:cNvSpPr txBox="1">
            <a:spLocks noChangeArrowheads="1"/>
          </p:cNvSpPr>
          <p:nvPr/>
        </p:nvSpPr>
        <p:spPr bwMode="auto">
          <a:xfrm>
            <a:off x="277813" y="1176338"/>
            <a:ext cx="511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Структура доходов НАО АУЭС за 2016 год.</a:t>
            </a:r>
            <a:endParaRPr lang="ru-RU" sz="14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95963" y="1330325"/>
          <a:ext cx="3168650" cy="5259388"/>
        </p:xfrm>
        <a:graphic>
          <a:graphicData uri="http://schemas.openxmlformats.org/drawingml/2006/table">
            <a:tbl>
              <a:tblPr/>
              <a:tblGrid>
                <a:gridCol w="250397"/>
                <a:gridCol w="1835585"/>
                <a:gridCol w="1082370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статей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Входящий остаток 01.01.2016 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186 084 200,0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Образовательные услуги (бюджет)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998 246 501,0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Стипендия (бюджет)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414 454 546,0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Компенсация на проезд (бюджет)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36 218 196,0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Академич.мобильность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17 135 388,0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НИР (грант)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76 349 300,0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Образовательные услуги (внебюджет)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603 982 590,0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Стипендия именная (внебюджет)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334 000,0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Курсы повышения квалификации (внебюджет)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16 149 233,0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Проживание в общежитии (внебюджет)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48 441 200,0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Сдача в аренду помещений (внебюджет)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29 890 182,0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поступления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внебюджет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15 450 918,0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НИР 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хоз.договора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136 468 248,0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2 579 204 502,0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1700808"/>
          <a:ext cx="56521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3671" name="Диаграмма 11"/>
          <p:cNvGraphicFramePr>
            <a:graphicFrameLocks/>
          </p:cNvGraphicFramePr>
          <p:nvPr/>
        </p:nvGraphicFramePr>
        <p:xfrm>
          <a:off x="227013" y="1506538"/>
          <a:ext cx="5475287" cy="5141912"/>
        </p:xfrm>
        <a:graphic>
          <a:graphicData uri="http://schemas.openxmlformats.org/presentationml/2006/ole">
            <p:oleObj spid="_x0000_s153671" r:id="rId5" imgW="5480779" imgH="514547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90902" y="1700808"/>
          <a:ext cx="543322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4626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TextBox 2"/>
          <p:cNvSpPr txBox="1">
            <a:spLocks noChangeArrowheads="1"/>
          </p:cNvSpPr>
          <p:nvPr/>
        </p:nvSpPr>
        <p:spPr bwMode="auto">
          <a:xfrm>
            <a:off x="301625" y="746125"/>
            <a:ext cx="828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Структура расходов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4628" name="TextBox 9"/>
          <p:cNvSpPr txBox="1">
            <a:spLocks noChangeArrowheads="1"/>
          </p:cNvSpPr>
          <p:nvPr/>
        </p:nvSpPr>
        <p:spPr bwMode="auto">
          <a:xfrm>
            <a:off x="277813" y="1176338"/>
            <a:ext cx="511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Структура расходов НАО АУЭС за 7 месяцев 2016 года</a:t>
            </a:r>
            <a:endParaRPr lang="ru-RU" sz="14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508625" y="1176338"/>
          <a:ext cx="3527425" cy="4716462"/>
        </p:xfrm>
        <a:graphic>
          <a:graphicData uri="http://schemas.openxmlformats.org/drawingml/2006/table">
            <a:tbl>
              <a:tblPr/>
              <a:tblGrid>
                <a:gridCol w="273161"/>
                <a:gridCol w="2002456"/>
                <a:gridCol w="1252775"/>
              </a:tblGrid>
              <a:tr h="372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№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Наименование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статей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Сумма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Зарплата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973 718 800,0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59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Командировка,стажировка,практика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9 493 189,0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108 786 850,0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17 504 259,0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Основные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22 525 574,0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Литература,НМА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7 411 874,0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Коммунальные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43 911 365,0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Кап.стр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-во и ремонт ОС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35 192 844,0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Стипендия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272 822 435,0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B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Компенсация проезд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B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35 454 636,0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B93"/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45 225 825,0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0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банку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0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1 036 164,0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047"/>
                    </a:solidFill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Возврат займа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33 333 333,0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1 606 417 148,0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-156221" y="1700808"/>
          <a:ext cx="54726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42937"/>
          </a:xfrm>
        </p:spPr>
        <p:txBody>
          <a:bodyPr/>
          <a:lstStyle/>
          <a:p>
            <a:pPr marL="0" indent="466725" algn="just">
              <a:spcBef>
                <a:spcPct val="0"/>
              </a:spcBef>
              <a:buFont typeface="Wingdings 3" pitchFamily="18" charset="2"/>
              <a:buNone/>
            </a:pPr>
            <a:r>
              <a:rPr lang="ru-RU" sz="1200" smtClean="0">
                <a:latin typeface="Arial" charset="0"/>
                <a:cs typeface="Arial" charset="0"/>
              </a:rPr>
              <a:t>АУЭС прошел институциональную и специализированную аккредитацию, занял </a:t>
            </a:r>
            <a:r>
              <a:rPr lang="ru-RU" sz="1200" b="1" smtClean="0">
                <a:latin typeface="Arial" charset="0"/>
                <a:cs typeface="Arial" charset="0"/>
              </a:rPr>
              <a:t>1-е, 2-е и 4-е </a:t>
            </a:r>
            <a:r>
              <a:rPr lang="ru-RU" sz="1200" smtClean="0">
                <a:latin typeface="Arial" charset="0"/>
                <a:cs typeface="Arial" charset="0"/>
              </a:rPr>
              <a:t>места по направлению программ </a:t>
            </a:r>
            <a:r>
              <a:rPr lang="ru-RU" sz="1200" b="1" smtClean="0">
                <a:latin typeface="Arial" charset="0"/>
                <a:cs typeface="Arial" charset="0"/>
              </a:rPr>
              <a:t>"Технические науки и технологии"</a:t>
            </a:r>
            <a:r>
              <a:rPr lang="ru-RU" sz="1200" smtClean="0">
                <a:latin typeface="Arial" charset="0"/>
                <a:cs typeface="Arial" charset="0"/>
              </a:rPr>
              <a:t> по специальностям энергетики и телекоммуникациям, информационным системам и программному обеспечению</a:t>
            </a:r>
          </a:p>
        </p:txBody>
      </p:sp>
      <p:pic>
        <p:nvPicPr>
          <p:cNvPr id="16386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www.aipet.kz/archive_of_news/reiting_2014/img/1m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1431925"/>
            <a:ext cx="1651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aipet.kz/archive_of_news/reiting_2014/img/1m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0" y="1431925"/>
            <a:ext cx="162401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www.aipet.kz/archive_of_news/reiting_2014/img/2ma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2538" y="1431925"/>
            <a:ext cx="162401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www.aipet.kz/archive_of_news/reiting_2014/img/4ba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6738" y="1431925"/>
            <a:ext cx="16668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http://www.aipet.kz/archive_of_news/nkaoko/img/sert_r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8075" y="1444625"/>
            <a:ext cx="1597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9"/>
          <p:cNvSpPr>
            <a:spLocks noChangeArrowheads="1"/>
          </p:cNvSpPr>
          <p:nvPr/>
        </p:nvSpPr>
        <p:spPr bwMode="auto">
          <a:xfrm>
            <a:off x="1127125" y="5194300"/>
            <a:ext cx="5067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66725" algn="just"/>
            <a:r>
              <a:rPr lang="ru-RU" sz="1200" b="1">
                <a:cs typeface="Arial" charset="0"/>
              </a:rPr>
              <a:t>АУЭС входит в «ТОП 10» ВУЗов</a:t>
            </a:r>
            <a:r>
              <a:rPr lang="ru-RU" sz="1200">
                <a:cs typeface="Arial" charset="0"/>
              </a:rPr>
              <a:t> по компетенциям выпускников; по мнению работодателей - готовящих наиболее конкурентоспособных специалистов, а также уделяющих должное внимание качеству знаний, развитию инициативности, коммуникативных навыков и творчества студентов.</a:t>
            </a:r>
          </a:p>
        </p:txBody>
      </p:sp>
      <p:sp>
        <p:nvSpPr>
          <p:cNvPr id="16393" name="Прямоугольник 11"/>
          <p:cNvSpPr>
            <a:spLocks noChangeArrowheads="1"/>
          </p:cNvSpPr>
          <p:nvPr/>
        </p:nvSpPr>
        <p:spPr bwMode="auto">
          <a:xfrm>
            <a:off x="5383213" y="2786063"/>
            <a:ext cx="3571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66725" algn="ctr"/>
            <a:r>
              <a:rPr lang="ru-RU" sz="1300" b="1">
                <a:solidFill>
                  <a:srgbClr val="FF0000"/>
                </a:solidFill>
                <a:cs typeface="Arial" charset="0"/>
              </a:rPr>
              <a:t>29 марта 2014г. Советом по аккредитации Независимого казахстанского агентства по обеспечению качества в образовании (НКАОКО) принято решение:</a:t>
            </a:r>
            <a:br>
              <a:rPr lang="ru-RU" sz="1300" b="1">
                <a:solidFill>
                  <a:srgbClr val="FF0000"/>
                </a:solidFill>
                <a:cs typeface="Arial" charset="0"/>
              </a:rPr>
            </a:br>
            <a:r>
              <a:rPr lang="ru-RU" sz="1300" b="1">
                <a:solidFill>
                  <a:srgbClr val="FF0000"/>
                </a:solidFill>
                <a:cs typeface="Arial" charset="0"/>
              </a:rPr>
              <a:t>- аккредитовать АУЭС сроком на 5 лет.</a:t>
            </a:r>
          </a:p>
          <a:p>
            <a:pPr indent="466725" algn="ctr"/>
            <a:r>
              <a:rPr lang="ru-RU" sz="1300" b="1">
                <a:solidFill>
                  <a:srgbClr val="FF0000"/>
                </a:solidFill>
                <a:cs typeface="Arial" charset="0"/>
              </a:rPr>
              <a:t>А в 2015 году АУЭС прошел аккредитацию и по специальностям.</a:t>
            </a:r>
          </a:p>
        </p:txBody>
      </p:sp>
      <p:grpSp>
        <p:nvGrpSpPr>
          <p:cNvPr id="16394" name="Группа 15"/>
          <p:cNvGrpSpPr>
            <a:grpSpLocks/>
          </p:cNvGrpSpPr>
          <p:nvPr/>
        </p:nvGrpSpPr>
        <p:grpSpPr bwMode="auto">
          <a:xfrm>
            <a:off x="142875" y="2786063"/>
            <a:ext cx="5000625" cy="2143125"/>
            <a:chOff x="2578084" y="3495676"/>
            <a:chExt cx="4465557" cy="2005026"/>
          </a:xfrm>
        </p:grpSpPr>
        <p:pic>
          <p:nvPicPr>
            <p:cNvPr id="16396" name="Picture 13" descr="E:\_Мои документы\_с рабочего стола\РАБОТА ЦМПО\Информация об АУЭС\сертификаты за 2014\svid_kaz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78084" y="3495676"/>
              <a:ext cx="1398883" cy="2005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4" descr="E:\_Мои документы\_с рабочего стола\РАБОТА ЦМПО\Информация об АУЭС\сертификаты за 2014\svid_rus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43372" y="3500438"/>
              <a:ext cx="1404120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5" descr="E:\_Мои документы\_с рабочего стола\РАБОТА ЦМПО\Информация об АУЭС\сертификаты за 2014\svid_eng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43571" y="3500437"/>
              <a:ext cx="1400070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5" name="Picture 2" descr="E:\_Мои документы\_с рабочего стола\РАБОТА ЦМПО\Информация об АУЭС\Сертификат ТОП-10 по трудоустройству\Сертификат ТОП-10 по трудоустройству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63" y="4572000"/>
            <a:ext cx="27828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TextBox 2"/>
          <p:cNvSpPr txBox="1">
            <a:spLocks noChangeArrowheads="1"/>
          </p:cNvSpPr>
          <p:nvPr/>
        </p:nvSpPr>
        <p:spPr bwMode="auto">
          <a:xfrm>
            <a:off x="301625" y="746125"/>
            <a:ext cx="828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Прогноз расходов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1" name="TextBox 9"/>
          <p:cNvSpPr txBox="1">
            <a:spLocks noChangeArrowheads="1"/>
          </p:cNvSpPr>
          <p:nvPr/>
        </p:nvSpPr>
        <p:spPr bwMode="auto">
          <a:xfrm>
            <a:off x="277813" y="1176338"/>
            <a:ext cx="5157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Структура расходов  НАО АУЭС за 2016 год.</a:t>
            </a:r>
            <a:endParaRPr lang="ru-RU" sz="14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95963" y="1330325"/>
          <a:ext cx="3168650" cy="4562475"/>
        </p:xfrm>
        <a:graphic>
          <a:graphicData uri="http://schemas.openxmlformats.org/drawingml/2006/table">
            <a:tbl>
              <a:tblPr/>
              <a:tblGrid>
                <a:gridCol w="250397"/>
                <a:gridCol w="1835585"/>
                <a:gridCol w="1082370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статей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расходов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Зарплата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1 479 621 700,0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Командировка,стажировка,практика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48 600 000,0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168 535 700,0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31 500 000,0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Основные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105 350 600,0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Литература,НМА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45 000 000,0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79 980 000,0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Кап.стр-во и ремонт ОС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35 192 844,0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Стипендия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414 454 546,0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Компенсация проезд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36 218 196,0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79 776 000,0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банку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1 036 164,0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займа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33 333 333,0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2 558 599 083,0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1700808"/>
          <a:ext cx="56521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5719" name="Диаграмма 8"/>
          <p:cNvGraphicFramePr>
            <a:graphicFrameLocks/>
          </p:cNvGraphicFramePr>
          <p:nvPr/>
        </p:nvGraphicFramePr>
        <p:xfrm>
          <a:off x="128588" y="1506538"/>
          <a:ext cx="5573712" cy="5068887"/>
        </p:xfrm>
        <a:graphic>
          <a:graphicData uri="http://schemas.openxmlformats.org/presentationml/2006/ole">
            <p:oleObj spid="_x0000_s155719" r:id="rId6" imgW="5578323" imgH="5072312" progId="Excel.Chart.8">
              <p:embed/>
            </p:oleObj>
          </a:graphicData>
        </a:graphic>
      </p:graphicFrame>
      <p:sp>
        <p:nvSpPr>
          <p:cNvPr id="155720" name="Прямоугольник 1"/>
          <p:cNvSpPr>
            <a:spLocks noChangeArrowheads="1"/>
          </p:cNvSpPr>
          <p:nvPr/>
        </p:nvSpPr>
        <p:spPr bwMode="auto">
          <a:xfrm>
            <a:off x="3924300" y="6308725"/>
            <a:ext cx="512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ucida Sans Unicode" pitchFamily="34" charset="0"/>
              </a:rPr>
              <a:t>Прогноз чистой прибыли  20 605 419,0 тенге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323528" y="692696"/>
          <a:ext cx="7996381" cy="322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7698" name="TextBox 1"/>
          <p:cNvSpPr txBox="1">
            <a:spLocks noChangeArrowheads="1"/>
          </p:cNvSpPr>
          <p:nvPr/>
        </p:nvSpPr>
        <p:spPr bwMode="auto">
          <a:xfrm>
            <a:off x="2484438" y="188913"/>
            <a:ext cx="4103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Lucida Sans Unicode" pitchFamily="34" charset="0"/>
              </a:rPr>
              <a:t>Прогноз доходов и расходов на 2016 год</a:t>
            </a:r>
          </a:p>
        </p:txBody>
      </p:sp>
      <p:sp>
        <p:nvSpPr>
          <p:cNvPr id="157699" name="TextBox 14"/>
          <p:cNvSpPr txBox="1">
            <a:spLocks noChangeArrowheads="1"/>
          </p:cNvSpPr>
          <p:nvPr/>
        </p:nvSpPr>
        <p:spPr bwMode="auto">
          <a:xfrm>
            <a:off x="6011863" y="503238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70C0"/>
                </a:solidFill>
                <a:latin typeface="Lucida Sans Unicode" pitchFamily="34" charset="0"/>
              </a:rPr>
              <a:t>Доходы</a:t>
            </a:r>
          </a:p>
        </p:txBody>
      </p:sp>
      <p:sp>
        <p:nvSpPr>
          <p:cNvPr id="157700" name="TextBox 15"/>
          <p:cNvSpPr txBox="1">
            <a:spLocks noChangeArrowheads="1"/>
          </p:cNvSpPr>
          <p:nvPr/>
        </p:nvSpPr>
        <p:spPr bwMode="auto">
          <a:xfrm>
            <a:off x="6084888" y="3789363"/>
            <a:ext cx="935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70C0"/>
                </a:solidFill>
                <a:latin typeface="Lucida Sans Unicode" pitchFamily="34" charset="0"/>
              </a:rPr>
              <a:t>Расходы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51520" y="3957602"/>
          <a:ext cx="8136903" cy="280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Количество компьютеров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58722" name="Picture 2" descr="D:\Users\Пользователь\Downloads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1395413"/>
            <a:ext cx="8559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2349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23263C"/>
                </a:solidFill>
                <a:latin typeface="Lucida Sans Unicode" pitchFamily="34" charset="0"/>
                <a:cs typeface="Times New Roman" pitchFamily="18" charset="0"/>
              </a:rPr>
              <a:t>Расходы на отопление и горячую воду</a:t>
            </a:r>
          </a:p>
          <a:p>
            <a:pPr algn="ctr"/>
            <a:r>
              <a:rPr lang="ru-RU" sz="2400" i="1">
                <a:solidFill>
                  <a:srgbClr val="23263C"/>
                </a:solidFill>
                <a:latin typeface="Lucida Sans Unicode" pitchFamily="34" charset="0"/>
                <a:cs typeface="Times New Roman" pitchFamily="18" charset="0"/>
              </a:rPr>
              <a:t>млн.тенге</a:t>
            </a:r>
            <a:endParaRPr lang="ru-RU" sz="2400" i="1">
              <a:solidFill>
                <a:srgbClr val="23263C"/>
              </a:solidFill>
              <a:latin typeface="Lucida Sans Unicode" pitchFamily="34" charset="0"/>
            </a:endParaRPr>
          </a:p>
        </p:txBody>
      </p:sp>
      <p:graphicFrame>
        <p:nvGraphicFramePr>
          <p:cNvPr id="141345" name="Object 33"/>
          <p:cNvGraphicFramePr>
            <a:graphicFrameLocks noChangeAspect="1"/>
          </p:cNvGraphicFramePr>
          <p:nvPr/>
        </p:nvGraphicFramePr>
        <p:xfrm>
          <a:off x="107950" y="1189038"/>
          <a:ext cx="8928100" cy="4706937"/>
        </p:xfrm>
        <a:graphic>
          <a:graphicData uri="http://schemas.openxmlformats.org/presentationml/2006/ole">
            <p:oleObj spid="_x0000_s141345" name="Диаграмма" r:id="rId3" imgW="9353685" imgH="4924335" progId="MSGraph.Chart.8">
              <p:embed/>
            </p:oleObj>
          </a:graphicData>
        </a:graphic>
      </p:graphicFrame>
      <p:sp>
        <p:nvSpPr>
          <p:cNvPr id="141347" name="Rectangle 2"/>
          <p:cNvSpPr>
            <a:spLocks noChangeArrowheads="1"/>
          </p:cNvSpPr>
          <p:nvPr/>
        </p:nvSpPr>
        <p:spPr bwMode="auto">
          <a:xfrm>
            <a:off x="7594600" y="3357563"/>
            <a:ext cx="98425" cy="792162"/>
          </a:xfrm>
          <a:prstGeom prst="rect">
            <a:avLst/>
          </a:prstGeom>
          <a:solidFill>
            <a:srgbClr val="FABF8F"/>
          </a:solidFill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41348" name="Rectangle 3"/>
          <p:cNvSpPr>
            <a:spLocks noChangeArrowheads="1"/>
          </p:cNvSpPr>
          <p:nvPr/>
        </p:nvSpPr>
        <p:spPr bwMode="auto">
          <a:xfrm>
            <a:off x="7473950" y="2276475"/>
            <a:ext cx="120650" cy="1311275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3206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23263C"/>
                </a:solidFill>
                <a:cs typeface="Times New Roman" pitchFamily="18" charset="0"/>
              </a:rPr>
              <a:t>Расходы по ремонту основных средств </a:t>
            </a:r>
            <a:endParaRPr lang="en-US" sz="2800" b="1">
              <a:solidFill>
                <a:srgbClr val="23263C"/>
              </a:solidFill>
              <a:cs typeface="Times New Roman" pitchFamily="18" charset="0"/>
            </a:endParaRPr>
          </a:p>
          <a:p>
            <a:pPr algn="ctr"/>
            <a:r>
              <a:rPr lang="ru-RU" sz="2000" b="1" i="1">
                <a:solidFill>
                  <a:srgbClr val="23263C"/>
                </a:solidFill>
                <a:cs typeface="Times New Roman" pitchFamily="18" charset="0"/>
              </a:rPr>
              <a:t>млн. тенге</a:t>
            </a:r>
            <a:endParaRPr lang="ru-RU" sz="2000" b="1" i="1">
              <a:solidFill>
                <a:srgbClr val="23263C"/>
              </a:solidFill>
            </a:endParaRPr>
          </a:p>
        </p:txBody>
      </p:sp>
      <p:graphicFrame>
        <p:nvGraphicFramePr>
          <p:cNvPr id="139298" name="Object 34"/>
          <p:cNvGraphicFramePr>
            <a:graphicFrameLocks noChangeAspect="1"/>
          </p:cNvGraphicFramePr>
          <p:nvPr/>
        </p:nvGraphicFramePr>
        <p:xfrm>
          <a:off x="230188" y="1341438"/>
          <a:ext cx="8683625" cy="4460875"/>
        </p:xfrm>
        <a:graphic>
          <a:graphicData uri="http://schemas.openxmlformats.org/presentationml/2006/ole">
            <p:oleObj spid="_x0000_s139298" name="Диаграмма" r:id="rId3" imgW="8686800" imgH="44577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4213" y="260350"/>
            <a:ext cx="8064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Расходы на связь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млн.тенге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03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0321" name="Object 33"/>
          <p:cNvGraphicFramePr>
            <a:graphicFrameLocks noChangeAspect="1"/>
          </p:cNvGraphicFramePr>
          <p:nvPr/>
        </p:nvGraphicFramePr>
        <p:xfrm>
          <a:off x="71438" y="1238250"/>
          <a:ext cx="8999537" cy="4740275"/>
        </p:xfrm>
        <a:graphic>
          <a:graphicData uri="http://schemas.openxmlformats.org/presentationml/2006/ole">
            <p:oleObj spid="_x0000_s140321" name="Диаграмма" r:id="rId3" imgW="9001057" imgH="4743450" progId="MSGraph.Chart.8">
              <p:embed/>
            </p:oleObj>
          </a:graphicData>
        </a:graphic>
      </p:graphicFrame>
      <p:sp>
        <p:nvSpPr>
          <p:cNvPr id="140324" name="Rectangle 2"/>
          <p:cNvSpPr>
            <a:spLocks noChangeArrowheads="1"/>
          </p:cNvSpPr>
          <p:nvPr/>
        </p:nvSpPr>
        <p:spPr bwMode="auto">
          <a:xfrm>
            <a:off x="7545388" y="3778250"/>
            <a:ext cx="98425" cy="720725"/>
          </a:xfrm>
          <a:prstGeom prst="rect">
            <a:avLst/>
          </a:prstGeom>
          <a:solidFill>
            <a:srgbClr val="FABF8F"/>
          </a:solidFill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40325" name="Rectangle 3"/>
          <p:cNvSpPr>
            <a:spLocks noChangeArrowheads="1"/>
          </p:cNvSpPr>
          <p:nvPr/>
        </p:nvSpPr>
        <p:spPr bwMode="auto">
          <a:xfrm>
            <a:off x="7424738" y="2909888"/>
            <a:ext cx="120650" cy="1311275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76" name="Rectangle 2"/>
          <p:cNvSpPr>
            <a:spLocks noChangeArrowheads="1"/>
          </p:cNvSpPr>
          <p:nvPr/>
        </p:nvSpPr>
        <p:spPr bwMode="auto">
          <a:xfrm>
            <a:off x="0" y="74613"/>
            <a:ext cx="1508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60325">
              <a:tabLst>
                <a:tab pos="1309688" algn="l"/>
              </a:tabLst>
            </a:pPr>
            <a:r>
              <a:rPr lang="ru-RU" sz="1400" b="1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4213" y="314325"/>
            <a:ext cx="80645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Коммунальные платежи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млн.тенге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38275" name="Object 35"/>
          <p:cNvGraphicFramePr>
            <a:graphicFrameLocks noChangeAspect="1"/>
          </p:cNvGraphicFramePr>
          <p:nvPr/>
        </p:nvGraphicFramePr>
        <p:xfrm>
          <a:off x="163513" y="1268413"/>
          <a:ext cx="8980487" cy="5056187"/>
        </p:xfrm>
        <a:graphic>
          <a:graphicData uri="http://schemas.openxmlformats.org/presentationml/2006/ole">
            <p:oleObj spid="_x0000_s138275" name="Диаграмма" r:id="rId3" imgW="8982143" imgH="5057775" progId="MSGraph.Chart.8">
              <p:embed/>
            </p:oleObj>
          </a:graphicData>
        </a:graphic>
      </p:graphicFrame>
      <p:sp>
        <p:nvSpPr>
          <p:cNvPr id="138278" name="Rectangle 2"/>
          <p:cNvSpPr>
            <a:spLocks noChangeArrowheads="1"/>
          </p:cNvSpPr>
          <p:nvPr/>
        </p:nvSpPr>
        <p:spPr bwMode="auto">
          <a:xfrm>
            <a:off x="7567613" y="3625850"/>
            <a:ext cx="98425" cy="1027113"/>
          </a:xfrm>
          <a:prstGeom prst="rect">
            <a:avLst/>
          </a:prstGeom>
          <a:solidFill>
            <a:srgbClr val="FABF8F"/>
          </a:solidFill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38279" name="Rectangle 3"/>
          <p:cNvSpPr>
            <a:spLocks noChangeArrowheads="1"/>
          </p:cNvSpPr>
          <p:nvPr/>
        </p:nvSpPr>
        <p:spPr bwMode="auto">
          <a:xfrm>
            <a:off x="7448550" y="2636838"/>
            <a:ext cx="119063" cy="1223962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288" y="333375"/>
            <a:ext cx="84248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Расходы на холодную воду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млн.тенге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37253" name="Object 37"/>
          <p:cNvGraphicFramePr>
            <a:graphicFrameLocks noChangeAspect="1"/>
          </p:cNvGraphicFramePr>
          <p:nvPr/>
        </p:nvGraphicFramePr>
        <p:xfrm>
          <a:off x="395288" y="1052513"/>
          <a:ext cx="8466137" cy="5113337"/>
        </p:xfrm>
        <a:graphic>
          <a:graphicData uri="http://schemas.openxmlformats.org/presentationml/2006/ole">
            <p:oleObj spid="_x0000_s137253" name="Диаграмма" r:id="rId3" imgW="8467657" imgH="5105490" progId="MSGraph.Chart.8">
              <p:embed/>
            </p:oleObj>
          </a:graphicData>
        </a:graphic>
      </p:graphicFrame>
      <p:sp>
        <p:nvSpPr>
          <p:cNvPr id="137255" name="Rectangle 2"/>
          <p:cNvSpPr>
            <a:spLocks noChangeArrowheads="1"/>
          </p:cNvSpPr>
          <p:nvPr/>
        </p:nvSpPr>
        <p:spPr bwMode="auto">
          <a:xfrm>
            <a:off x="7331075" y="4292600"/>
            <a:ext cx="98425" cy="668338"/>
          </a:xfrm>
          <a:prstGeom prst="rect">
            <a:avLst/>
          </a:prstGeom>
          <a:solidFill>
            <a:srgbClr val="FABF8F"/>
          </a:solidFill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37256" name="Rectangle 3"/>
          <p:cNvSpPr>
            <a:spLocks noChangeArrowheads="1"/>
          </p:cNvSpPr>
          <p:nvPr/>
        </p:nvSpPr>
        <p:spPr bwMode="auto">
          <a:xfrm>
            <a:off x="7212013" y="3644900"/>
            <a:ext cx="119062" cy="946150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288" y="188913"/>
            <a:ext cx="84248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Расходы на электроэнергию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млн.тенге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36230" name="Object 38"/>
          <p:cNvGraphicFramePr>
            <a:graphicFrameLocks noChangeAspect="1"/>
          </p:cNvGraphicFramePr>
          <p:nvPr/>
        </p:nvGraphicFramePr>
        <p:xfrm>
          <a:off x="611188" y="1265238"/>
          <a:ext cx="8353425" cy="4395787"/>
        </p:xfrm>
        <a:graphic>
          <a:graphicData uri="http://schemas.openxmlformats.org/presentationml/2006/ole">
            <p:oleObj spid="_x0000_s136230" name="Диаграмма" r:id="rId3" imgW="6924743" imgH="4514850" progId="MSGraph.Chart.8">
              <p:embed/>
            </p:oleObj>
          </a:graphicData>
        </a:graphic>
      </p:graphicFrame>
      <p:sp>
        <p:nvSpPr>
          <p:cNvPr id="136232" name="Rectangle 2"/>
          <p:cNvSpPr>
            <a:spLocks noChangeArrowheads="1"/>
          </p:cNvSpPr>
          <p:nvPr/>
        </p:nvSpPr>
        <p:spPr bwMode="auto">
          <a:xfrm>
            <a:off x="7510463" y="3573463"/>
            <a:ext cx="98425" cy="738187"/>
          </a:xfrm>
          <a:prstGeom prst="rect">
            <a:avLst/>
          </a:prstGeom>
          <a:solidFill>
            <a:srgbClr val="FABF8F"/>
          </a:solidFill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36233" name="Rectangle 3"/>
          <p:cNvSpPr>
            <a:spLocks noChangeArrowheads="1"/>
          </p:cNvSpPr>
          <p:nvPr/>
        </p:nvSpPr>
        <p:spPr bwMode="auto">
          <a:xfrm>
            <a:off x="7380288" y="2708275"/>
            <a:ext cx="130175" cy="1150938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169863"/>
            <a:ext cx="8497887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Расходы на заработную плату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млн.тенге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72034" name="Объект 1"/>
          <p:cNvGraphicFramePr>
            <a:graphicFrameLocks noChangeAspect="1"/>
          </p:cNvGraphicFramePr>
          <p:nvPr/>
        </p:nvGraphicFramePr>
        <p:xfrm>
          <a:off x="47625" y="1341438"/>
          <a:ext cx="9096375" cy="4537075"/>
        </p:xfrm>
        <a:graphic>
          <a:graphicData uri="http://schemas.openxmlformats.org/presentationml/2006/ole">
            <p:oleObj spid="_x0000_s172034" r:id="rId3" imgW="9096020" imgH="4535817" progId="Excel.Chart.8">
              <p:embed/>
            </p:oleObj>
          </a:graphicData>
        </a:graphic>
      </p:graphicFrame>
      <p:sp>
        <p:nvSpPr>
          <p:cNvPr id="172035" name="Rectangle 2"/>
          <p:cNvSpPr>
            <a:spLocks noChangeArrowheads="1"/>
          </p:cNvSpPr>
          <p:nvPr/>
        </p:nvSpPr>
        <p:spPr bwMode="auto">
          <a:xfrm>
            <a:off x="7635875" y="1412875"/>
            <a:ext cx="146050" cy="2401888"/>
          </a:xfrm>
          <a:prstGeom prst="rect">
            <a:avLst/>
          </a:prstGeom>
          <a:solidFill>
            <a:srgbClr val="FABF8F"/>
          </a:solidFill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72036" name="Rectangle 3"/>
          <p:cNvSpPr>
            <a:spLocks noChangeArrowheads="1"/>
          </p:cNvSpPr>
          <p:nvPr/>
        </p:nvSpPr>
        <p:spPr bwMode="auto">
          <a:xfrm>
            <a:off x="7781925" y="1574800"/>
            <a:ext cx="106363" cy="990600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72037" name="TextBox 7"/>
          <p:cNvSpPr txBox="1">
            <a:spLocks noChangeArrowheads="1"/>
          </p:cNvSpPr>
          <p:nvPr/>
        </p:nvSpPr>
        <p:spPr bwMode="auto">
          <a:xfrm>
            <a:off x="7383463" y="1196975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Arial" charset="0"/>
              </a:rPr>
              <a:t>1120</a:t>
            </a:r>
            <a:endParaRPr lang="ru-RU" sz="800">
              <a:cs typeface="Arial" charset="0"/>
            </a:endParaRPr>
          </a:p>
        </p:txBody>
      </p:sp>
      <p:sp>
        <p:nvSpPr>
          <p:cNvPr id="172038" name="TextBox 8"/>
          <p:cNvSpPr txBox="1">
            <a:spLocks noChangeArrowheads="1"/>
          </p:cNvSpPr>
          <p:nvPr/>
        </p:nvSpPr>
        <p:spPr bwMode="auto">
          <a:xfrm>
            <a:off x="7847013" y="2457450"/>
            <a:ext cx="373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Arial" charset="0"/>
              </a:rPr>
              <a:t>750</a:t>
            </a:r>
            <a:endParaRPr lang="ru-RU" sz="800">
              <a:cs typeface="Arial" charset="0"/>
            </a:endParaRPr>
          </a:p>
        </p:txBody>
      </p:sp>
      <p:sp>
        <p:nvSpPr>
          <p:cNvPr id="172039" name="TextBox 9"/>
          <p:cNvSpPr txBox="1">
            <a:spLocks noChangeArrowheads="1"/>
          </p:cNvSpPr>
          <p:nvPr/>
        </p:nvSpPr>
        <p:spPr bwMode="auto">
          <a:xfrm>
            <a:off x="7888288" y="1425575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Arial" charset="0"/>
              </a:rPr>
              <a:t>1029,2</a:t>
            </a:r>
            <a:endParaRPr lang="ru-RU" sz="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42875" y="785813"/>
            <a:ext cx="8715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1600" b="1">
                <a:solidFill>
                  <a:srgbClr val="FF0000"/>
                </a:solidFill>
                <a:cs typeface="Arial" charset="0"/>
              </a:rPr>
              <a:t>АУЭС с 16 мая по 29 июня 2016 года  проходил  государственную аттестацию,  проведенную аттестационной  комиссией  Комитета  по  аттестации  и  надзору  в  сфере образования  и  науки  Министерства  образования  и  науки  РК.</a:t>
            </a:r>
          </a:p>
          <a:p>
            <a:pPr indent="457200" algn="ctr"/>
            <a:r>
              <a:rPr lang="ru-RU" sz="1600" b="1">
                <a:solidFill>
                  <a:srgbClr val="11BF3A"/>
                </a:solidFill>
                <a:cs typeface="Arial" charset="0"/>
              </a:rPr>
              <a:t>Приказом № 673 от 05 июля 2016 г. АУЭС аттестован сроком на 5 лет, которое позволило участвовать в конкурсе на размещение государственного образовательного заказа на 2016-2017 гг.,</a:t>
            </a:r>
          </a:p>
          <a:p>
            <a:pPr indent="457200" algn="ctr"/>
            <a:r>
              <a:rPr lang="ru-RU" sz="1600" b="1">
                <a:solidFill>
                  <a:srgbClr val="0070C0"/>
                </a:solidFill>
                <a:cs typeface="Arial" charset="0"/>
              </a:rPr>
              <a:t>Приказом МОН РК № 467 от 22 июля 2016 г. АУЭС предоставлено право размещения государственного образовательного заказа</a:t>
            </a:r>
            <a:r>
              <a:rPr lang="en-US" sz="1600" b="1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1600" b="1">
                <a:solidFill>
                  <a:srgbClr val="0070C0"/>
                </a:solidFill>
                <a:cs typeface="Arial" charset="0"/>
              </a:rPr>
              <a:t>на</a:t>
            </a:r>
            <a:r>
              <a:rPr lang="en-US" sz="1600" b="1">
                <a:solidFill>
                  <a:srgbClr val="0070C0"/>
                </a:solidFill>
                <a:cs typeface="Arial" charset="0"/>
              </a:rPr>
              <a:t> 2016-2017</a:t>
            </a:r>
            <a:r>
              <a:rPr lang="ru-RU" sz="1600" b="1">
                <a:solidFill>
                  <a:srgbClr val="0070C0"/>
                </a:solidFill>
                <a:cs typeface="Arial" charset="0"/>
              </a:rPr>
              <a:t> гг.</a:t>
            </a:r>
          </a:p>
          <a:p>
            <a:pPr indent="457200" algn="ctr"/>
            <a:endParaRPr lang="ru-RU" sz="1600" b="1">
              <a:solidFill>
                <a:srgbClr val="FF0000"/>
              </a:solidFill>
              <a:cs typeface="Arial" charset="0"/>
            </a:endParaRPr>
          </a:p>
          <a:p>
            <a:pPr indent="457200" algn="ctr"/>
            <a:r>
              <a:rPr lang="ru-RU" sz="1600" b="1">
                <a:solidFill>
                  <a:srgbClr val="FF0000"/>
                </a:solidFill>
                <a:cs typeface="Arial" charset="0"/>
              </a:rPr>
              <a:t>АУЭС с 23 мая по 22 июля 2016 г. проходил процедуру аккредитацию Комитета по контролю в сфере образования и науки  Министерства образования и науки РК по оценке научной и научно-технической деятельности для предоставления права на участия в конкурсах на грантовое и программно-целевое финансирование</a:t>
            </a:r>
          </a:p>
          <a:p>
            <a:pPr indent="457200" algn="ctr"/>
            <a:r>
              <a:rPr lang="ru-RU" sz="1600" b="1">
                <a:solidFill>
                  <a:srgbClr val="00B050"/>
                </a:solidFill>
                <a:cs typeface="Arial" charset="0"/>
              </a:rPr>
              <a:t>03 августа 2016 г. Комитетом по контролю в сфере образования и науки  выдано Свидетельство об аккредитации АУЭС в качестве субъекта научной и научно-технической деятельности.</a:t>
            </a:r>
          </a:p>
          <a:p>
            <a:pPr indent="457200" algn="ctr"/>
            <a:endParaRPr lang="ru-RU" sz="1600" b="1">
              <a:solidFill>
                <a:srgbClr val="FF0000"/>
              </a:solidFill>
              <a:cs typeface="Arial" charset="0"/>
            </a:endParaRPr>
          </a:p>
          <a:p>
            <a:pPr indent="457200" algn="ctr"/>
            <a:endParaRPr lang="ru-RU" sz="1600" b="1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17411" name="Группа 5"/>
          <p:cNvGrpSpPr>
            <a:grpSpLocks/>
          </p:cNvGrpSpPr>
          <p:nvPr/>
        </p:nvGrpSpPr>
        <p:grpSpPr bwMode="auto">
          <a:xfrm>
            <a:off x="1908175" y="4797425"/>
            <a:ext cx="5643563" cy="1785938"/>
            <a:chOff x="2357422" y="5214926"/>
            <a:chExt cx="5357850" cy="164307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57422" y="5214926"/>
              <a:ext cx="2643507" cy="16430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1765" y="5214926"/>
              <a:ext cx="2643507" cy="16430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4" name="Picture 9" descr="E:\_Мои документы\_с рабочего стола\РАБОТА ЦМПО\Акты\2014-2015\02-07 марта 2015\ФОТО\от Никиты\ФОТО\4 Кластер\JPEG\DevExp\Работа ЭГ - 4 кластер (116 of 118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6960" y="5286388"/>
              <a:ext cx="2428892" cy="1526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10" descr="E:\_Мои документы\_с рабочего стола\РАБОТА ЦМПО\Акты\2014-2015\02-07 марта 2015\ФОТО\от Никиты\ФОТО\4 Кластер\JPEG\DevExp\Работа ЭГ - 4 кластер (109 of 118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5286387"/>
              <a:ext cx="2500330" cy="157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8" name="TextBox 2"/>
          <p:cNvSpPr txBox="1">
            <a:spLocks noChangeArrowheads="1"/>
          </p:cNvSpPr>
          <p:nvPr/>
        </p:nvSpPr>
        <p:spPr bwMode="auto">
          <a:xfrm>
            <a:off x="755650" y="765175"/>
            <a:ext cx="8137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Lucida Sans Unicode" pitchFamily="34" charset="0"/>
              </a:rPr>
              <a:t>Заработная плата отдельных категорий работников АУЭС за 2016 г (7 мес.)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123950"/>
          <a:ext cx="8713787" cy="5453063"/>
        </p:xfrm>
        <a:graphic>
          <a:graphicData uri="http://schemas.openxmlformats.org/drawingml/2006/table">
            <a:tbl>
              <a:tblPr/>
              <a:tblGrid>
                <a:gridCol w="2881363"/>
                <a:gridCol w="3153045"/>
                <a:gridCol w="2678560"/>
              </a:tblGrid>
              <a:tr h="1355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Категория работников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с учетом всех выплат (совместительство, почасовые, по НИР, за ученую степень, премии) в тыс.тенге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с учетом основных выплат (должностной оклад, надбавка к должностному окладу , доплата за ученую </a:t>
                      </a:r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степень,премии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) в тыс.тенге</a:t>
                      </a:r>
                    </a:p>
                  </a:txBody>
                  <a:tcPr marL="7846" marR="7846" marT="7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 работники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135,3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113,5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Заведующие кафедрами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290,4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Профессора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Доценты, старшие преподаватели с уч.ст.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151,5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Старшие преподаватели без уч.ст.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157,8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Ассистенты и преподаватели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ППС , включая заведующих кафедр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172,3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164,3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Учебно-вспомогательный персонал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Обслущивающий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персонал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</a:p>
                  </a:txBody>
                  <a:tcPr marL="7846" marR="7846" marT="7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83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8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Отпускные ППС: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8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122 467,2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3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8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Соц.налог и соц.отчисления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8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12 240,0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3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8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8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134 707,2</a:t>
                      </a: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6" marR="7846" marT="7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25" y="714375"/>
            <a:ext cx="4786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КАДРОВЫЙ СОСТАВ АУЭС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86188" y="1571625"/>
            <a:ext cx="6477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927894" y="3786982"/>
            <a:ext cx="6477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38" y="4429125"/>
          <a:ext cx="3143250" cy="1493838"/>
        </p:xfrm>
        <a:graphic>
          <a:graphicData uri="http://schemas.openxmlformats.org/drawingml/2006/table">
            <a:tbl>
              <a:tblPr/>
              <a:tblGrid>
                <a:gridCol w="571503"/>
                <a:gridCol w="1500198"/>
                <a:gridCol w="1071571"/>
              </a:tblGrid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kk-KZ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Количество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Д.н.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PhD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К.н.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205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Проф.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Доц.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магистр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139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00562" y="1428736"/>
          <a:ext cx="4500594" cy="3707568"/>
        </p:xfrm>
        <a:graphic>
          <a:graphicData uri="http://schemas.openxmlformats.org/drawingml/2006/table">
            <a:tbl>
              <a:tblPr/>
              <a:tblGrid>
                <a:gridCol w="805880"/>
                <a:gridCol w="611872"/>
                <a:gridCol w="439636"/>
                <a:gridCol w="428628"/>
                <a:gridCol w="428628"/>
                <a:gridCol w="558515"/>
                <a:gridCol w="509158"/>
                <a:gridCol w="718277"/>
              </a:tblGrid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Штат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Д.н.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PhD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К.н.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Проф.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 Доц.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Магистр</a:t>
                      </a:r>
                      <a:endParaRPr lang="ru-RU" sz="13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ППС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447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192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УВП каф.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145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УВП </a:t>
                      </a:r>
                      <a:endParaRPr lang="en-US" sz="140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ЦИТО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ОП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МОП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157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Ректорат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АП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АП НИС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ТНИЛ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МОП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ИТОГО:</a:t>
                      </a:r>
                      <a:endParaRPr lang="ru-RU" sz="15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992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205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125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1882" y="1214422"/>
          <a:ext cx="4000528" cy="256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07950" y="6524625"/>
            <a:ext cx="575945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Информация подготовлена на основании данных СКПО  АУЭС</a:t>
            </a:r>
            <a:endParaRPr lang="ru-RU" sz="9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950" y="69215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Кадровый состав факультета АЭРОКОСМИЧЕСКИХ И ИНФОРМАЦИОННЫХ ТЕХНОЛОГИЙ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9" name="Диаграмма 78"/>
          <p:cNvGraphicFramePr/>
          <p:nvPr/>
        </p:nvGraphicFramePr>
        <p:xfrm>
          <a:off x="0" y="1268760"/>
          <a:ext cx="4146133" cy="293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5" name="Стрелка вправо 84"/>
          <p:cNvSpPr/>
          <p:nvPr/>
        </p:nvSpPr>
        <p:spPr>
          <a:xfrm>
            <a:off x="3851275" y="2565400"/>
            <a:ext cx="64928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4859338" y="1412875"/>
          <a:ext cx="4140200" cy="5184775"/>
        </p:xfrm>
        <a:graphic>
          <a:graphicData uri="http://schemas.openxmlformats.org/drawingml/2006/table">
            <a:tbl>
              <a:tblPr/>
              <a:tblGrid>
                <a:gridCol w="720079"/>
                <a:gridCol w="936104"/>
                <a:gridCol w="1423060"/>
                <a:gridCol w="530355"/>
                <a:gridCol w="530355"/>
              </a:tblGrid>
              <a:tr h="472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Возрастная категория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Доля в общем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кол-ве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кол-во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 22  до 30 лет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9,8%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PhD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67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 31  до 40 лет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22,6%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к.н.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67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 41  до 50 лет</a:t>
                      </a:r>
                    </a:p>
                  </a:txBody>
                  <a:tcPr marL="7620" marR="7620" marT="7620" marB="0" anchor="ctr">
                    <a:solidFill>
                      <a:srgbClr val="20623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7620" marR="7620" marT="7620" marB="0" anchor="ctr"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к.н.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27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д.н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38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324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 51  до 60 лет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17,3%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к.н.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д.н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7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 61  до 70 лет</a:t>
                      </a:r>
                    </a:p>
                  </a:txBody>
                  <a:tcPr marL="7620" marR="7620" marT="7620" marB="0" anchor="ctr">
                    <a:solidFill>
                      <a:srgbClr val="E2787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35,2%</a:t>
                      </a:r>
                    </a:p>
                  </a:txBody>
                  <a:tcPr marL="7620" marR="7620" marT="7620" marB="0" anchor="ctr"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к.н.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27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д.н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38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196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 71  до 86 лет</a:t>
                      </a:r>
                    </a:p>
                  </a:txBody>
                  <a:tcPr marL="7620" marR="7620" marT="7620" marB="0" anchor="ctr">
                    <a:solidFill>
                      <a:srgbClr val="B5484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12,0%</a:t>
                      </a:r>
                    </a:p>
                  </a:txBody>
                  <a:tcPr marL="7620" marR="7620" marT="7620" marB="0" anchor="ctr"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к.н.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  <a:tr h="266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д.н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08520" y="3713584"/>
          <a:ext cx="3959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68313" y="1403350"/>
            <a:ext cx="3887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Состав ППС  с ученой степенью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07950" y="6524625"/>
            <a:ext cx="575945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Информация подготовлена на основании данных СКПО  АУЭС</a:t>
            </a:r>
            <a:endParaRPr lang="ru-RU" sz="9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924300" y="4868863"/>
            <a:ext cx="6477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251520" y="1196752"/>
          <a:ext cx="4261966" cy="256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6130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950" y="69215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Кадровый состав  теплоэнергетического факультета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0" name="TextBox 3"/>
          <p:cNvSpPr txBox="1">
            <a:spLocks noChangeArrowheads="1"/>
          </p:cNvSpPr>
          <p:nvPr/>
        </p:nvSpPr>
        <p:spPr bwMode="auto">
          <a:xfrm>
            <a:off x="468313" y="1052513"/>
            <a:ext cx="3887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Состав ППС  с ученой степенью</a:t>
            </a:r>
          </a:p>
        </p:txBody>
      </p:sp>
      <p:sp>
        <p:nvSpPr>
          <p:cNvPr id="85" name="Стрелка вправо 84"/>
          <p:cNvSpPr/>
          <p:nvPr/>
        </p:nvSpPr>
        <p:spPr>
          <a:xfrm>
            <a:off x="4284663" y="1916113"/>
            <a:ext cx="6477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76825" y="1204913"/>
          <a:ext cx="3887788" cy="5319712"/>
        </p:xfrm>
        <a:graphic>
          <a:graphicData uri="http://schemas.openxmlformats.org/drawingml/2006/table">
            <a:tbl>
              <a:tblPr/>
              <a:tblGrid>
                <a:gridCol w="864096"/>
                <a:gridCol w="792088"/>
                <a:gridCol w="1268920"/>
                <a:gridCol w="481664"/>
                <a:gridCol w="481664"/>
              </a:tblGrid>
              <a:tr h="458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Возрастная категория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Доля в общем кол-ве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кол-во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9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от 22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 30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8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9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  до40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к.н.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14,3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2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88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29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от 41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 50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19,8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к.н.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162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488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1629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  до 60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18,8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47,4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62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д.н.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488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52,6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629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  до 70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27,7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60,7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162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488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21,5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1629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71  до 86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  <a:tr h="162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  <a:tr h="488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72008" y="3284984"/>
          <a:ext cx="4139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107950" y="6524625"/>
            <a:ext cx="575945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Информация подготовлена на основании данных СКПО  АУЭС</a:t>
            </a:r>
            <a:endParaRPr lang="ru-RU" sz="9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211638" y="4292600"/>
            <a:ext cx="6477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3" name="Диаграмма 12"/>
          <p:cNvGraphicFramePr>
            <a:graphicFrameLocks/>
          </p:cNvGraphicFramePr>
          <p:nvPr/>
        </p:nvGraphicFramePr>
        <p:xfrm>
          <a:off x="-50800" y="1001713"/>
          <a:ext cx="4870450" cy="2982912"/>
        </p:xfrm>
        <a:graphic>
          <a:graphicData uri="http://schemas.openxmlformats.org/presentationml/2006/ole">
            <p:oleObj spid="_x0000_s177153" r:id="rId3" imgW="4871126" imgH="2987299" progId="Excel.Chart.8">
              <p:embed/>
            </p:oleObj>
          </a:graphicData>
        </a:graphic>
      </p:graphicFrame>
      <p:pic>
        <p:nvPicPr>
          <p:cNvPr id="177154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950" y="69215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КАДРОВЫЙ СОСТАВ ФАКУЛЬТЕТА РАДИОТЕХНИКИ И СВЯЗИ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4859338" y="1196975"/>
          <a:ext cx="4105275" cy="5410200"/>
        </p:xfrm>
        <a:graphic>
          <a:graphicData uri="http://schemas.openxmlformats.org/drawingml/2006/table">
            <a:tbl>
              <a:tblPr/>
              <a:tblGrid>
                <a:gridCol w="912101"/>
                <a:gridCol w="836093"/>
                <a:gridCol w="1339416"/>
                <a:gridCol w="508423"/>
                <a:gridCol w="508423"/>
              </a:tblGrid>
              <a:tr h="308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Возрастная категория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Доля в общем кол-ве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Звание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кол-во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  до 30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8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90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до 40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9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0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41  до 50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17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508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1790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  до 60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52,90%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7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508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790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61  до 70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63,15%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17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508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1790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71  до 86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84,21%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  <a:tr h="17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15,78%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  <a:tr h="508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</a:tbl>
          </a:graphicData>
        </a:graphic>
      </p:graphicFrame>
      <p:sp>
        <p:nvSpPr>
          <p:cNvPr id="89" name="Прямоугольник 88"/>
          <p:cNvSpPr/>
          <p:nvPr/>
        </p:nvSpPr>
        <p:spPr>
          <a:xfrm>
            <a:off x="-107950" y="6524625"/>
            <a:ext cx="575945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Информация подготовлена на основании данных СКПО  АУЭС</a:t>
            </a:r>
            <a:endParaRPr lang="ru-RU" sz="9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41800" y="3850133"/>
          <a:ext cx="3745865" cy="280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067175" y="1989138"/>
            <a:ext cx="649288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68313" y="1125538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Состав ППС  с ученой степенью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067175" y="4868863"/>
            <a:ext cx="649288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950" y="620713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Кадровый состав  электроэнергетического факультета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01888" y="1196752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4356100" y="1989138"/>
            <a:ext cx="6477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9700" y="1222375"/>
          <a:ext cx="3816350" cy="5302250"/>
        </p:xfrm>
        <a:graphic>
          <a:graphicData uri="http://schemas.openxmlformats.org/drawingml/2006/table">
            <a:tbl>
              <a:tblPr/>
              <a:tblGrid>
                <a:gridCol w="792086"/>
                <a:gridCol w="833427"/>
                <a:gridCol w="1245422"/>
                <a:gridCol w="472744"/>
                <a:gridCol w="472744"/>
              </a:tblGrid>
              <a:tr h="44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Возрастная категория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Доля в общем кол-ве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Звание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кол-во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  до 30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0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35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  до40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0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76,47%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5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  до 50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16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PhD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490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68,00%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23E"/>
                    </a:solidFill>
                  </a:tcPr>
                </a:tc>
              </a:tr>
              <a:tr h="1635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  до 60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6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490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60,87%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635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61  до 70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64,29%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16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490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878"/>
                    </a:solidFill>
                  </a:tcPr>
                </a:tc>
              </a:tr>
              <a:tr h="1635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71  до 86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47,62%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  <a:tr h="16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д.н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28,57%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  <a:tr h="490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Сотрудники без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уч.степени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в.т.ч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академ.магистр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484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07360" y="3264833"/>
          <a:ext cx="4248616" cy="33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68313" y="1125538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Состав ППС  с ученой степенью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07950" y="6524625"/>
            <a:ext cx="575945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Информация подготовлена на основании данных СКПО  АУЭС</a:t>
            </a:r>
            <a:endParaRPr lang="ru-RU" sz="9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356100" y="4437063"/>
            <a:ext cx="64770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1" name="Диаграмма 7"/>
          <p:cNvGraphicFramePr>
            <a:graphicFrameLocks/>
          </p:cNvGraphicFramePr>
          <p:nvPr/>
        </p:nvGraphicFramePr>
        <p:xfrm>
          <a:off x="-231775" y="569913"/>
          <a:ext cx="9426575" cy="6554787"/>
        </p:xfrm>
        <a:graphic>
          <a:graphicData uri="http://schemas.openxmlformats.org/presentationml/2006/ole">
            <p:oleObj spid="_x0000_s179201" r:id="rId3" imgW="9425233" imgH="6559865" progId="Excel.Chart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4463" y="323850"/>
            <a:ext cx="88201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Повышение квалификации ППС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2675" y="1136650"/>
            <a:ext cx="18049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571875"/>
            <a:ext cx="172085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776288" y="6165850"/>
            <a:ext cx="5524500" cy="2952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/>
              <a:t>Алматинский Университет Энергетики и Связи</a:t>
            </a:r>
          </a:p>
        </p:txBody>
      </p:sp>
      <p:pic>
        <p:nvPicPr>
          <p:cNvPr id="180228" name="Picture 4" descr="C:\Documents and Settings\Arirang_HD\Рабочий стол\alg8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5843588"/>
            <a:ext cx="692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150938"/>
            <a:ext cx="17748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8763" y="1158875"/>
            <a:ext cx="17510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3789363"/>
            <a:ext cx="172243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1154113"/>
            <a:ext cx="1685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04813" y="260350"/>
            <a:ext cx="8229600" cy="93662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Правовые возможности АУЭС по оказанию инжиниринговых и проектных работ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18023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3350" y="3654425"/>
            <a:ext cx="16732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265A99"/>
                </a:solidFill>
              </a:rPr>
              <a:t>Алматинский Университет Энергетики и Связи</a:t>
            </a:r>
          </a:p>
        </p:txBody>
      </p:sp>
      <p:sp>
        <p:nvSpPr>
          <p:cNvPr id="18125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80163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FDF084-4D19-4251-9C8A-DC936CF5E7BD}" type="slidenum">
              <a:rPr lang="ru-RU">
                <a:solidFill>
                  <a:srgbClr val="26262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>
              <a:solidFill>
                <a:srgbClr val="262626"/>
              </a:solidFill>
            </a:endParaRPr>
          </a:p>
        </p:txBody>
      </p:sp>
      <p:pic>
        <p:nvPicPr>
          <p:cNvPr id="181251" name="Picture 4" descr="C:\Documents and Settings\Arirang_HD\Рабочий стол\alg8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5843588"/>
            <a:ext cx="692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341438"/>
            <a:ext cx="2997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0" y="1341438"/>
            <a:ext cx="30051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00" y="1341438"/>
            <a:ext cx="3003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Лицензии на различные виды деятельности АУЭС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265A99"/>
                </a:solidFill>
              </a:rPr>
              <a:t>Алматинский Университет Энергетики и Связи</a:t>
            </a:r>
          </a:p>
        </p:txBody>
      </p:sp>
      <p:sp>
        <p:nvSpPr>
          <p:cNvPr id="1822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380163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CF0323-9CBE-4370-A22F-4664520BFC4B}" type="slidenum">
              <a:rPr lang="ru-RU">
                <a:solidFill>
                  <a:srgbClr val="26262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>
              <a:solidFill>
                <a:srgbClr val="262626"/>
              </a:solidFill>
            </a:endParaRPr>
          </a:p>
        </p:txBody>
      </p:sp>
      <p:pic>
        <p:nvPicPr>
          <p:cNvPr id="182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55713"/>
            <a:ext cx="29972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255713"/>
            <a:ext cx="301148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277938"/>
            <a:ext cx="29876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8" name="Picture 4" descr="C:\Documents and Settings\Arirang_HD\Рабочий стол\alg8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5843588"/>
            <a:ext cx="692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Лицензии на различные виды деятельности АУЭС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user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 t="12032" r="10893"/>
          <a:stretch>
            <a:fillRect/>
          </a:stretch>
        </p:blipFill>
        <p:spPr bwMode="auto">
          <a:xfrm>
            <a:off x="0" y="2643188"/>
            <a:ext cx="1143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313" y="785813"/>
            <a:ext cx="8640762" cy="532923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2400" b="1" spc="50" dirty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АУЭС осуществляет подготовку специалистов на 12 специальностям </a:t>
            </a:r>
            <a:r>
              <a:rPr lang="ru-RU" sz="2400" b="1" spc="50" dirty="0" err="1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400" b="1" spc="50" dirty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все аттестованы МОН РК и аккредитованы НКАОКО:  </a:t>
            </a:r>
          </a:p>
          <a:p>
            <a:pPr marL="36576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None/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r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None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5B060200 – Информатика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070200 – Автоматизация и управление 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070300 – Информационные системы</a:t>
            </a: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070400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Вычислительная техника и программное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5В071600 – Приборостроение 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071700 – Теплоэнергетика 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5В071800 – Электроэнергетика 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071900 – Радиотехника, электроника и телекоммуникации</a:t>
            </a: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073100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окружающей  среды 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5В100200 – Системы информационной безопасности 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5B074600 – Космическая техника и технологии </a:t>
            </a:r>
          </a:p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5В081200 – Энергообеспечение сельского хозяйства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обеспечить прием на следующий учебный год с показателями не ниже приема текущего,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провести </a:t>
            </a:r>
            <a:r>
              <a:rPr lang="ru-RU" dirty="0" err="1" smtClean="0"/>
              <a:t>постаккредитационный</a:t>
            </a:r>
            <a:r>
              <a:rPr lang="ru-RU" dirty="0" smtClean="0"/>
              <a:t> институциональный мониторинг АУЭС в НКАОКО,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провести полную специализированную аккредитацию 2-х специальностей </a:t>
            </a:r>
            <a:r>
              <a:rPr lang="ru-RU" dirty="0" err="1" smtClean="0"/>
              <a:t>бакалавриата</a:t>
            </a:r>
            <a:r>
              <a:rPr lang="ru-RU" dirty="0" smtClean="0"/>
              <a:t> «Приборостроение», «Системы информационной безопасности», а также </a:t>
            </a:r>
            <a:r>
              <a:rPr lang="ru-RU" dirty="0" err="1" smtClean="0"/>
              <a:t>акредитационную</a:t>
            </a:r>
            <a:r>
              <a:rPr lang="ru-RU" dirty="0" smtClean="0"/>
              <a:t> экспертизу одной специальности магистратуры </a:t>
            </a:r>
            <a:r>
              <a:rPr lang="ru-RU" dirty="0"/>
              <a:t>«Приборостроение</a:t>
            </a:r>
            <a:r>
              <a:rPr lang="ru-RU" dirty="0" smtClean="0"/>
              <a:t>» в НКАОКО,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Задачи коллектива на 2016/2017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получить новые лицензии как минимум по двум специальностям докторантуры (АУ, </a:t>
            </a:r>
            <a:r>
              <a:rPr lang="ru-RU" dirty="0" err="1" smtClean="0"/>
              <a:t>БЖиЗОС</a:t>
            </a:r>
            <a:r>
              <a:rPr lang="ru-RU" dirty="0" smtClean="0"/>
              <a:t>, </a:t>
            </a:r>
            <a:r>
              <a:rPr lang="ru-RU" dirty="0" err="1" smtClean="0"/>
              <a:t>ВТиПО</a:t>
            </a:r>
            <a:r>
              <a:rPr lang="ru-RU" dirty="0" smtClean="0"/>
              <a:t>, ИС), и двум - магистратуры (СИБ, КТТ, Информатика),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усовершенствовать инфраструктуру АУЭС для </a:t>
            </a:r>
            <a:r>
              <a:rPr lang="ru-RU" dirty="0" err="1" smtClean="0"/>
              <a:t>безбарьерного</a:t>
            </a:r>
            <a:r>
              <a:rPr lang="ru-RU" dirty="0" smtClean="0"/>
              <a:t> доступа к обучению и проживанию студентов с особыми образовательными потребностями,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проводить регулярные форумы (конференции) совместно с зарубежными странами и ВУЗами-партнерами (французской, британской, испанской и другими сторонами),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Задачи коллектива на 2016/2017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- продвигать АУЭС за рубежом, в том числе открытим офисов приема обучающихся,</a:t>
            </a:r>
          </a:p>
          <a:p>
            <a:r>
              <a:rPr lang="ru-RU" smtClean="0"/>
              <a:t>- уточнить образовательные программы высшего и послевузовского образования на основе профессиональных стандартов и с учетом формирования предпринимательских навыков у обучающихся,</a:t>
            </a:r>
          </a:p>
          <a:p>
            <a:r>
              <a:rPr lang="ru-RU" smtClean="0"/>
              <a:t>- развивать двудипломное образование и расширять перечень зарубежных ВУЗов,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Задачи коллектива на 2016/2017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привести документацию АУЭС в соответствие с изменениями нормативных документов МОН РК,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повысить квалификацию не менее 20 % преподавательского состава АУЭС,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усилить работу кафедр по увеличению </a:t>
            </a:r>
            <a:r>
              <a:rPr lang="ru-RU" dirty="0" err="1" smtClean="0"/>
              <a:t>остепененности</a:t>
            </a:r>
            <a:r>
              <a:rPr lang="ru-RU" dirty="0" smtClean="0"/>
              <a:t> штатного ППС,</a:t>
            </a:r>
            <a:r>
              <a:rPr lang="ru-RU" dirty="0"/>
              <a:t>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- </a:t>
            </a:r>
            <a:r>
              <a:rPr lang="ru-RU" dirty="0"/>
              <a:t>реорганизовать структуру АУЭС с учетом требований МОН РК, современными тенденциями в образовании и международным </a:t>
            </a:r>
            <a:r>
              <a:rPr lang="ru-RU" dirty="0" smtClean="0"/>
              <a:t>опытом.</a:t>
            </a: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Задачи коллектива на 2016/2017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389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ИСПЫТАТЕЛЬНАЯ ЛАБОРАТОРИЯ ПО ПРОМЫШЛЕННОЙ ЭКОЛОГИИ И БЕЗОПАСНОСТИ ТРУДА</a:t>
            </a:r>
            <a:endParaRPr lang="ru-RU" sz="1800" dirty="0"/>
          </a:p>
        </p:txBody>
      </p:sp>
      <p:sp>
        <p:nvSpPr>
          <p:cNvPr id="188418" name="TextBox 3"/>
          <p:cNvSpPr txBox="1">
            <a:spLocks noChangeArrowheads="1"/>
          </p:cNvSpPr>
          <p:nvPr/>
        </p:nvSpPr>
        <p:spPr bwMode="auto">
          <a:xfrm>
            <a:off x="5580063" y="765175"/>
            <a:ext cx="3887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Lucida Sans Unicode" pitchFamily="34" charset="0"/>
              </a:rPr>
              <a:t>Заведующая ИЛ к.т.н., доцент Санатова Т.С.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4463" y="1052513"/>
          <a:ext cx="8891587" cy="5545137"/>
        </p:xfrm>
        <a:graphic>
          <a:graphicData uri="http://schemas.openxmlformats.org/drawingml/2006/table">
            <a:tbl>
              <a:tblPr/>
              <a:tblGrid>
                <a:gridCol w="250825"/>
                <a:gridCol w="3529012"/>
                <a:gridCol w="1682750"/>
                <a:gridCol w="1860550"/>
                <a:gridCol w="1568450"/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Виды деятельности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Документы лаборатории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Область применения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Основными направлениями деятельности аккредитованной испытательной лаборатории  является: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подготовка и переподготовка руководителей и специалистов по вопросам безопасности и охраны труда, промышленной безопасности;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аттестация производственных объектов по условиям труда;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лабораторные исследования: измерения шума, вибрации, электромагнитных полей и других физических факторов, химических факторов в рабочей зоне; проведение исследований атмосферного воздуха на границе санитарно-защитной зоны; проведение химических исследований промышленных выбросов вредных веществ в атмосферу; радиометрия и дозиметрия;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Разработка проектов нормативов  эмиссий предельно-допустимых  выбросов в окружающую среду, предельно-допустимых сбросов, «Оценка воздействия на окружающую среду», санитарно-защитной зоны предприятия, нормативов размещения отходов, программы управления отходами, программы экологического контроля, инвентаризация выбросов парниковых газов в атмосферу;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Оформление документов на получение экологических разрешении на эмиссию окружающую среду, разработка плана мероприятии по охране окружающей среды, оценка экономического ущерба окружающей среды;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разработка отчетов предприятий по парниковым газам;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Научная и исследовательская деятельность в области охраны труды, исследования по управлению экологическими рисками, научно-исследовательская работа и опытно-конструкторские разработки по определению экологической эффективности деятельности на базе экологических индикаторов.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1.Аттестат аккредитации   №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KZ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.И.02.1592 от 01.04.2015 г.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2.Область аккредитации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3.Паспорт аккредитации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4.Положение ИЛ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 Государственная лицензия  НАО АУЭС № 01390Р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6.Государственная лицензия  Бегимбетовой А.С. №02152Р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7.Государственная лицензия  Санатовой Т.С. №01187Р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8.Государственная лицензия  Абикеновой А.А. №02153Р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9.Государственная лицензия  Айтбаевой Ж.М. №02290Р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 Государственная лицензия  Демеуовой А.А. №01873Р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КАЗТЕЛЕКОМ, КазМунайГаз,  КазТрансГаз, Интергаз,  Центральная Азия, Казахмыс, АЖК, АЛЭС, предприятия по добычи и переработки сырья, банки, сотовые компании, промышленные предприятия малого и среднего бизнеса, крупные промышленные компании.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Участие в тендерах по госзакупкам, на электронных площадках не дает хороших результатов. Желательно иметь выход на руководство заказчиков.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389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ТНИЛ «ЭНЕРГЕТИЧЕСКОГО МОНИТОРИНГА И ЭКСПЕРТИЗЫ»</a:t>
            </a:r>
            <a:endParaRPr lang="ru-RU" sz="1800" dirty="0"/>
          </a:p>
        </p:txBody>
      </p:sp>
      <p:sp>
        <p:nvSpPr>
          <p:cNvPr id="189442" name="TextBox 3"/>
          <p:cNvSpPr txBox="1">
            <a:spLocks noChangeArrowheads="1"/>
          </p:cNvSpPr>
          <p:nvPr/>
        </p:nvSpPr>
        <p:spPr bwMode="auto">
          <a:xfrm>
            <a:off x="6156325" y="765175"/>
            <a:ext cx="28082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Зав.лабораторией к.т.н. Кибарин А.А.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1125538"/>
          <a:ext cx="8713787" cy="5305425"/>
        </p:xfrm>
        <a:graphic>
          <a:graphicData uri="http://schemas.openxmlformats.org/drawingml/2006/table">
            <a:tbl>
              <a:tblPr/>
              <a:tblGrid>
                <a:gridCol w="215900"/>
                <a:gridCol w="3236912"/>
                <a:gridCol w="2711450"/>
                <a:gridCol w="2549525"/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деятельности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Область применения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Оказание консалтинговых услуг по проведению технической экспертизы субъектов естественной монополии, расчетов норм потребления энергоресурсов, потерь тепловой энергии, разработке инвестиционных проектов в энергетической отрасли, разработке программ энергосбережения и повышения энергоэффективности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Энергетика, ТЭК, нефтегазовый сектор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Участие в тендерах в последние годы не имело результатов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Энергоаудит и энергоменеджмент (достаточное количество сертифицированных энергоаудиторов, опыт, практика, выполнено более 15 энергоаудитов на крупных предприятиях)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 виды производства, здания и сооружения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 наличии огромного опыта, приборной базы, отсутствует выход на заказчиков, выполняемые работы проводились на субподряде.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Разработка, проектирование, изготовление инновационных водогрейных котлов различной мощности (имеются внедренные образцы, сертификаты соответствия и т.д., проводятся научные исследования по гранту МОН РК)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ЖКХ, Теплоэнергетика, промышленность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 выхода на объекты для реализации проектов и установки котлов</a:t>
                      </a:r>
                    </a:p>
                  </a:txBody>
                  <a:tcPr marL="51955" marR="519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389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/>
              <a:t>ТНИЛ «АСУТП»</a:t>
            </a:r>
            <a:endParaRPr lang="ru-RU" sz="2000" dirty="0"/>
          </a:p>
        </p:txBody>
      </p:sp>
      <p:sp>
        <p:nvSpPr>
          <p:cNvPr id="190466" name="TextBox 3"/>
          <p:cNvSpPr txBox="1">
            <a:spLocks noChangeArrowheads="1"/>
          </p:cNvSpPr>
          <p:nvPr/>
        </p:nvSpPr>
        <p:spPr bwMode="auto">
          <a:xfrm>
            <a:off x="5867400" y="765175"/>
            <a:ext cx="3097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заведующий лаборатории Еренчинов К.К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" y="1196975"/>
          <a:ext cx="8135938" cy="5111750"/>
        </p:xfrm>
        <a:graphic>
          <a:graphicData uri="http://schemas.openxmlformats.org/drawingml/2006/table">
            <a:tbl>
              <a:tblPr/>
              <a:tblGrid>
                <a:gridCol w="341313"/>
                <a:gridCol w="2846387"/>
                <a:gridCol w="2722563"/>
                <a:gridCol w="2225675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деятельности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Область применения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Проблемы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Основным направлением деятельности лаборатории является разработка и внедрения: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автоматизированных систем управления: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предприятиями (АСУП)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-технологическими процессами (АСУТП)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Оперативно-диспетчерское управление  (MES-технологии).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Теплоэнергетические (ТЭЦ, ГРЭС, котельные установки) металлургические, химические предприятия.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Предприятия транспорта нефти и газа.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Системы централизованного тепло-, водо- и газоснабжения городов, коттеджных городков и поселков.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Участие в тендерах по госзакупкам, затратные по времени и не имеют результатов. Желательно иметь выход на руководство акиматов городов и руководителей предприятий.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Предполагается к тиражированию прошедшая апробацию «автоматизированная энергосберегающая система управления тепловой сети системы централизованного теплоснабжения (СЦТ) города».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Тепловые сети СЦТ городов.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Системы водо- и газоснабжения городов.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Коттеджные городки и населенные пункты.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01625" y="935038"/>
            <a:ext cx="8640763" cy="532765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2800" b="1" spc="50" dirty="0">
                <a:ln w="11430"/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b="1" spc="50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АУЭС</a:t>
            </a:r>
            <a:r>
              <a:rPr lang="ru-RU" sz="2400" b="1" spc="50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осуществляет подготовку специалистов по </a:t>
            </a:r>
            <a:r>
              <a:rPr lang="en-US" sz="2400" b="1" spc="50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spc="50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специальностям магистратуры, которые аттестованы МОН РК и аккредитованы НКАОКО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 3"/>
              <a:buNone/>
              <a:defRPr/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6М070200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Автоматизация и управление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6М070300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Информационные системы</a:t>
            </a:r>
            <a:r>
              <a:rPr lang="kk-KZ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6М</a:t>
            </a:r>
            <a:r>
              <a:rPr lang="kk-KZ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070400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kk-KZ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Вычислительная техника и программное 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6М071600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Приборостроение </a:t>
            </a:r>
            <a:r>
              <a:rPr lang="ru-RU" sz="1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(аттестована, но пока не аккредитована)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6М071700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Теплоэнергетика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6М071800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Электроэнергетика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6М071900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Радиотехника, электроника и телекоммуникации</a:t>
            </a:r>
            <a:r>
              <a:rPr lang="kk-KZ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6М</a:t>
            </a:r>
            <a:r>
              <a:rPr lang="kk-KZ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073100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kk-KZ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Безопасность жизнедеятельности и защита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окружающей  среды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АУЭС осуществляет подготовку специалистов по 3 специальностям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PhD-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докторантуры, которые аттестованы МОН РК и аккредитованы НКАОКО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071700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Теплоэнергетика 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071800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Электроэнергетика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071900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Радиотехника, электроника и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телекоммуникации</a:t>
            </a:r>
            <a:endParaRPr lang="kk-KZ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285750" y="928688"/>
            <a:ext cx="4357688" cy="5072062"/>
          </a:xfrm>
          <a:prstGeom prst="rect">
            <a:avLst/>
          </a:prstGeom>
          <a:noFill/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 3"/>
              <a:buNone/>
              <a:defRPr/>
            </a:pPr>
            <a:r>
              <a:rPr lang="ru-RU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spc="50" dirty="0">
                <a:ln w="11430"/>
                <a:latin typeface="Arial" pitchFamily="34" charset="0"/>
                <a:cs typeface="Arial" pitchFamily="34" charset="0"/>
              </a:rPr>
              <a:t>Контингент студентов АУЭС</a:t>
            </a:r>
          </a:p>
          <a:p>
            <a:pPr lvl="2" fontAlgn="auto">
              <a:spcBef>
                <a:spcPts val="350"/>
              </a:spcBef>
              <a:spcAft>
                <a:spcPts val="0"/>
              </a:spcAft>
              <a:buClr>
                <a:srgbClr val="2DA2BF"/>
              </a:buClr>
              <a:buSzPct val="70000"/>
              <a:buFont typeface="Wingdings 2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Всего обучающихся  - 3589 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 том  числе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 магистратуре – 66,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 докторантуре  - 12,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обучаются по заочной форме  - 138.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     Более 65 % студентов обучаются по государственным образовательным грантам.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Среди обучающихся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около 50% - иногородние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около 30% - девушки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более  50% - обучаются на казахском  отделении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ЦМПО\Рабочий стол\слайд материалы\Для Наргизы\IMG_8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025" y="1071563"/>
            <a:ext cx="3938588" cy="27146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</p:pic>
      <p:pic>
        <p:nvPicPr>
          <p:cNvPr id="10" name="Picture 2" descr="C:\Documents and Settings\ЦМПО\Рабочий стол\слайд материалы\Для Наргизы\IMG_81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3963" y="3919538"/>
            <a:ext cx="3929062" cy="26193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1316038"/>
          <a:ext cx="8715375" cy="46783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97458"/>
                <a:gridCol w="1672659"/>
                <a:gridCol w="1672659"/>
                <a:gridCol w="1672659"/>
              </a:tblGrid>
              <a:tr h="2652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 АУЭС за 201</a:t>
                      </a:r>
                      <a:r>
                        <a:rPr kumimoji="0" lang="en-US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 АУЭС за 2015г.</a:t>
                      </a: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 АУЭС за 2016г.</a:t>
                      </a: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717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5В071800 «Электроэнергетика»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717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5В081200 «Энергообеспечение сельского хозяйства»</a:t>
                      </a: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717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5В071600 «Приборостроение»</a:t>
                      </a: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717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5В071700 «Теплоэнергетика»</a:t>
                      </a: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717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5В100200 «Системы информационной безопасности»</a:t>
                      </a: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5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5В070200 «Автоматизация и  управление»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17"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5В074600 «Космическая техника и технологии»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17"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5В071900 «Радиотехника,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электроника и телекоммуникации»</a:t>
                      </a:r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17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5В060200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«Информатика»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717"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5В073100 «Безопасность жизнедеятельности и защита окружающей среды»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644"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5В070400 «Вычислительная техника и программное обеспечение»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4845"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5В070300 «Информационные системы»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779463"/>
            <a:ext cx="8229600" cy="45718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Рейтинг АУЭС среди вузов РК по числу обладателей</a:t>
            </a:r>
            <a:br>
              <a:rPr lang="ru-RU" sz="12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государственных образовательных грантов</a:t>
            </a:r>
            <a:endParaRPr lang="ru-RU" sz="12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78" name="Picture 2" descr="C:\Documents and Settings\user\Рабочий стол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cs typeface="Arial" panose="020B0604020202020204" pitchFamily="34" charset="0"/>
              </a:rPr>
              <a:t>Количество специальностей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19087" y="1171575"/>
          <a:ext cx="85058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4183</TotalTime>
  <Words>3540</Words>
  <Application>Microsoft Office PowerPoint</Application>
  <PresentationFormat>Экран (4:3)</PresentationFormat>
  <Paragraphs>1056</Paragraphs>
  <Slides>56</Slides>
  <Notes>3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56</vt:i4>
      </vt:variant>
    </vt:vector>
  </HeadingPairs>
  <TitlesOfParts>
    <vt:vector size="75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Century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Лист</vt:lpstr>
      <vt:lpstr>Диаграмма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Орынша Жолдыгалиевна</cp:lastModifiedBy>
  <cp:revision>417</cp:revision>
  <cp:lastPrinted>2014-03-27T11:24:10Z</cp:lastPrinted>
  <dcterms:modified xsi:type="dcterms:W3CDTF">2016-10-17T06:18:57Z</dcterms:modified>
</cp:coreProperties>
</file>