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81" r:id="rId2"/>
    <p:sldId id="266" r:id="rId3"/>
    <p:sldId id="312" r:id="rId4"/>
    <p:sldId id="315" r:id="rId5"/>
    <p:sldId id="316" r:id="rId6"/>
    <p:sldId id="317" r:id="rId7"/>
    <p:sldId id="345" r:id="rId8"/>
    <p:sldId id="346" r:id="rId9"/>
    <p:sldId id="336" r:id="rId10"/>
    <p:sldId id="337" r:id="rId11"/>
    <p:sldId id="318" r:id="rId12"/>
    <p:sldId id="344" r:id="rId13"/>
    <p:sldId id="319" r:id="rId14"/>
    <p:sldId id="320" r:id="rId15"/>
    <p:sldId id="321" r:id="rId16"/>
    <p:sldId id="322" r:id="rId17"/>
    <p:sldId id="324" r:id="rId18"/>
    <p:sldId id="348" r:id="rId19"/>
    <p:sldId id="349" r:id="rId20"/>
    <p:sldId id="350" r:id="rId21"/>
    <p:sldId id="351" r:id="rId22"/>
    <p:sldId id="352" r:id="rId23"/>
    <p:sldId id="353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76" autoAdjust="0"/>
    <p:restoredTop sz="94196" autoAdjust="0"/>
  </p:normalViewPr>
  <p:slideViewPr>
    <p:cSldViewPr>
      <p:cViewPr>
        <p:scale>
          <a:sx n="65" d="100"/>
          <a:sy n="65" d="100"/>
        </p:scale>
        <p:origin x="-60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&#1055;&#1086;&#1083;&#1100;&#1079;&#1086;&#1074;&#1072;&#1090;&#1077;&#1083;&#1100;\Desktop\&#1090;&#1072;&#1073;&#1083;%20&#1082;&#1086;&#1083;&#1074;&#1086;%20&#1079;&#1072;&#1103;&#1074;&#1086;&#1082;%20&#1087;&#1086;%20&#1086;&#1090;&#1076;&#1077;&#1083;&#1072;&#108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87;&#1088;&#1077;&#1079;&#1077;&#1085;&#1090;&#1072;&#1094;&#1080;&#1086;&#1085;&#1085;&#1099;&#1081;%20&#1084;&#1072;&#1090;&#1077;&#1088;&#1080;&#1072;&#1083;%20&#1076;&#1083;&#1103;%20&#1044;&#1072;&#1091;&#1082;&#1077;&#1077;&#1074;&#1072;%20(&#1043;&#1060;%20&#1080;%20&#1055;&#1062;&#1060;%20&#1076;&#1080;&#1072;&#1075;&#1088;&#1072;&#1084;&#1084;&#1099;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&#1055;&#1086;&#1083;&#1100;&#1079;&#1086;&#1074;&#1072;&#1090;&#1077;&#1083;&#1100;\Desktop\&#1076;&#1072;&#1085;&#1085;&#1099;&#1077;%20&#1087;&#1086;%20&#1082;&#1072;&#1092;&#1077;&#1076;&#1088;&#1072;&#1084;%20&#1080;&#1085;&#1089;&#1090;&#1080;&#1090;&#1091;&#1090;&#1086;&#1074;%20&#1072;&#1091;&#1101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&#1055;&#1086;&#1083;&#1100;&#1079;&#1086;&#1074;&#1072;&#1090;&#1077;&#1083;&#1100;\Desktop\&#1076;&#1072;&#1085;&#1085;&#1099;&#1077;%20&#1087;&#1086;%20&#1082;&#1072;&#1092;&#1077;&#1076;&#1088;&#1072;&#1084;%20&#1080;&#1085;&#1089;&#1090;&#1080;&#1090;&#1091;&#1090;&#1086;&#1074;%20&#1072;&#1091;&#1101;&#108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&#1055;&#1086;&#1083;&#1100;&#1079;&#1086;&#1074;&#1072;&#1090;&#1077;&#1083;&#1100;\Desktop\&#1076;&#1072;&#1085;&#1085;&#1099;&#1077;%20&#1087;&#1086;%20&#1082;&#1072;&#1092;&#1077;&#1076;&#1088;&#1072;&#1084;%20&#1080;&#1085;&#1089;&#1090;&#1080;&#1090;&#1091;&#1090;&#1086;&#1074;%20&#1072;&#1091;&#1101;&#1089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&#1055;&#1086;&#1083;&#1100;&#1079;&#1086;&#1074;&#1072;&#1090;&#1077;&#1083;&#1100;\Desktop\&#1076;&#1072;&#1085;&#1085;&#1099;&#1077;%20&#1087;&#1086;%20&#1082;&#1072;&#1092;&#1077;&#1076;&#1088;&#1072;&#1084;%20&#1080;&#1085;&#1089;&#1090;&#1080;&#1090;&#1091;&#1090;&#1086;&#1074;%20&#1072;&#1091;&#1101;&#10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baseline="0">
                <a:effectLst/>
              </a:rPr>
              <a:t>Количество поданных заявок от кафедр на грантовое финансирование по научно-техническим проектам в КН МОН РК на 2018-2020</a:t>
            </a:r>
            <a:endParaRPr lang="ru-RU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7787989457777379"/>
          <c:y val="0.19254387124743472"/>
          <c:w val="0.64394220144252812"/>
          <c:h val="0.69257271941233078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Лист1!$C$8:$C$25</c:f>
              <c:strCache>
                <c:ptCount val="17"/>
                <c:pt idx="0">
                  <c:v>ЭиР</c:v>
                </c:pt>
                <c:pt idx="1">
                  <c:v>КТТ</c:v>
                </c:pt>
                <c:pt idx="2">
                  <c:v>ЭиА</c:v>
                </c:pt>
                <c:pt idx="3">
                  <c:v>ИКК</c:v>
                </c:pt>
                <c:pt idx="4">
                  <c:v>Директор ИЭЭЭТ</c:v>
                </c:pt>
                <c:pt idx="5">
                  <c:v>Проректор по НИД</c:v>
                </c:pt>
                <c:pt idx="6">
                  <c:v>ЯЗ</c:v>
                </c:pt>
                <c:pt idx="7">
                  <c:v>ТФ</c:v>
                </c:pt>
                <c:pt idx="8">
                  <c:v>ЭСиЭЭС</c:v>
                </c:pt>
                <c:pt idx="9">
                  <c:v>Ректор</c:v>
                </c:pt>
                <c:pt idx="10">
                  <c:v>ПТЭ</c:v>
                </c:pt>
                <c:pt idx="11">
                  <c:v>БТиИЭ</c:v>
                </c:pt>
                <c:pt idx="12">
                  <c:v>ЭиВИЭ</c:v>
                </c:pt>
                <c:pt idx="13">
                  <c:v>АиУ</c:v>
                </c:pt>
                <c:pt idx="14">
                  <c:v>ТКСиС</c:v>
                </c:pt>
                <c:pt idx="15">
                  <c:v>IT-инжиниринг</c:v>
                </c:pt>
                <c:pt idx="16">
                  <c:v>ТЭУ</c:v>
                </c:pt>
              </c:strCache>
            </c:strRef>
          </c:cat>
          <c:val>
            <c:numRef>
              <c:f>Лист1!$D$8:$D$25</c:f>
              <c:numCache>
                <c:formatCode>General</c:formatCode>
                <c:ptCount val="1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6</c:v>
                </c:pt>
                <c:pt idx="16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922048"/>
        <c:axId val="76075392"/>
      </c:barChart>
      <c:catAx>
        <c:axId val="75922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6075392"/>
        <c:crosses val="autoZero"/>
        <c:auto val="1"/>
        <c:lblAlgn val="ctr"/>
        <c:lblOffset val="100"/>
        <c:noMultiLvlLbl val="0"/>
      </c:catAx>
      <c:valAx>
        <c:axId val="7607539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Количество поданных заявок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75922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ru-RU" sz="1800" b="1" i="0" baseline="0">
                <a:effectLst/>
              </a:rPr>
              <a:t>Количество поданных заявок от кафедр на программно-целевое финансирование по научно-техническим проектам в КН МОН РК на 2018-2020</a:t>
            </a:r>
            <a:endParaRPr lang="ru-RU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6133681389022245"/>
          <c:y val="0.22561904213222916"/>
          <c:w val="0.71082083659701345"/>
          <c:h val="0.64677627936176729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Лист1!$B$53:$B$59</c:f>
              <c:strCache>
                <c:ptCount val="7"/>
                <c:pt idx="0">
                  <c:v>каф ЭТ</c:v>
                </c:pt>
                <c:pt idx="1">
                  <c:v>Орынгожин</c:v>
                </c:pt>
                <c:pt idx="2">
                  <c:v>КТТ</c:v>
                </c:pt>
                <c:pt idx="3">
                  <c:v>проректор по АД</c:v>
                </c:pt>
                <c:pt idx="4">
                  <c:v>БТиИЭ</c:v>
                </c:pt>
                <c:pt idx="5">
                  <c:v>ЭСиЭЭС</c:v>
                </c:pt>
                <c:pt idx="6">
                  <c:v>ЭиВИЭ</c:v>
                </c:pt>
              </c:strCache>
            </c:strRef>
          </c:cat>
          <c:val>
            <c:numRef>
              <c:f>Лист1!$C$53:$C$59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251008"/>
        <c:axId val="64277888"/>
      </c:barChart>
      <c:catAx>
        <c:axId val="642510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4277888"/>
        <c:crosses val="autoZero"/>
        <c:auto val="1"/>
        <c:lblAlgn val="ctr"/>
        <c:lblOffset val="100"/>
        <c:noMultiLvlLbl val="0"/>
      </c:catAx>
      <c:valAx>
        <c:axId val="6427788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Количество поданных заявок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64251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baseline="0" dirty="0">
                <a:effectLst/>
              </a:rPr>
              <a:t>Научные направления поданных заявок на </a:t>
            </a:r>
            <a:r>
              <a:rPr lang="ru-RU" sz="1800" b="1" i="0" baseline="0" dirty="0" err="1">
                <a:effectLst/>
              </a:rPr>
              <a:t>грантовое</a:t>
            </a:r>
            <a:r>
              <a:rPr lang="ru-RU" sz="1800" b="1" i="0" baseline="0" dirty="0">
                <a:effectLst/>
              </a:rPr>
              <a:t> финансирование по научно-техническим проектам в </a:t>
            </a:r>
            <a:endParaRPr lang="ru-RU" sz="1800" b="1" i="0" baseline="0" dirty="0" smtClean="0">
              <a:effectLst/>
            </a:endParaRPr>
          </a:p>
          <a:p>
            <a:pPr>
              <a:defRPr/>
            </a:pPr>
            <a:r>
              <a:rPr lang="ru-RU" sz="1800" b="1" i="0" baseline="0" dirty="0" smtClean="0">
                <a:effectLst/>
              </a:rPr>
              <a:t>КН </a:t>
            </a:r>
            <a:r>
              <a:rPr lang="ru-RU" sz="1800" b="1" i="0" baseline="0" dirty="0">
                <a:effectLst/>
              </a:rPr>
              <a:t>МОН РК на 2018-2020</a:t>
            </a:r>
            <a:endParaRPr lang="ru-RU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/>
                      <a:t>55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/>
                      <a:t>22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/>
                      <a:t>0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/>
                      <a:t>23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'Грант(Комитет науки)'!$D$131:$D$134</c:f>
              <c:strCache>
                <c:ptCount val="4"/>
                <c:pt idx="0">
                  <c:v>по энергетике</c:v>
                </c:pt>
                <c:pt idx="1">
                  <c:v>по телекоммуникации и связи и информационным технологиям</c:v>
                </c:pt>
                <c:pt idx="2">
                  <c:v>по электронике и космической технике</c:v>
                </c:pt>
                <c:pt idx="3">
                  <c:v>по социальным дисциплинам и рациональному использованию природных ресурсов</c:v>
                </c:pt>
              </c:strCache>
            </c:strRef>
          </c:cat>
          <c:val>
            <c:numRef>
              <c:f>'Грант(Комитет науки)'!$E$131:$E$134</c:f>
              <c:numCache>
                <c:formatCode>General</c:formatCode>
                <c:ptCount val="4"/>
                <c:pt idx="0">
                  <c:v>55</c:v>
                </c:pt>
                <c:pt idx="1">
                  <c:v>22</c:v>
                </c:pt>
                <c:pt idx="2">
                  <c:v>0</c:v>
                </c:pt>
                <c:pt idx="3">
                  <c:v>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7944704"/>
        <c:axId val="38000896"/>
      </c:barChart>
      <c:catAx>
        <c:axId val="37944704"/>
        <c:scaling>
          <c:orientation val="minMax"/>
        </c:scaling>
        <c:delete val="0"/>
        <c:axPos val="b"/>
        <c:majorTickMark val="out"/>
        <c:minorTickMark val="none"/>
        <c:tickLblPos val="nextTo"/>
        <c:crossAx val="38000896"/>
        <c:crosses val="autoZero"/>
        <c:auto val="1"/>
        <c:lblAlgn val="ctr"/>
        <c:lblOffset val="100"/>
        <c:noMultiLvlLbl val="0"/>
      </c:catAx>
      <c:valAx>
        <c:axId val="38000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944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>
                <a:effectLst/>
              </a:rPr>
              <a:t>Научные направления </a:t>
            </a:r>
            <a:r>
              <a:rPr lang="ru-RU" sz="1800" b="1" i="0" baseline="0">
                <a:effectLst/>
              </a:rPr>
              <a:t> поданных заявок на программно-целевое финансирование в КН МОН РК на 2018-2020</a:t>
            </a:r>
            <a:endParaRPr lang="ru-RU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/>
                      <a:t>40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/>
                      <a:t>25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/>
                      <a:t>15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/>
                      <a:t>20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'ПЦФ (Комитет науки)'!$D$58:$D$61</c:f>
              <c:strCache>
                <c:ptCount val="4"/>
                <c:pt idx="0">
                  <c:v>по энергетике</c:v>
                </c:pt>
                <c:pt idx="1">
                  <c:v>по телекоммуникации и связи и информационным технологиям</c:v>
                </c:pt>
                <c:pt idx="2">
                  <c:v>по электронике и космической технике</c:v>
                </c:pt>
                <c:pt idx="3">
                  <c:v>по социальным дисциплинам и рациональному использованию природных ресурсов</c:v>
                </c:pt>
              </c:strCache>
            </c:strRef>
          </c:cat>
          <c:val>
            <c:numRef>
              <c:f>'ПЦФ (Комитет науки)'!$E$58:$E$61</c:f>
              <c:numCache>
                <c:formatCode>General</c:formatCode>
                <c:ptCount val="4"/>
                <c:pt idx="0">
                  <c:v>40</c:v>
                </c:pt>
                <c:pt idx="1">
                  <c:v>25</c:v>
                </c:pt>
                <c:pt idx="2">
                  <c:v>15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456896"/>
        <c:axId val="79466880"/>
      </c:barChart>
      <c:catAx>
        <c:axId val="79456896"/>
        <c:scaling>
          <c:orientation val="minMax"/>
        </c:scaling>
        <c:delete val="0"/>
        <c:axPos val="b"/>
        <c:majorTickMark val="out"/>
        <c:minorTickMark val="none"/>
        <c:tickLblPos val="nextTo"/>
        <c:crossAx val="79466880"/>
        <c:crosses val="autoZero"/>
        <c:auto val="1"/>
        <c:lblAlgn val="ctr"/>
        <c:lblOffset val="100"/>
        <c:noMultiLvlLbl val="0"/>
      </c:catAx>
      <c:valAx>
        <c:axId val="79466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456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6508374803497318"/>
          <c:y val="0.44860245743799693"/>
          <c:w val="0.27910585830860485"/>
          <c:h val="0.5209051053300765"/>
        </c:manualLayout>
      </c:layout>
      <c:pieChart>
        <c:varyColors val="1"/>
        <c:ser>
          <c:idx val="1"/>
          <c:order val="1"/>
          <c:tx>
            <c:strRef>
              <c:f>Лист2!$C$60</c:f>
              <c:strCache>
                <c:ptCount val="1"/>
                <c:pt idx="0">
                  <c:v>Институт электроэнергетики  и электротехники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Лист2!$C$27:$D$27</c:f>
              <c:strCache>
                <c:ptCount val="2"/>
                <c:pt idx="0">
                  <c:v>НИР</c:v>
                </c:pt>
                <c:pt idx="1">
                  <c:v>УМР</c:v>
                </c:pt>
              </c:strCache>
            </c:strRef>
          </c:cat>
          <c:val>
            <c:numRef>
              <c:f>Лист2!$D$62:$E$62</c:f>
              <c:numCache>
                <c:formatCode>0</c:formatCode>
                <c:ptCount val="2"/>
                <c:pt idx="0">
                  <c:v>12871.630000000001</c:v>
                </c:pt>
                <c:pt idx="1">
                  <c:v>177688.12599999999</c:v>
                </c:pt>
              </c:numCache>
            </c:numRef>
          </c:val>
        </c:ser>
        <c:ser>
          <c:idx val="0"/>
          <c:order val="0"/>
          <c:tx>
            <c:strRef>
              <c:f>Лист2!$B$4</c:f>
              <c:strCache>
                <c:ptCount val="1"/>
                <c:pt idx="0">
                  <c:v>каф. ЭВИЭ</c:v>
                </c:pt>
              </c:strCache>
            </c:strRef>
          </c:tx>
          <c:cat>
            <c:strRef>
              <c:f>Лист2!$C$3:$D$3</c:f>
              <c:strCache>
                <c:ptCount val="2"/>
                <c:pt idx="0">
                  <c:v>НИР</c:v>
                </c:pt>
                <c:pt idx="1">
                  <c:v>УМР</c:v>
                </c:pt>
              </c:strCache>
            </c:strRef>
          </c:cat>
          <c:val>
            <c:numRef>
              <c:f>Лист2!$C$4:$D$4</c:f>
              <c:numCache>
                <c:formatCode>0</c:formatCode>
                <c:ptCount val="2"/>
                <c:pt idx="0">
                  <c:v>910</c:v>
                </c:pt>
                <c:pt idx="1">
                  <c:v>55037.2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6592259424878726"/>
          <c:y val="0.46798528174408865"/>
          <c:w val="0.30850825602710807"/>
          <c:h val="0.4544173372903112"/>
        </c:manualLayout>
      </c:layout>
      <c:pieChart>
        <c:varyColors val="1"/>
        <c:ser>
          <c:idx val="1"/>
          <c:order val="1"/>
          <c:tx>
            <c:strRef>
              <c:f>Лист2!$C$66</c:f>
              <c:strCache>
                <c:ptCount val="1"/>
                <c:pt idx="0">
                  <c:v>Институт теплоэнергетики и теплотехники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Лист2!$C$27:$D$27</c:f>
              <c:strCache>
                <c:ptCount val="2"/>
                <c:pt idx="0">
                  <c:v>НИР</c:v>
                </c:pt>
                <c:pt idx="1">
                  <c:v>УМР</c:v>
                </c:pt>
              </c:strCache>
            </c:strRef>
          </c:cat>
          <c:val>
            <c:numRef>
              <c:f>Лист2!$D$68:$E$68</c:f>
              <c:numCache>
                <c:formatCode>0</c:formatCode>
                <c:ptCount val="2"/>
                <c:pt idx="0">
                  <c:v>15564.34</c:v>
                </c:pt>
                <c:pt idx="1">
                  <c:v>196619.15599999996</c:v>
                </c:pt>
              </c:numCache>
            </c:numRef>
          </c:val>
        </c:ser>
        <c:ser>
          <c:idx val="0"/>
          <c:order val="0"/>
          <c:tx>
            <c:strRef>
              <c:f>Лист2!$B$4</c:f>
              <c:strCache>
                <c:ptCount val="1"/>
                <c:pt idx="0">
                  <c:v>каф. ЭВИЭ</c:v>
                </c:pt>
              </c:strCache>
            </c:strRef>
          </c:tx>
          <c:cat>
            <c:strRef>
              <c:f>Лист2!$C$3:$D$3</c:f>
              <c:strCache>
                <c:ptCount val="2"/>
                <c:pt idx="0">
                  <c:v>НИР</c:v>
                </c:pt>
                <c:pt idx="1">
                  <c:v>УМР</c:v>
                </c:pt>
              </c:strCache>
            </c:strRef>
          </c:cat>
          <c:val>
            <c:numRef>
              <c:f>Лист2!$C$4:$D$4</c:f>
              <c:numCache>
                <c:formatCode>0</c:formatCode>
                <c:ptCount val="2"/>
                <c:pt idx="0">
                  <c:v>910</c:v>
                </c:pt>
                <c:pt idx="1">
                  <c:v>55037.2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Институт 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систем </a:t>
            </a:r>
            <a:r>
              <a:rPr lang="ru-RU" dirty="0"/>
              <a:t>управления и информационных технологий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3217751633834064"/>
          <c:y val="0.48164370140781154"/>
          <c:w val="0.24419874399920474"/>
          <c:h val="0.45127724179166834"/>
        </c:manualLayout>
      </c:layout>
      <c:pieChart>
        <c:varyColors val="1"/>
        <c:ser>
          <c:idx val="1"/>
          <c:order val="1"/>
          <c:tx>
            <c:strRef>
              <c:f>Лист2!$C$76</c:f>
              <c:strCache>
                <c:ptCount val="1"/>
                <c:pt idx="0">
                  <c:v>Институт систем управления и информационных технологий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Лист2!$C$27:$D$27</c:f>
              <c:strCache>
                <c:ptCount val="2"/>
                <c:pt idx="0">
                  <c:v>НИР</c:v>
                </c:pt>
                <c:pt idx="1">
                  <c:v>УМР</c:v>
                </c:pt>
              </c:strCache>
            </c:strRef>
          </c:cat>
          <c:val>
            <c:numRef>
              <c:f>Лист2!$D$78:$E$78</c:f>
              <c:numCache>
                <c:formatCode>0</c:formatCode>
                <c:ptCount val="2"/>
                <c:pt idx="0">
                  <c:v>8139.3500000000013</c:v>
                </c:pt>
                <c:pt idx="1">
                  <c:v>310746.25399999996</c:v>
                </c:pt>
              </c:numCache>
            </c:numRef>
          </c:val>
        </c:ser>
        <c:ser>
          <c:idx val="0"/>
          <c:order val="0"/>
          <c:tx>
            <c:strRef>
              <c:f>Лист2!$B$4</c:f>
              <c:strCache>
                <c:ptCount val="1"/>
                <c:pt idx="0">
                  <c:v>каф. ЭВИЭ</c:v>
                </c:pt>
              </c:strCache>
            </c:strRef>
          </c:tx>
          <c:cat>
            <c:strRef>
              <c:f>Лист2!$C$3:$D$3</c:f>
              <c:strCache>
                <c:ptCount val="2"/>
                <c:pt idx="0">
                  <c:v>НИР</c:v>
                </c:pt>
                <c:pt idx="1">
                  <c:v>УМР</c:v>
                </c:pt>
              </c:strCache>
            </c:strRef>
          </c:cat>
          <c:val>
            <c:numRef>
              <c:f>Лист2!$C$4:$D$4</c:f>
              <c:numCache>
                <c:formatCode>0</c:formatCode>
                <c:ptCount val="2"/>
                <c:pt idx="0">
                  <c:v>910</c:v>
                </c:pt>
                <c:pt idx="1">
                  <c:v>55037.2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Институт </a:t>
            </a:r>
          </a:p>
          <a:p>
            <a:pPr>
              <a:defRPr/>
            </a:pPr>
            <a:r>
              <a:rPr lang="ru-RU"/>
              <a:t>космической техники и технологий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5489953999652485"/>
          <c:y val="0.46798528174408865"/>
          <c:w val="0.28946700366625938"/>
          <c:h val="0.43858636919130206"/>
        </c:manualLayout>
      </c:layout>
      <c:pieChart>
        <c:varyColors val="1"/>
        <c:ser>
          <c:idx val="1"/>
          <c:order val="1"/>
          <c:tx>
            <c:strRef>
              <c:f>Лист2!$C$71</c:f>
              <c:strCache>
                <c:ptCount val="1"/>
                <c:pt idx="0">
                  <c:v>Институт космической техники и технологий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Лист2!$C$27:$D$27</c:f>
              <c:strCache>
                <c:ptCount val="2"/>
                <c:pt idx="0">
                  <c:v>НИР</c:v>
                </c:pt>
                <c:pt idx="1">
                  <c:v>УМР</c:v>
                </c:pt>
              </c:strCache>
            </c:strRef>
          </c:cat>
          <c:val>
            <c:numRef>
              <c:f>Лист2!$D$73:$E$73</c:f>
              <c:numCache>
                <c:formatCode>0</c:formatCode>
                <c:ptCount val="2"/>
                <c:pt idx="0">
                  <c:v>2031.04</c:v>
                </c:pt>
                <c:pt idx="1">
                  <c:v>210420.17200000005</c:v>
                </c:pt>
              </c:numCache>
            </c:numRef>
          </c:val>
        </c:ser>
        <c:ser>
          <c:idx val="0"/>
          <c:order val="0"/>
          <c:tx>
            <c:strRef>
              <c:f>Лист2!$B$4</c:f>
              <c:strCache>
                <c:ptCount val="1"/>
                <c:pt idx="0">
                  <c:v>каф. ЭВИЭ</c:v>
                </c:pt>
              </c:strCache>
            </c:strRef>
          </c:tx>
          <c:cat>
            <c:strRef>
              <c:f>Лист2!$C$3:$D$3</c:f>
              <c:strCache>
                <c:ptCount val="2"/>
                <c:pt idx="0">
                  <c:v>НИР</c:v>
                </c:pt>
                <c:pt idx="1">
                  <c:v>УМР</c:v>
                </c:pt>
              </c:strCache>
            </c:strRef>
          </c:cat>
          <c:val>
            <c:numRef>
              <c:f>Лист2!$C$4:$D$4</c:f>
              <c:numCache>
                <c:formatCode>0</c:formatCode>
                <c:ptCount val="2"/>
                <c:pt idx="0">
                  <c:v>910</c:v>
                </c:pt>
                <c:pt idx="1">
                  <c:v>55037.2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A6E3B3-F836-415B-9B8C-93EBA57F5D7C}" type="datetimeFigureOut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556898A-861E-4553-9884-E33B862FEB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661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56898A-861E-4553-9884-E33B862FEB7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989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BE1A-B7F3-49CD-A688-5F7D3E0BC0D7}" type="datetime1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Алматинский Университет Энергетики и Связи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205D0-EC0B-4F24-B647-D15D03C32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60F88-95CF-44D7-986D-50C93AA0BCFC}" type="datetime1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Алматинский Университет Энергетики и Связи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AB013-3333-49D5-96AA-FDA00C1194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ED273-12C2-4AAC-82F1-AC680297CE61}" type="datetime1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Алматинский Университет Энергетики и Связи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24EA4-54CE-4AF8-9DCB-26508DA48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FB096-CFB9-443F-9AAB-76D704D2FECD}" type="datetime1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Алматинский Университет Энергетики и Связи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7AD78-C871-4ABE-A557-54954D042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D844C-4A1F-44E6-82D0-439C22E4A607}" type="datetime1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Алматинский Университет Энергетики и Связи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D71ED-5466-4BBE-801B-5E2D7DEC6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E5596-9B02-4FEC-8254-254443E3C22E}" type="datetime1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Алматинский Университет Энергетики и Связи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2FCE8-5D07-4088-B824-07A21C3EF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A2310-1BFB-4F4E-9634-E22263F661B3}" type="datetime1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Алматинский Университет Энергетики и Связи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4907F-89DD-4085-A7FA-F0A284BA0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97BC0-8CBB-4E42-840E-0257C43A9F7C}" type="datetime1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Алматинский Университет Энергетики и Связи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C35C-E6DF-4F5D-8DDC-26E5F6C9D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381D4-889C-4FE0-B260-4861610CF7E6}" type="datetime1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Алматинский Университет Энергетики и Связи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F00B-00B4-4F26-8681-CE2BFF035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D9088-C219-47DC-98AC-62B71A12EF24}" type="datetime1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Алматинский Университет Энергетики и Связи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6C7B6-8924-491A-97F1-0FF8C026F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F479A-2DEF-43BC-88D7-668B0319428E}" type="datetime1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Алматинский Университет Энергетики и Связи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DE77E-3FE3-4C98-9662-EC6B0F8D6A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86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rgbClr val="1F497D">
                    <a:lumMod val="90000"/>
                    <a:lumOff val="10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4DCD96-B636-4923-9D35-CCFEB48EABC0}" type="datetime1">
              <a:rPr lang="ru-RU"/>
              <a:pPr>
                <a:defRPr/>
              </a:pPr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rgbClr val="1F497D">
                    <a:lumMod val="90000"/>
                    <a:lumOff val="10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Алматинский Университет Энергетики и Связи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86EA226-FD0B-4033-99FA-FE1B34612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67" r:id="rId9"/>
    <p:sldLayoutId id="2147483666" r:id="rId10"/>
    <p:sldLayoutId id="214748366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191683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+mn-lt"/>
              </a:rPr>
              <a:t>Итоги научной деятельности за 2017 год</a:t>
            </a:r>
            <a:endParaRPr lang="ru-RU" sz="2800" dirty="0">
              <a:latin typeface="+mn-lt"/>
            </a:endParaRPr>
          </a:p>
          <a:p>
            <a:pPr algn="ctr"/>
            <a:r>
              <a:rPr lang="ru-RU" sz="2800" b="1" dirty="0">
                <a:latin typeface="+mn-lt"/>
              </a:rPr>
              <a:t>и </a:t>
            </a:r>
            <a:r>
              <a:rPr lang="ru-RU" sz="2800" b="1" dirty="0" smtClean="0">
                <a:latin typeface="+mn-lt"/>
              </a:rPr>
              <a:t>план </a:t>
            </a:r>
            <a:r>
              <a:rPr lang="ru-RU" sz="2800" b="1" dirty="0">
                <a:latin typeface="+mn-lt"/>
              </a:rPr>
              <a:t>НИР на 2018 год</a:t>
            </a:r>
            <a:endParaRPr lang="ru-RU" sz="2800" dirty="0">
              <a:latin typeface="+mn-lt"/>
            </a:endParaRPr>
          </a:p>
          <a:p>
            <a:pPr algn="ctr"/>
            <a:endParaRPr lang="ru-RU" sz="2400" dirty="0">
              <a:latin typeface="+mn-lt"/>
            </a:endParaRPr>
          </a:p>
        </p:txBody>
      </p:sp>
      <p:sp>
        <p:nvSpPr>
          <p:cNvPr id="19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08713"/>
            <a:ext cx="48736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rgbClr val="265A99"/>
                </a:solidFill>
              </a:rPr>
              <a:t>Алматинский Университет Энергетики и Связи</a:t>
            </a:r>
          </a:p>
        </p:txBody>
      </p:sp>
      <p:pic>
        <p:nvPicPr>
          <p:cNvPr id="20" name="Picture 4" descr="C:\Documents and Settings\Arirang_HD\Рабочий стол\alg8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5843588"/>
            <a:ext cx="6921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Алматинский Университет Энергетики и Связи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7AD78-C871-4ABE-A557-54954D042BE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827584" y="620688"/>
          <a:ext cx="7567314" cy="4708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948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Алматинский Университет Энергетики и Связи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7AD78-C871-4ABE-A557-54954D042BE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137227"/>
              </p:ext>
            </p:extLst>
          </p:nvPr>
        </p:nvGraphicFramePr>
        <p:xfrm>
          <a:off x="395536" y="980728"/>
          <a:ext cx="8064897" cy="4870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/>
                <a:gridCol w="1689033"/>
                <a:gridCol w="398835"/>
                <a:gridCol w="1289572"/>
                <a:gridCol w="1189514"/>
                <a:gridCol w="398835"/>
                <a:gridCol w="1189514"/>
                <a:gridCol w="1189514"/>
              </a:tblGrid>
              <a:tr h="27823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№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Приоритет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Поданы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Одобрены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25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к-во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Запрашиваемая сумма финансирования, </a:t>
                      </a:r>
                      <a:r>
                        <a:rPr lang="ru-RU" sz="900" dirty="0" err="1">
                          <a:effectLst/>
                        </a:rPr>
                        <a:t>тыс.тенге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к-во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Одобренная сумма финансирования, тыс.тенге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3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на 2018г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 на 3 года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на 2018г.,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на 3 года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/>
                </a:tc>
              </a:tr>
              <a:tr h="388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РИПР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         361 100,00  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         1 082 100,0  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             11 000,00  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            33 120,0  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</a:tr>
              <a:tr h="388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ЭиМ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21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         818 214,36  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         2 495 277,2  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             27 000,00  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          81 000,00  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</a:tr>
              <a:tr h="388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ИТиКТ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         338 381,97  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            916 126,5  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           29 812,996  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          90 431,06  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</a:tr>
              <a:tr h="788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Национальная безопасность и оборона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           63 796,76  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            180 000,0  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               7 000,00  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            21 000,0  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</a:tr>
              <a:tr h="5881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Устойчивое развитие  АПК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           22 600,00  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              60 600,0  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</a:tr>
              <a:tr h="788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Научные основы «</a:t>
                      </a:r>
                      <a:r>
                        <a:rPr lang="ru-RU" sz="900" dirty="0" err="1">
                          <a:effectLst/>
                        </a:rPr>
                        <a:t>Мәңгілік</a:t>
                      </a:r>
                      <a:r>
                        <a:rPr lang="ru-RU" sz="900" dirty="0">
                          <a:effectLst/>
                        </a:rPr>
                        <a:t> ел»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           75 572,30  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            223 217,0  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</a:tr>
              <a:tr h="388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ВСЕГО: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45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   1 679 665,39  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    4 957 320,67  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        74 812,996  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     225 551,06  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07" marR="54407" marT="0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95536" y="319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latin typeface="+mn-lt"/>
              </a:rPr>
              <a:t>Результаты </a:t>
            </a:r>
            <a:r>
              <a:rPr lang="kk-KZ" b="1" dirty="0">
                <a:latin typeface="+mn-lt"/>
              </a:rPr>
              <a:t>конкурса и решения заседаний ННС </a:t>
            </a:r>
            <a:r>
              <a:rPr lang="ru-RU" b="1" dirty="0">
                <a:latin typeface="+mn-lt"/>
              </a:rPr>
              <a:t>на </a:t>
            </a:r>
            <a:r>
              <a:rPr lang="ru-RU" b="1" dirty="0" err="1">
                <a:latin typeface="+mn-lt"/>
              </a:rPr>
              <a:t>грантовое</a:t>
            </a:r>
            <a:r>
              <a:rPr lang="ru-RU" b="1" dirty="0">
                <a:latin typeface="+mn-lt"/>
              </a:rPr>
              <a:t> финансирование по проектам на 2018-2020 </a:t>
            </a:r>
            <a:r>
              <a:rPr lang="ru-RU" b="1" dirty="0" smtClean="0">
                <a:latin typeface="+mn-lt"/>
              </a:rPr>
              <a:t>годы</a:t>
            </a:r>
            <a:r>
              <a:rPr lang="kk-KZ" b="1" dirty="0" smtClean="0">
                <a:latin typeface="+mn-lt"/>
              </a:rPr>
              <a:t>: 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3743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 smtClean="0"/>
              <a:t>Алматинский</a:t>
            </a:r>
            <a:r>
              <a:rPr lang="ru-RU" dirty="0" smtClean="0"/>
              <a:t> Университет Энергетики и Связи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7AD78-C871-4ABE-A557-54954D042BE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6" name="Номер слайда 2"/>
          <p:cNvSpPr txBox="1">
            <a:spLocks/>
          </p:cNvSpPr>
          <p:nvPr/>
        </p:nvSpPr>
        <p:spPr>
          <a:xfrm>
            <a:off x="7711283" y="5709001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2400" kern="120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96865794"/>
              </p:ext>
            </p:extLst>
          </p:nvPr>
        </p:nvGraphicFramePr>
        <p:xfrm>
          <a:off x="846859" y="569668"/>
          <a:ext cx="3741043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465246256"/>
              </p:ext>
            </p:extLst>
          </p:nvPr>
        </p:nvGraphicFramePr>
        <p:xfrm>
          <a:off x="4860032" y="589102"/>
          <a:ext cx="345638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713476347"/>
              </p:ext>
            </p:extLst>
          </p:nvPr>
        </p:nvGraphicFramePr>
        <p:xfrm>
          <a:off x="4591275" y="3161956"/>
          <a:ext cx="410445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17251" y="5682236"/>
            <a:ext cx="1542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ru-RU" sz="1600" dirty="0" smtClean="0">
                <a:latin typeface="+mn-lt"/>
              </a:rPr>
              <a:t> УМР, в </a:t>
            </a:r>
            <a:r>
              <a:rPr lang="ru-RU" sz="1600" dirty="0" err="1" smtClean="0">
                <a:latin typeface="+mn-lt"/>
              </a:rPr>
              <a:t>тыс.тг</a:t>
            </a:r>
            <a:endParaRPr lang="ru-RU" sz="16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816" y="5682236"/>
            <a:ext cx="1508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1600" dirty="0" smtClean="0">
                <a:latin typeface="+mn-lt"/>
              </a:rPr>
              <a:t> НИР, в </a:t>
            </a:r>
            <a:r>
              <a:rPr lang="ru-RU" sz="1600" dirty="0" err="1" smtClean="0">
                <a:latin typeface="+mn-lt"/>
              </a:rPr>
              <a:t>тыс.тг</a:t>
            </a:r>
            <a:endParaRPr lang="ru-RU" sz="1600" dirty="0">
              <a:latin typeface="+mn-lt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331477401"/>
              </p:ext>
            </p:extLst>
          </p:nvPr>
        </p:nvGraphicFramePr>
        <p:xfrm>
          <a:off x="899592" y="3140968"/>
          <a:ext cx="36004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55576" y="0"/>
            <a:ext cx="763284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</a:rPr>
              <a:t>Годовые объемы заработной платы по НИР и УМР по институтам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059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Алматинский Университет Энергетики и Связи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7AD78-C871-4ABE-A557-54954D042BE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692696"/>
            <a:ext cx="756084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n-lt"/>
              </a:rPr>
              <a:t>Авторская деятельность</a:t>
            </a:r>
            <a:endParaRPr lang="ru-RU" sz="1400" dirty="0">
              <a:latin typeface="+mn-lt"/>
            </a:endParaRPr>
          </a:p>
          <a:p>
            <a:r>
              <a:rPr lang="ru-RU" sz="1400" b="1" dirty="0">
                <a:latin typeface="+mn-lt"/>
              </a:rPr>
              <a:t> </a:t>
            </a:r>
            <a:endParaRPr lang="ru-RU" sz="1400" dirty="0">
              <a:latin typeface="+mn-lt"/>
            </a:endParaRPr>
          </a:p>
          <a:p>
            <a:r>
              <a:rPr lang="ru-RU" sz="1400" dirty="0" smtClean="0">
                <a:latin typeface="+mn-lt"/>
              </a:rPr>
              <a:t>Было </a:t>
            </a:r>
            <a:r>
              <a:rPr lang="ru-RU" sz="1400" dirty="0">
                <a:latin typeface="+mn-lt"/>
              </a:rPr>
              <a:t>получено 16 охранных документов на изобретения, из них 4 – патента на изобретение, 12 – патентов на полезную модель. </a:t>
            </a:r>
          </a:p>
          <a:p>
            <a:r>
              <a:rPr lang="ru-RU" sz="1400" dirty="0" smtClean="0">
                <a:latin typeface="+mn-lt"/>
              </a:rPr>
              <a:t>Подано </a:t>
            </a:r>
            <a:r>
              <a:rPr lang="ru-RU" sz="1400" dirty="0">
                <a:latin typeface="+mn-lt"/>
              </a:rPr>
              <a:t>18 заявок на получение охранных документов на изобретения, в том числе 12 - на полезную модель, 2- на изобретение и 4 заявки на получение евразийского патента.</a:t>
            </a:r>
          </a:p>
          <a:p>
            <a:r>
              <a:rPr lang="ru-RU" sz="1400" dirty="0" smtClean="0">
                <a:latin typeface="+mn-lt"/>
              </a:rPr>
              <a:t>Докторанты/магистранты </a:t>
            </a:r>
            <a:r>
              <a:rPr lang="ru-RU" sz="1400" dirty="0">
                <a:latin typeface="+mn-lt"/>
              </a:rPr>
              <a:t>получили 4 патента (1 – патент на изобретение, 3- на полезную модель), подали заявок 5 заявок на получение патентов на полезную модель.</a:t>
            </a:r>
          </a:p>
          <a:p>
            <a:r>
              <a:rPr lang="ru-RU" sz="1400" dirty="0">
                <a:latin typeface="+mn-lt"/>
              </a:rPr>
              <a:t> </a:t>
            </a:r>
          </a:p>
          <a:p>
            <a:r>
              <a:rPr lang="ru-RU" sz="1400" dirty="0" smtClean="0">
                <a:latin typeface="+mn-lt"/>
              </a:rPr>
              <a:t>Было </a:t>
            </a:r>
            <a:r>
              <a:rPr lang="ru-RU" sz="1400" dirty="0">
                <a:latin typeface="+mn-lt"/>
              </a:rPr>
              <a:t>опубликовано: - 11</a:t>
            </a:r>
            <a:r>
              <a:rPr lang="kk-KZ" sz="1400" dirty="0">
                <a:latin typeface="+mn-lt"/>
              </a:rPr>
              <a:t> научных монографий; </a:t>
            </a:r>
            <a:r>
              <a:rPr lang="ru-RU" sz="1400" dirty="0">
                <a:latin typeface="+mn-lt"/>
              </a:rPr>
              <a:t>- 470 статьи, в том числе:</a:t>
            </a:r>
          </a:p>
          <a:p>
            <a:r>
              <a:rPr lang="kk-KZ" sz="1400" dirty="0">
                <a:latin typeface="+mn-lt"/>
              </a:rPr>
              <a:t>- </a:t>
            </a:r>
            <a:r>
              <a:rPr lang="ru-RU" sz="1400" dirty="0">
                <a:latin typeface="+mn-lt"/>
              </a:rPr>
              <a:t>216</a:t>
            </a:r>
            <a:r>
              <a:rPr lang="kk-KZ" sz="1400" dirty="0">
                <a:latin typeface="+mn-lt"/>
              </a:rPr>
              <a:t> статей в зарубежных изданиях;</a:t>
            </a:r>
            <a:endParaRPr lang="ru-RU" sz="1400" dirty="0">
              <a:latin typeface="+mn-lt"/>
            </a:endParaRPr>
          </a:p>
          <a:p>
            <a:r>
              <a:rPr lang="kk-KZ" sz="1400" dirty="0">
                <a:latin typeface="+mn-lt"/>
              </a:rPr>
              <a:t>- </a:t>
            </a:r>
            <a:r>
              <a:rPr lang="ru-RU" sz="1400" dirty="0">
                <a:latin typeface="+mn-lt"/>
              </a:rPr>
              <a:t>129 </a:t>
            </a:r>
            <a:r>
              <a:rPr lang="kk-KZ" sz="1400" dirty="0">
                <a:latin typeface="+mn-lt"/>
              </a:rPr>
              <a:t>статей в научных журналах, включенных в перечень Комитета в сфере образования и науки РК; </a:t>
            </a:r>
            <a:endParaRPr lang="ru-RU" sz="1400" dirty="0">
              <a:latin typeface="+mn-lt"/>
            </a:endParaRPr>
          </a:p>
          <a:p>
            <a:r>
              <a:rPr lang="ru-RU" sz="1400" dirty="0">
                <a:latin typeface="+mn-lt"/>
              </a:rPr>
              <a:t> - 25 </a:t>
            </a:r>
            <a:r>
              <a:rPr lang="kk-KZ" sz="1400" dirty="0">
                <a:latin typeface="+mn-lt"/>
              </a:rPr>
              <a:t>статьи </a:t>
            </a:r>
            <a:r>
              <a:rPr lang="ru-RU" sz="1400" dirty="0">
                <a:latin typeface="+mn-lt"/>
              </a:rPr>
              <a:t>в научных журналах, индексируемых в базе данных </a:t>
            </a:r>
            <a:r>
              <a:rPr lang="en-US" sz="1400" dirty="0" smtClean="0">
                <a:latin typeface="+mn-lt"/>
              </a:rPr>
              <a:t>Scopus</a:t>
            </a:r>
            <a:r>
              <a:rPr lang="en-US" sz="1400" dirty="0">
                <a:latin typeface="+mn-lt"/>
              </a:rPr>
              <a:t> </a:t>
            </a:r>
            <a:r>
              <a:rPr lang="ru-RU" sz="1600" b="1" dirty="0" smtClean="0">
                <a:latin typeface="+mn-lt"/>
              </a:rPr>
              <a:t>( </a:t>
            </a:r>
            <a:r>
              <a:rPr lang="ru-RU" sz="1600" b="1" dirty="0" smtClean="0">
                <a:solidFill>
                  <a:srgbClr val="FF0000"/>
                </a:solidFill>
                <a:latin typeface="+mn-lt"/>
              </a:rPr>
              <a:t>по сравнению с 2016  годом увеличение на 67%</a:t>
            </a:r>
            <a:r>
              <a:rPr lang="ru-RU" sz="1400" dirty="0" smtClean="0">
                <a:latin typeface="+mn-lt"/>
              </a:rPr>
              <a:t>);</a:t>
            </a:r>
          </a:p>
          <a:p>
            <a:r>
              <a:rPr lang="en-US" sz="1400" dirty="0" smtClean="0">
                <a:latin typeface="+mn-lt"/>
              </a:rPr>
              <a:t>- 12 </a:t>
            </a:r>
            <a:r>
              <a:rPr lang="ru-RU" sz="1400" dirty="0" smtClean="0">
                <a:latin typeface="+mn-lt"/>
              </a:rPr>
              <a:t>статьи </a:t>
            </a:r>
            <a:r>
              <a:rPr lang="en-US" sz="1400" dirty="0" smtClean="0">
                <a:latin typeface="+mn-lt"/>
              </a:rPr>
              <a:t>Web of Science </a:t>
            </a:r>
            <a:r>
              <a:rPr lang="ru-RU" sz="1400" dirty="0" smtClean="0">
                <a:latin typeface="+mn-lt"/>
              </a:rPr>
              <a:t>с </a:t>
            </a:r>
            <a:r>
              <a:rPr lang="en-US" sz="1400" dirty="0" smtClean="0">
                <a:latin typeface="+mn-lt"/>
              </a:rPr>
              <a:t>IF.</a:t>
            </a:r>
            <a:r>
              <a:rPr lang="ru-RU" sz="1400" dirty="0" smtClean="0">
                <a:latin typeface="+mn-lt"/>
              </a:rPr>
              <a:t>(</a:t>
            </a:r>
            <a:r>
              <a:rPr lang="ru-RU" sz="1600" dirty="0">
                <a:solidFill>
                  <a:srgbClr val="FF0000"/>
                </a:solidFill>
                <a:latin typeface="+mn-lt"/>
              </a:rPr>
              <a:t>по сравнению с 2016  годом увеличение на </a:t>
            </a:r>
            <a:r>
              <a:rPr lang="ru-RU" sz="1600" dirty="0" smtClean="0">
                <a:solidFill>
                  <a:srgbClr val="FF0000"/>
                </a:solidFill>
                <a:latin typeface="+mn-lt"/>
              </a:rPr>
              <a:t>350</a:t>
            </a:r>
            <a:r>
              <a:rPr lang="ru-RU" sz="1400" dirty="0" smtClean="0">
                <a:solidFill>
                  <a:srgbClr val="FF0000"/>
                </a:solidFill>
                <a:latin typeface="+mn-lt"/>
              </a:rPr>
              <a:t>%).</a:t>
            </a:r>
          </a:p>
          <a:p>
            <a:r>
              <a:rPr lang="en-US" sz="1400" dirty="0">
                <a:latin typeface="+mn-lt"/>
              </a:rPr>
              <a:t> </a:t>
            </a:r>
            <a:endParaRPr lang="ru-RU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1635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Алматинский Университет Энергетики и Связи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7AD78-C871-4ABE-A557-54954D042BE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2712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+mn-lt"/>
              </a:rPr>
              <a:t>Публикации в журнале «Вестник АУЭС»</a:t>
            </a:r>
            <a:endParaRPr lang="ru-RU" dirty="0">
              <a:latin typeface="+mn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744476"/>
              </p:ext>
            </p:extLst>
          </p:nvPr>
        </p:nvGraphicFramePr>
        <p:xfrm>
          <a:off x="755576" y="908720"/>
          <a:ext cx="7560841" cy="3960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3578"/>
                <a:gridCol w="1021118"/>
                <a:gridCol w="1079793"/>
                <a:gridCol w="931199"/>
                <a:gridCol w="1080555"/>
                <a:gridCol w="1229151"/>
                <a:gridCol w="1295447"/>
              </a:tblGrid>
              <a:tr h="821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журн.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Кол-во статей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Авторы АУЭС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Авторы др.орг.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Статьи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на каз.яз.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Статьи на анг.яз.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Статьи на рус.яз.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7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 (3</a:t>
                      </a:r>
                      <a:r>
                        <a:rPr lang="en-US" sz="1200">
                          <a:effectLst/>
                        </a:rPr>
                        <a:t>6</a:t>
                      </a:r>
                      <a:r>
                        <a:rPr lang="ru-RU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7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 (3</a:t>
                      </a:r>
                      <a:r>
                        <a:rPr lang="en-US" sz="1200">
                          <a:effectLst/>
                        </a:rPr>
                        <a:t>7</a:t>
                      </a:r>
                      <a:r>
                        <a:rPr lang="ru-RU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7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 (3</a:t>
                      </a:r>
                      <a:r>
                        <a:rPr lang="en-US" sz="1200">
                          <a:effectLst/>
                        </a:rPr>
                        <a:t>8</a:t>
                      </a:r>
                      <a:r>
                        <a:rPr lang="ru-RU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7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 (3</a:t>
                      </a:r>
                      <a:r>
                        <a:rPr lang="en-US" sz="1200">
                          <a:effectLst/>
                        </a:rPr>
                        <a:t>9</a:t>
                      </a:r>
                      <a:r>
                        <a:rPr lang="ru-RU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r>
                        <a:rPr lang="en-US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7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Всего: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r>
                        <a:rPr lang="en-US" sz="12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r>
                        <a:rPr lang="en-US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18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504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Алматинский Университет Энергетики и Связи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7AD78-C871-4ABE-A557-54954D042BE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10619" y="548680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b="1" dirty="0">
                <a:latin typeface="+mn-lt"/>
              </a:rPr>
              <a:t> </a:t>
            </a:r>
            <a:endParaRPr lang="ru-RU" sz="1200" dirty="0">
              <a:latin typeface="+mn-lt"/>
            </a:endParaRPr>
          </a:p>
          <a:p>
            <a:pPr algn="ctr"/>
            <a:r>
              <a:rPr lang="ru-RU" sz="1600" b="1" dirty="0">
                <a:latin typeface="+mn-lt"/>
              </a:rPr>
              <a:t>Участие в выставках, конференциях и симпозиумах</a:t>
            </a:r>
            <a:endParaRPr lang="ru-RU" sz="1600" dirty="0">
              <a:latin typeface="+mn-lt"/>
            </a:endParaRPr>
          </a:p>
          <a:p>
            <a:r>
              <a:rPr lang="ru-RU" sz="1600" b="1" dirty="0">
                <a:latin typeface="+mn-lt"/>
              </a:rPr>
              <a:t> </a:t>
            </a:r>
            <a:endParaRPr lang="ru-RU" sz="1600" dirty="0">
              <a:latin typeface="+mn-lt"/>
            </a:endParaRPr>
          </a:p>
          <a:p>
            <a:pPr algn="just"/>
            <a:r>
              <a:rPr lang="ru-RU" sz="1400" dirty="0">
                <a:latin typeface="+mn-lt"/>
              </a:rPr>
              <a:t>От АУЭС было подано 5 проектов для участия в выставке «ЭКСПО 2017». Один проект принят для демонстрации на выставке «ЭКСПО 2017» (</a:t>
            </a:r>
            <a:r>
              <a:rPr lang="ru-RU" sz="1600" dirty="0">
                <a:solidFill>
                  <a:srgbClr val="FF0000"/>
                </a:solidFill>
                <a:latin typeface="+mn-lt"/>
              </a:rPr>
              <a:t>научный рук. Иванов К.С</a:t>
            </a:r>
            <a:r>
              <a:rPr lang="ru-RU" sz="1400" dirty="0" smtClean="0">
                <a:latin typeface="+mn-lt"/>
              </a:rPr>
              <a:t>.). Сотрудниками АУЭС на Всемирном Конгрессе инженеров и ученых, проходящем в рамках </a:t>
            </a:r>
            <a:r>
              <a:rPr lang="ru-RU" sz="1400" dirty="0">
                <a:latin typeface="+mn-lt"/>
              </a:rPr>
              <a:t>«ЭКСПО 2017» </a:t>
            </a:r>
            <a:r>
              <a:rPr lang="ru-RU" sz="1400" dirty="0" smtClean="0">
                <a:latin typeface="+mn-lt"/>
              </a:rPr>
              <a:t>, </a:t>
            </a:r>
            <a:r>
              <a:rPr lang="ru-RU" sz="1600" dirty="0" smtClean="0">
                <a:solidFill>
                  <a:srgbClr val="FF0000"/>
                </a:solidFill>
                <a:latin typeface="+mn-lt"/>
              </a:rPr>
              <a:t>было сделано 15 докладов.</a:t>
            </a:r>
            <a:endParaRPr lang="ru-RU" sz="1600" dirty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ru-RU" sz="1400" dirty="0">
                <a:latin typeface="+mn-lt"/>
              </a:rPr>
              <a:t>ППС и сотрудники АУЭС с экспонатами участвовали в 5 выставках, в 122 международных, республиканских конференциях, отраслевых форумах, съездах, круглых столах, семинарах.</a:t>
            </a:r>
          </a:p>
          <a:p>
            <a:pPr algn="just"/>
            <a:endParaRPr lang="kk-KZ" sz="1400" b="1" dirty="0" smtClean="0">
              <a:latin typeface="+mn-lt"/>
            </a:endParaRPr>
          </a:p>
          <a:p>
            <a:pPr algn="just"/>
            <a:r>
              <a:rPr lang="ru-RU" sz="1400" b="1" dirty="0" smtClean="0">
                <a:latin typeface="+mn-lt"/>
              </a:rPr>
              <a:t>Наиболее </a:t>
            </a:r>
            <a:r>
              <a:rPr lang="ru-RU" sz="1400" b="1" dirty="0">
                <a:latin typeface="+mn-lt"/>
              </a:rPr>
              <a:t>значимые конференции</a:t>
            </a:r>
            <a:endParaRPr lang="ru-RU" sz="1400" dirty="0">
              <a:latin typeface="+mn-lt"/>
            </a:endParaRPr>
          </a:p>
          <a:p>
            <a:pPr algn="just"/>
            <a:r>
              <a:rPr lang="en-US" sz="1400" dirty="0">
                <a:latin typeface="+mn-lt"/>
              </a:rPr>
              <a:t>● </a:t>
            </a:r>
            <a:r>
              <a:rPr lang="kk-KZ" sz="1400" dirty="0">
                <a:latin typeface="+mn-lt"/>
              </a:rPr>
              <a:t>18th International Symposium on Thermal Science and Engineering of Serbia «Energy – Efficiency – Ecology»;</a:t>
            </a:r>
            <a:endParaRPr lang="ru-RU" sz="1400" dirty="0">
              <a:latin typeface="+mn-lt"/>
            </a:endParaRPr>
          </a:p>
          <a:p>
            <a:pPr algn="just"/>
            <a:r>
              <a:rPr lang="ru-RU" sz="1400" dirty="0">
                <a:latin typeface="+mn-lt"/>
              </a:rPr>
              <a:t>● </a:t>
            </a:r>
            <a:r>
              <a:rPr lang="ru-RU" sz="1400" dirty="0" err="1">
                <a:latin typeface="+mn-lt"/>
              </a:rPr>
              <a:t>Всемирн</a:t>
            </a:r>
            <a:r>
              <a:rPr lang="kk-KZ" sz="1400" dirty="0">
                <a:latin typeface="+mn-lt"/>
              </a:rPr>
              <a:t>ый</a:t>
            </a:r>
            <a:r>
              <a:rPr lang="ru-RU" sz="1400" dirty="0">
                <a:latin typeface="+mn-lt"/>
              </a:rPr>
              <a:t> конгресс инженеров и ученых </a:t>
            </a:r>
            <a:r>
              <a:rPr lang="en-US" sz="1400" dirty="0">
                <a:latin typeface="+mn-lt"/>
              </a:rPr>
              <a:t>WSEK</a:t>
            </a:r>
            <a:r>
              <a:rPr lang="ru-RU" sz="1400" dirty="0">
                <a:latin typeface="+mn-lt"/>
              </a:rPr>
              <a:t>-2017 «Энергия будущего: инновационные сценарии и методы их реализации»</a:t>
            </a:r>
            <a:r>
              <a:rPr lang="kk-KZ" sz="1400" dirty="0">
                <a:latin typeface="+mn-lt"/>
              </a:rPr>
              <a:t>, </a:t>
            </a:r>
            <a:r>
              <a:rPr lang="ru-RU" sz="1400" smtClean="0">
                <a:latin typeface="+mn-lt"/>
              </a:rPr>
              <a:t>Астана;</a:t>
            </a:r>
            <a:endParaRPr lang="ru-RU" sz="1400" dirty="0">
              <a:latin typeface="+mn-lt"/>
            </a:endParaRPr>
          </a:p>
          <a:p>
            <a:pPr algn="just"/>
            <a:r>
              <a:rPr lang="en-US" sz="1400" dirty="0">
                <a:latin typeface="+mn-lt"/>
              </a:rPr>
              <a:t>● “Innovative Methods of Teaching English and Kazakh for Professional Purposes at Technical Universities of Kazakhstan”</a:t>
            </a:r>
            <a:r>
              <a:rPr lang="kk-KZ" sz="1400" dirty="0">
                <a:latin typeface="+mn-lt"/>
              </a:rPr>
              <a:t>;</a:t>
            </a:r>
            <a:endParaRPr lang="ru-RU" sz="1400" dirty="0">
              <a:latin typeface="+mn-lt"/>
            </a:endParaRPr>
          </a:p>
          <a:p>
            <a:pPr algn="just"/>
            <a:r>
              <a:rPr lang="en-US" sz="1400" dirty="0">
                <a:latin typeface="+mn-lt"/>
              </a:rPr>
              <a:t>● Joint ESCAS-CESS Conference American University of Central Asia</a:t>
            </a:r>
            <a:r>
              <a:rPr lang="kk-KZ" sz="1400" dirty="0">
                <a:latin typeface="+mn-lt"/>
              </a:rPr>
              <a:t>, </a:t>
            </a:r>
            <a:r>
              <a:rPr lang="en-US" sz="1400" dirty="0">
                <a:latin typeface="+mn-lt"/>
              </a:rPr>
              <a:t>Bishkek, </a:t>
            </a:r>
            <a:r>
              <a:rPr lang="en-US" sz="1400" dirty="0" err="1">
                <a:latin typeface="+mn-lt"/>
              </a:rPr>
              <a:t>Kyrgystan</a:t>
            </a:r>
            <a:r>
              <a:rPr lang="kk-KZ" sz="1400" dirty="0">
                <a:latin typeface="+mn-lt"/>
              </a:rPr>
              <a:t>;</a:t>
            </a:r>
            <a:endParaRPr lang="ru-RU" sz="1400" dirty="0">
              <a:latin typeface="+mn-lt"/>
            </a:endParaRPr>
          </a:p>
          <a:p>
            <a:pPr algn="just"/>
            <a:r>
              <a:rPr lang="ru-RU" sz="1400" dirty="0">
                <a:latin typeface="+mn-lt"/>
              </a:rPr>
              <a:t>● </a:t>
            </a:r>
            <a:r>
              <a:rPr lang="en-US" sz="1400" dirty="0">
                <a:latin typeface="+mn-lt"/>
              </a:rPr>
              <a:t>I </a:t>
            </a:r>
            <a:r>
              <a:rPr lang="kk-KZ" sz="1400" dirty="0">
                <a:latin typeface="+mn-lt"/>
              </a:rPr>
              <a:t>Международная </a:t>
            </a:r>
            <a:r>
              <a:rPr lang="ru-RU" sz="1400" dirty="0">
                <a:latin typeface="+mn-lt"/>
              </a:rPr>
              <a:t>научно-практическая</a:t>
            </a:r>
            <a:r>
              <a:rPr lang="kk-KZ" sz="1400" dirty="0">
                <a:latin typeface="+mn-lt"/>
              </a:rPr>
              <a:t> конференция «Русский язык в Интернете: личность, общество, коммуникация, культура», Москва;</a:t>
            </a:r>
            <a:endParaRPr lang="ru-RU" sz="1400" dirty="0">
              <a:latin typeface="+mn-lt"/>
            </a:endParaRPr>
          </a:p>
          <a:p>
            <a:pPr algn="just"/>
            <a:r>
              <a:rPr lang="ru-RU" sz="1400" dirty="0">
                <a:latin typeface="+mn-lt"/>
              </a:rPr>
              <a:t>● </a:t>
            </a:r>
            <a:r>
              <a:rPr lang="en-US" sz="1400" dirty="0">
                <a:latin typeface="+mn-lt"/>
              </a:rPr>
              <a:t>III </a:t>
            </a:r>
            <a:r>
              <a:rPr lang="kk-KZ" sz="1400" dirty="0">
                <a:latin typeface="+mn-lt"/>
              </a:rPr>
              <a:t>Международная </a:t>
            </a:r>
            <a:r>
              <a:rPr lang="ru-RU" sz="1400" dirty="0">
                <a:latin typeface="+mn-lt"/>
              </a:rPr>
              <a:t>научно-практическая </a:t>
            </a:r>
            <a:r>
              <a:rPr lang="kk-KZ" sz="1400" dirty="0">
                <a:latin typeface="+mn-lt"/>
              </a:rPr>
              <a:t>конференция под эгидой МАПРЯЛ «От билингвизма к транслингвизму: про и контра», Москва;</a:t>
            </a:r>
            <a:endParaRPr lang="ru-RU" sz="1400" dirty="0">
              <a:latin typeface="+mn-lt"/>
            </a:endParaRPr>
          </a:p>
          <a:p>
            <a:pPr algn="just"/>
            <a:r>
              <a:rPr lang="ru-RU" sz="1400" dirty="0">
                <a:latin typeface="+mn-lt"/>
              </a:rPr>
              <a:t>● </a:t>
            </a:r>
            <a:r>
              <a:rPr lang="kk-KZ" sz="1400" dirty="0">
                <a:latin typeface="+mn-lt"/>
              </a:rPr>
              <a:t>Международная  научно-практическая конференция «Актуальные вопросы описания и преподавания русского языка как иностранного», Москва;</a:t>
            </a:r>
            <a:endParaRPr lang="ru-RU" sz="1400" dirty="0">
              <a:latin typeface="+mn-lt"/>
            </a:endParaRPr>
          </a:p>
          <a:p>
            <a:pPr algn="just"/>
            <a:r>
              <a:rPr lang="ru-RU" sz="1400" dirty="0">
                <a:latin typeface="+mn-lt"/>
              </a:rPr>
              <a:t>● </a:t>
            </a:r>
            <a:r>
              <a:rPr lang="kk-KZ" sz="1400" dirty="0">
                <a:latin typeface="+mn-lt"/>
              </a:rPr>
              <a:t>Международная научно-практическая конференция «Электронные ресурсы открытого образования по русскому языку: лучшие практики», Москва;</a:t>
            </a:r>
            <a:endParaRPr lang="ru-RU" sz="1400" dirty="0">
              <a:latin typeface="+mn-lt"/>
            </a:endParaRPr>
          </a:p>
          <a:p>
            <a:endParaRPr lang="ru-RU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8983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Алматинский Университет Энергетики и Связи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7AD78-C871-4ABE-A557-54954D042BE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836712"/>
            <a:ext cx="784887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+mn-lt"/>
              </a:rPr>
              <a:t>● </a:t>
            </a:r>
            <a:r>
              <a:rPr lang="kk-KZ" sz="1400" dirty="0">
                <a:latin typeface="+mn-lt"/>
              </a:rPr>
              <a:t>Международная научно-практическая конференция  «Диалог культур стран Великого Шелкового пути», Алматы;</a:t>
            </a:r>
            <a:endParaRPr lang="ru-RU" sz="1400" dirty="0">
              <a:latin typeface="+mn-lt"/>
            </a:endParaRPr>
          </a:p>
          <a:p>
            <a:r>
              <a:rPr lang="ru-RU" sz="1400" dirty="0">
                <a:latin typeface="+mn-lt"/>
              </a:rPr>
              <a:t>● </a:t>
            </a:r>
            <a:r>
              <a:rPr lang="kk-KZ" sz="1400" dirty="0">
                <a:latin typeface="+mn-lt"/>
              </a:rPr>
              <a:t>Международная конференция по коммуникациям, образованию, языку и социальным наукам, Норвегия, Осло;</a:t>
            </a:r>
            <a:endParaRPr lang="ru-RU" sz="1400" dirty="0">
              <a:latin typeface="+mn-lt"/>
            </a:endParaRPr>
          </a:p>
          <a:p>
            <a:r>
              <a:rPr lang="ru-RU" sz="1400" dirty="0">
                <a:latin typeface="+mn-lt"/>
              </a:rPr>
              <a:t>● XVIII </a:t>
            </a:r>
            <a:r>
              <a:rPr lang="ru-RU" sz="1400" dirty="0" err="1">
                <a:latin typeface="+mn-lt"/>
              </a:rPr>
              <a:t>междунар</a:t>
            </a:r>
            <a:r>
              <a:rPr lang="kk-KZ" sz="1400" dirty="0">
                <a:latin typeface="+mn-lt"/>
              </a:rPr>
              <a:t>одная</a:t>
            </a:r>
            <a:r>
              <a:rPr lang="ru-RU" sz="1400" dirty="0">
                <a:latin typeface="+mn-lt"/>
              </a:rPr>
              <a:t> научно-</a:t>
            </a:r>
            <a:r>
              <a:rPr lang="ru-RU" sz="1400" dirty="0" err="1">
                <a:latin typeface="+mn-lt"/>
              </a:rPr>
              <a:t>практ</a:t>
            </a:r>
            <a:r>
              <a:rPr lang="kk-KZ" sz="1400" dirty="0">
                <a:latin typeface="+mn-lt"/>
              </a:rPr>
              <a:t>ическая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конф</a:t>
            </a:r>
            <a:r>
              <a:rPr lang="kk-KZ" sz="1400" dirty="0">
                <a:latin typeface="+mn-lt"/>
              </a:rPr>
              <a:t>еренция</a:t>
            </a:r>
            <a:r>
              <a:rPr lang="ru-RU" sz="1400" dirty="0">
                <a:latin typeface="+mn-lt"/>
              </a:rPr>
              <a:t> «Европейская наука и технология»</a:t>
            </a:r>
            <a:r>
              <a:rPr lang="kk-KZ" sz="1400" dirty="0">
                <a:latin typeface="+mn-lt"/>
              </a:rPr>
              <a:t>, </a:t>
            </a:r>
            <a:r>
              <a:rPr lang="ru-RU" sz="1400" dirty="0">
                <a:latin typeface="+mn-lt"/>
              </a:rPr>
              <a:t>Германия, Мюнхен</a:t>
            </a:r>
            <a:r>
              <a:rPr lang="kk-KZ" sz="1400" dirty="0">
                <a:latin typeface="+mn-lt"/>
              </a:rPr>
              <a:t>;</a:t>
            </a:r>
            <a:endParaRPr lang="ru-RU" sz="1400" dirty="0">
              <a:latin typeface="+mn-lt"/>
            </a:endParaRPr>
          </a:p>
          <a:p>
            <a:r>
              <a:rPr lang="ru-RU" sz="1400" dirty="0">
                <a:latin typeface="+mn-lt"/>
              </a:rPr>
              <a:t>● I </a:t>
            </a:r>
            <a:r>
              <a:rPr lang="ru-RU" sz="1400" dirty="0" err="1">
                <a:latin typeface="+mn-lt"/>
              </a:rPr>
              <a:t>Европейск</a:t>
            </a:r>
            <a:r>
              <a:rPr lang="kk-KZ" sz="1400" dirty="0">
                <a:latin typeface="+mn-lt"/>
              </a:rPr>
              <a:t>ая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междунар</a:t>
            </a:r>
            <a:r>
              <a:rPr lang="kk-KZ" sz="1400" dirty="0">
                <a:latin typeface="+mn-lt"/>
              </a:rPr>
              <a:t>одная</a:t>
            </a:r>
            <a:r>
              <a:rPr lang="ru-RU" sz="1400" dirty="0">
                <a:latin typeface="+mn-lt"/>
              </a:rPr>
              <a:t> научно-</a:t>
            </a:r>
            <a:r>
              <a:rPr lang="ru-RU" sz="1400" dirty="0" err="1">
                <a:latin typeface="+mn-lt"/>
              </a:rPr>
              <a:t>практ</a:t>
            </a:r>
            <a:r>
              <a:rPr lang="kk-KZ" sz="1400" dirty="0">
                <a:latin typeface="+mn-lt"/>
              </a:rPr>
              <a:t>ическая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конф</a:t>
            </a:r>
            <a:r>
              <a:rPr lang="kk-KZ" sz="1400" dirty="0">
                <a:latin typeface="+mn-lt"/>
              </a:rPr>
              <a:t>еренция</a:t>
            </a:r>
            <a:r>
              <a:rPr lang="ru-RU" sz="1400" dirty="0">
                <a:latin typeface="+mn-lt"/>
              </a:rPr>
              <a:t> «Языки в науке и образовании: задачи и перспективы</a:t>
            </a:r>
            <a:r>
              <a:rPr lang="kk-KZ" sz="1400" dirty="0">
                <a:latin typeface="+mn-lt"/>
              </a:rPr>
              <a:t>, </a:t>
            </a:r>
            <a:r>
              <a:rPr lang="ru-RU" sz="1400" dirty="0">
                <a:latin typeface="+mn-lt"/>
              </a:rPr>
              <a:t>Венгрия, Будапешт</a:t>
            </a:r>
            <a:r>
              <a:rPr lang="kk-KZ" sz="1400" dirty="0">
                <a:latin typeface="+mn-lt"/>
              </a:rPr>
              <a:t>;</a:t>
            </a:r>
            <a:endParaRPr lang="ru-RU" sz="1400" dirty="0">
              <a:latin typeface="+mn-lt"/>
            </a:endParaRPr>
          </a:p>
          <a:p>
            <a:r>
              <a:rPr lang="ru-RU" sz="1400" dirty="0">
                <a:latin typeface="+mn-lt"/>
              </a:rPr>
              <a:t>● I</a:t>
            </a:r>
            <a:r>
              <a:rPr lang="ru-RU" sz="1400" baseline="300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междунар</a:t>
            </a:r>
            <a:r>
              <a:rPr lang="kk-KZ" sz="1400" dirty="0">
                <a:latin typeface="+mn-lt"/>
              </a:rPr>
              <a:t>одная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европейск</a:t>
            </a:r>
            <a:r>
              <a:rPr lang="kk-KZ" sz="1400" dirty="0">
                <a:latin typeface="+mn-lt"/>
              </a:rPr>
              <a:t>ая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конф</a:t>
            </a:r>
            <a:r>
              <a:rPr lang="kk-KZ" sz="1400" dirty="0">
                <a:latin typeface="+mn-lt"/>
              </a:rPr>
              <a:t>еренция</a:t>
            </a:r>
            <a:r>
              <a:rPr lang="ru-RU" sz="1400" dirty="0">
                <a:latin typeface="+mn-lt"/>
              </a:rPr>
              <a:t> по языкам, литературе и лингвистике</a:t>
            </a:r>
            <a:r>
              <a:rPr lang="kk-KZ" sz="1400" dirty="0">
                <a:latin typeface="+mn-lt"/>
              </a:rPr>
              <a:t>, </a:t>
            </a:r>
            <a:r>
              <a:rPr lang="ru-RU" sz="1400" dirty="0">
                <a:latin typeface="+mn-lt"/>
              </a:rPr>
              <a:t>Австрия, Вена</a:t>
            </a:r>
            <a:r>
              <a:rPr lang="kk-KZ" sz="1400" dirty="0">
                <a:latin typeface="+mn-lt"/>
              </a:rPr>
              <a:t>;</a:t>
            </a:r>
            <a:endParaRPr lang="ru-RU" sz="1400" dirty="0">
              <a:latin typeface="+mn-lt"/>
            </a:endParaRPr>
          </a:p>
          <a:p>
            <a:r>
              <a:rPr lang="ru-RU" sz="1400" dirty="0">
                <a:latin typeface="+mn-lt"/>
              </a:rPr>
              <a:t>● </a:t>
            </a:r>
            <a:r>
              <a:rPr lang="kk-KZ" sz="1400" dirty="0">
                <a:latin typeface="+mn-lt"/>
              </a:rPr>
              <a:t>Ш Международная научно- практическая конференция «От билингвизма к транслингвизму: про и контра» , </a:t>
            </a:r>
            <a:r>
              <a:rPr lang="en-US" sz="1400" dirty="0">
                <a:latin typeface="+mn-lt"/>
              </a:rPr>
              <a:t>USA</a:t>
            </a:r>
            <a:r>
              <a:rPr lang="ru-RU" sz="1400" dirty="0">
                <a:latin typeface="+mn-lt"/>
              </a:rPr>
              <a:t>: </a:t>
            </a:r>
            <a:r>
              <a:rPr lang="en-US" sz="1400" dirty="0" err="1">
                <a:latin typeface="+mn-lt"/>
              </a:rPr>
              <a:t>CreateSpace</a:t>
            </a:r>
            <a:r>
              <a:rPr lang="kk-KZ" sz="1400" dirty="0">
                <a:latin typeface="+mn-lt"/>
              </a:rPr>
              <a:t>;</a:t>
            </a:r>
            <a:endParaRPr lang="ru-RU" sz="1400" dirty="0">
              <a:latin typeface="+mn-lt"/>
            </a:endParaRPr>
          </a:p>
          <a:p>
            <a:r>
              <a:rPr lang="ru-RU" sz="1400" dirty="0">
                <a:latin typeface="+mn-lt"/>
              </a:rPr>
              <a:t>● XV </a:t>
            </a:r>
            <a:r>
              <a:rPr lang="ru-RU" sz="1400" dirty="0" err="1">
                <a:latin typeface="+mn-lt"/>
              </a:rPr>
              <a:t>международн</a:t>
            </a:r>
            <a:r>
              <a:rPr lang="kk-KZ" sz="1400" dirty="0">
                <a:latin typeface="+mn-lt"/>
              </a:rPr>
              <a:t>ая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научн</a:t>
            </a:r>
            <a:r>
              <a:rPr lang="kk-KZ" sz="1400" dirty="0">
                <a:latin typeface="+mn-lt"/>
              </a:rPr>
              <a:t>ая</a:t>
            </a:r>
            <a:r>
              <a:rPr lang="ru-RU" sz="1400" dirty="0">
                <a:latin typeface="+mn-lt"/>
              </a:rPr>
              <a:t> конференции</a:t>
            </a:r>
            <a:r>
              <a:rPr lang="kk-KZ" sz="1400" dirty="0">
                <a:latin typeface="+mn-lt"/>
              </a:rPr>
              <a:t>я,</a:t>
            </a:r>
            <a:r>
              <a:rPr lang="ru-RU" sz="1400" dirty="0">
                <a:latin typeface="+mn-lt"/>
              </a:rPr>
              <a:t> Приоритеты мировой науки: эксперимент и научная дискуссия</a:t>
            </a:r>
            <a:r>
              <a:rPr lang="kk-KZ" sz="1400" dirty="0">
                <a:latin typeface="+mn-lt"/>
              </a:rPr>
              <a:t>, </a:t>
            </a:r>
            <a:r>
              <a:rPr lang="en-US" sz="1400" dirty="0">
                <a:latin typeface="+mn-lt"/>
              </a:rPr>
              <a:t>North Charleston</a:t>
            </a:r>
            <a:r>
              <a:rPr lang="ru-RU" sz="1400" dirty="0">
                <a:latin typeface="+mn-lt"/>
              </a:rPr>
              <a:t>, </a:t>
            </a:r>
            <a:r>
              <a:rPr lang="en-US" sz="1400" dirty="0">
                <a:latin typeface="+mn-lt"/>
              </a:rPr>
              <a:t>SC</a:t>
            </a:r>
            <a:r>
              <a:rPr lang="ru-RU" sz="1400" dirty="0">
                <a:latin typeface="+mn-lt"/>
              </a:rPr>
              <a:t>, </a:t>
            </a:r>
            <a:r>
              <a:rPr lang="en-US" sz="1400" dirty="0">
                <a:latin typeface="+mn-lt"/>
              </a:rPr>
              <a:t>USA</a:t>
            </a:r>
            <a:r>
              <a:rPr lang="ru-RU" sz="1400" dirty="0">
                <a:latin typeface="+mn-lt"/>
              </a:rPr>
              <a:t>: </a:t>
            </a:r>
            <a:r>
              <a:rPr lang="en-US" sz="1400" dirty="0" err="1">
                <a:latin typeface="+mn-lt"/>
              </a:rPr>
              <a:t>CreateSpace</a:t>
            </a:r>
            <a:r>
              <a:rPr lang="kk-KZ" sz="1400" dirty="0">
                <a:latin typeface="+mn-lt"/>
              </a:rPr>
              <a:t>;</a:t>
            </a:r>
            <a:endParaRPr lang="ru-RU" sz="1400" dirty="0">
              <a:latin typeface="+mn-lt"/>
            </a:endParaRPr>
          </a:p>
          <a:p>
            <a:r>
              <a:rPr lang="en-US" sz="1400" dirty="0">
                <a:latin typeface="+mn-lt"/>
              </a:rPr>
              <a:t>● Sharing the Results of Research towards Closer Global Cooperation among Scientists: Results of the 12 International Conference: Collection of Research Papers</a:t>
            </a:r>
            <a:r>
              <a:rPr lang="kk-KZ" sz="1400" dirty="0">
                <a:latin typeface="+mn-lt"/>
              </a:rPr>
              <a:t>, </a:t>
            </a:r>
            <a:r>
              <a:rPr lang="en-US" sz="1400" dirty="0">
                <a:latin typeface="+mn-lt"/>
              </a:rPr>
              <a:t>Montreal, Canada</a:t>
            </a:r>
            <a:r>
              <a:rPr lang="kk-KZ" sz="1400" dirty="0">
                <a:latin typeface="+mn-lt"/>
              </a:rPr>
              <a:t>;</a:t>
            </a:r>
            <a:endParaRPr lang="ru-RU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3435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Алматинский Университет Энергетики и Связи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7AD78-C871-4ABE-A557-54954D042BE7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412776"/>
            <a:ext cx="763284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+mn-lt"/>
              </a:rPr>
              <a:t>Научно-исследовательская работа студентов</a:t>
            </a:r>
            <a:endParaRPr lang="ru-RU" sz="1600" dirty="0">
              <a:latin typeface="+mn-lt"/>
            </a:endParaRPr>
          </a:p>
          <a:p>
            <a:pPr algn="just"/>
            <a:r>
              <a:rPr lang="kk-KZ" sz="1400" b="1" dirty="0">
                <a:latin typeface="+mn-lt"/>
              </a:rPr>
              <a:t> </a:t>
            </a:r>
            <a:endParaRPr lang="ru-RU" sz="1400" dirty="0">
              <a:latin typeface="+mn-lt"/>
            </a:endParaRPr>
          </a:p>
          <a:p>
            <a:pPr algn="just"/>
            <a:r>
              <a:rPr lang="ru-RU" sz="1400" dirty="0">
                <a:latin typeface="+mn-lt"/>
              </a:rPr>
              <a:t>Студенты АУЭС участвуют в научных семинарах, научно-практических конференциях, в предметных олимпиадах, конкурсах научно-исследовательских студенческих работ, в хоздоговорных работах, в научных стажировках, публикуют статьи в научных журналах.</a:t>
            </a:r>
          </a:p>
          <a:p>
            <a:pPr algn="just"/>
            <a:r>
              <a:rPr lang="ru-RU" sz="1400" dirty="0">
                <a:latin typeface="+mn-lt"/>
              </a:rPr>
              <a:t>Ежегодно МОН РК поручает университету проведение Республиканского конкурса на лучшую научно-исследовательскую студенческую работу по разделу «Технические науки и технологии»".</a:t>
            </a:r>
          </a:p>
          <a:p>
            <a:pPr algn="just"/>
            <a:r>
              <a:rPr lang="ru-RU" sz="1400" dirty="0">
                <a:latin typeface="+mn-lt"/>
              </a:rPr>
              <a:t>Университет финансирует поездки студентов на республиканские, международные конференции, олимпиады, конкурсы.</a:t>
            </a:r>
          </a:p>
          <a:p>
            <a:pPr algn="just"/>
            <a:r>
              <a:rPr lang="ru-RU" sz="1400" dirty="0">
                <a:latin typeface="+mn-lt"/>
              </a:rPr>
              <a:t>На каждой кафедре АУЭС ведется научно-исследовательская работа студентов в форме семинаров, кружков, «кустовых» олимпиад. За отчетный период студенты АУЭС принимали участие в следующих наиболее значимых научных мероприятиях: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0"/>
            <a:ext cx="75608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+mn-lt"/>
              </a:rPr>
              <a:t>Основные достижения студентов</a:t>
            </a:r>
            <a:endParaRPr lang="ru-RU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475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Алматинский Университет Энергетики и Связи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7AD78-C871-4ABE-A557-54954D042BE7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836712"/>
            <a:ext cx="763284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+mn-lt"/>
              </a:rPr>
              <a:t>Республиканский конкурс НИРС по разделу  </a:t>
            </a:r>
            <a:r>
              <a:rPr lang="kk-KZ" sz="1400" b="1" dirty="0">
                <a:latin typeface="+mn-lt"/>
              </a:rPr>
              <a:t>«Технические науки и технологии»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Жаннеткалиев А., Тотиев Н. – Диплом І степени, по специальности «Радиотехника, электроника и телекоммуникации», н</a:t>
            </a:r>
            <a:r>
              <a:rPr lang="ru-RU" sz="1400" dirty="0" err="1">
                <a:latin typeface="+mn-lt"/>
              </a:rPr>
              <a:t>аучный</a:t>
            </a:r>
            <a:r>
              <a:rPr lang="ru-RU" sz="1400" dirty="0">
                <a:latin typeface="+mn-lt"/>
              </a:rPr>
              <a:t> руководитель – </a:t>
            </a:r>
            <a:r>
              <a:rPr lang="kk-KZ" sz="1400" dirty="0">
                <a:latin typeface="+mn-lt"/>
              </a:rPr>
              <a:t>ТуманбаеваК.Х.;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Каирлин Ә. – Диплом ІІ степени, по специальности «Теплоэнергетика», н</a:t>
            </a:r>
            <a:r>
              <a:rPr lang="ru-RU" sz="1400" dirty="0" err="1">
                <a:latin typeface="+mn-lt"/>
              </a:rPr>
              <a:t>аучный</a:t>
            </a:r>
            <a:r>
              <a:rPr lang="ru-RU" sz="1400" dirty="0">
                <a:latin typeface="+mn-lt"/>
              </a:rPr>
              <a:t> руководитель – </a:t>
            </a:r>
            <a:r>
              <a:rPr lang="kk-KZ" sz="1400" dirty="0">
                <a:latin typeface="+mn-lt"/>
              </a:rPr>
              <a:t>Борисова Н.Г.;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Кульгильдинов К., Ахметгалиев С., Ғиният А. – Диплом ІІ степени, по специальности «Электроэнергетика, научный руководитель – Дмитриченко В.И., Дюсебаев М.К.;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Бериккул А.Б. – Диплом ІІ степени, по специальности «Приборостроение», научный руководитель – Ауэзова А.М.;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Омирзак А.Ж. – Диплом ІІ степени, по специальности «Приборостроение», научный руководитель – Ауэзова А.М.;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Довыденко Е.В. – Диплом ІІ степени, по специальности «Автоматизация и управление», научный руководитель – Федоренко И.А.;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Әлібек Ә.Ә. – Диплом ІІІ степени, по специальности «Автоматизация и управление», научный руководитель – Хан С.Г.;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Марков Н.В. – Диплом ІІ степени, по специальности «Автоматизация и управление», научный руководитель – Федоренко И.А.;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Берикова С.Б. – Диплом ІІІ степени, по специальности «Безопасность информационных систем», научный руководитель – Якубов Б.М.;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 Мельцова М.В. – Диплом ІІІ степени, по специальности «Безопасность информационных систем», научный руководитель – Якубов Б.М</a:t>
            </a:r>
            <a:r>
              <a:rPr lang="kk-KZ" sz="1400" dirty="0" smtClean="0">
                <a:latin typeface="+mn-lt"/>
              </a:rPr>
              <a:t>.;</a:t>
            </a:r>
            <a:endParaRPr lang="ru-RU" sz="1400" dirty="0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0"/>
            <a:ext cx="75608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+mn-lt"/>
              </a:rPr>
              <a:t>Основные достижения студентов</a:t>
            </a:r>
            <a:endParaRPr lang="ru-RU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6298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Алматинский Университет Энергетики и Связи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7AD78-C871-4ABE-A557-54954D042BE7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0"/>
            <a:ext cx="75608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+mn-lt"/>
              </a:rPr>
              <a:t>Научно-исследовательская работа студентов</a:t>
            </a:r>
            <a:endParaRPr lang="ru-RU" sz="1600" dirty="0"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76672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kk-KZ" sz="1400" dirty="0">
                <a:latin typeface="+mn-lt"/>
              </a:rPr>
              <a:t>Кожахметов О.С. – Диплом ІІІ степени, по специальности «Безопасность информационных систем», научный руководитель – Муханов Б.К.;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Зенченко Я.А. – Диплом ІІ степени, по специальности «Вычислительная техника и программное обеспечение», научный руководитель – Мусапирова Г.Д.;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Киркица  А.М. – Диплом ІІІ степени, по специальности «Вычислительная техника и программное обеспечение», научный руководитель – Конуспаева  А.Т.; 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Писаренко Д.С. – Диплом ІІІ степени, по специальности «Вычислительная техника и программное обеспечение», научный	 руководитель – Турганбаев Е.С.; 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Садыкова Т.М. – Диплом ІІ степени, по специальности «Вычислительная техника и программное обеспечение», научный руководитель – Мусапирова Г.Д.;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Нармуратова А.М. – Диплом ІІ степени, по специальности «Энергообеспечение сельского хозяйства», научный руководитель – Тергемес Қ.Т.;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Бегалы О.О., Тынымбаев М.М. – Диплом ІІІ степени, по специальности «Энергообеспечение сельского хозяйства», научный руководитель – Тергемес Қ.Т</a:t>
            </a:r>
            <a:r>
              <a:rPr lang="kk-KZ" sz="1400" dirty="0" smtClean="0">
                <a:latin typeface="+mn-lt"/>
              </a:rPr>
              <a:t>.</a:t>
            </a:r>
            <a:endParaRPr lang="en-US" sz="1400" dirty="0" smtClean="0">
              <a:latin typeface="+mn-lt"/>
            </a:endParaRPr>
          </a:p>
          <a:p>
            <a:pPr lvl="0" algn="just"/>
            <a:endParaRPr lang="en-US" sz="1400" dirty="0">
              <a:latin typeface="+mn-lt"/>
            </a:endParaRPr>
          </a:p>
          <a:p>
            <a:pPr algn="ctr"/>
            <a:r>
              <a:rPr lang="ru-RU" sz="1400" b="1" dirty="0">
                <a:latin typeface="+mn-lt"/>
              </a:rPr>
              <a:t>Международная студенческая олимпиада</a:t>
            </a:r>
            <a:endParaRPr lang="ru-RU" sz="1400" dirty="0">
              <a:latin typeface="+mn-lt"/>
            </a:endParaRPr>
          </a:p>
          <a:p>
            <a:pPr lvl="0" algn="just"/>
            <a:r>
              <a:rPr lang="ru-RU" sz="1400" dirty="0">
                <a:latin typeface="+mn-lt"/>
              </a:rPr>
              <a:t>Бектурганова </a:t>
            </a:r>
            <a:r>
              <a:rPr lang="kk-KZ" sz="1400" dirty="0">
                <a:latin typeface="+mn-lt"/>
              </a:rPr>
              <a:t>А.Е. – Диплом І степени, Толуспаева Д.А. – Диплом ІІ степени</a:t>
            </a:r>
            <a:r>
              <a:rPr lang="kk-KZ" sz="1400" dirty="0"/>
              <a:t> </a:t>
            </a:r>
            <a:r>
              <a:rPr lang="ru-RU" sz="1400" dirty="0" smtClean="0">
                <a:latin typeface="+mn-lt"/>
              </a:rPr>
              <a:t>Международная </a:t>
            </a:r>
            <a:r>
              <a:rPr lang="ru-RU" sz="1400" dirty="0">
                <a:latin typeface="+mn-lt"/>
              </a:rPr>
              <a:t>студенческая олимпиада</a:t>
            </a:r>
            <a:r>
              <a:rPr lang="kk-KZ" sz="1400" dirty="0">
                <a:latin typeface="+mn-lt"/>
              </a:rPr>
              <a:t> по прикладной олимпиады и кибербезопасности, научный руководитель – Дмитриева М.В</a:t>
            </a:r>
            <a:r>
              <a:rPr lang="kk-KZ" sz="1400" dirty="0" smtClean="0">
                <a:latin typeface="+mn-lt"/>
              </a:rPr>
              <a:t>.</a:t>
            </a:r>
            <a:r>
              <a:rPr lang="ru-RU" sz="1400">
                <a:latin typeface="+mn-lt"/>
              </a:rPr>
              <a:t>.</a:t>
            </a:r>
            <a:endParaRPr lang="ru-RU" sz="1400" dirty="0">
              <a:latin typeface="+mn-lt"/>
            </a:endParaRPr>
          </a:p>
          <a:p>
            <a:pPr lvl="0" algn="just"/>
            <a:endParaRPr lang="ru-RU" sz="1400" dirty="0">
              <a:latin typeface="+mn-lt"/>
            </a:endParaRPr>
          </a:p>
          <a:p>
            <a:pPr algn="ctr"/>
            <a:r>
              <a:rPr lang="kk-KZ" sz="1400" b="1" dirty="0">
                <a:latin typeface="+mn-lt"/>
              </a:rPr>
              <a:t>Республиканская межвузовская олимпиада</a:t>
            </a:r>
            <a:endParaRPr lang="ru-RU" sz="1400" dirty="0">
              <a:latin typeface="+mn-lt"/>
            </a:endParaRPr>
          </a:p>
          <a:p>
            <a:pPr lvl="0"/>
            <a:r>
              <a:rPr lang="kk-KZ" sz="1400" dirty="0">
                <a:latin typeface="+mn-lt"/>
              </a:rPr>
              <a:t>Уколов К. – Диплом ІІІ степени, Республиканская межвузовская олимпиада по сетевым технологиям «Звезда </a:t>
            </a:r>
            <a:r>
              <a:rPr lang="en-US" sz="1400" dirty="0">
                <a:latin typeface="+mn-lt"/>
              </a:rPr>
              <a:t>CCNA</a:t>
            </a:r>
            <a:r>
              <a:rPr lang="ru-RU" sz="1400" dirty="0">
                <a:latin typeface="+mn-lt"/>
              </a:rPr>
              <a:t>-2017</a:t>
            </a:r>
            <a:r>
              <a:rPr lang="kk-KZ" sz="1400" dirty="0">
                <a:latin typeface="+mn-lt"/>
              </a:rPr>
              <a:t>», научный руководитель – Мусатаева Г.Т; </a:t>
            </a:r>
            <a:endParaRPr lang="ru-RU" sz="1400" dirty="0">
              <a:latin typeface="+mn-lt"/>
            </a:endParaRPr>
          </a:p>
          <a:p>
            <a:pPr lvl="0" algn="just"/>
            <a:endParaRPr lang="ru-RU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9556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48390" y="6197600"/>
            <a:ext cx="4873625" cy="365125"/>
          </a:xfrm>
        </p:spPr>
        <p:txBody>
          <a:bodyPr/>
          <a:lstStyle/>
          <a:p>
            <a:pPr>
              <a:defRPr/>
            </a:pPr>
            <a:r>
              <a:rPr lang="ru-RU" sz="16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Алматинский</a:t>
            </a:r>
            <a:r>
              <a:rPr lang="ru-RU" sz="1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Университет Энергетики и Связи</a:t>
            </a:r>
          </a:p>
        </p:txBody>
      </p:sp>
      <p:pic>
        <p:nvPicPr>
          <p:cNvPr id="20482" name="Picture 4" descr="C:\Documents and Settings\Arirang_HD\Рабочий стол\alg8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5843588"/>
            <a:ext cx="6921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251520" y="188913"/>
            <a:ext cx="8229600" cy="1143000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Юридические права на выполнение научно-исследовательских и консалтинговых работ у АУЭС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4" name="Прямоугольник 1"/>
          <p:cNvSpPr>
            <a:spLocks noChangeArrowheads="1"/>
          </p:cNvSpPr>
          <p:nvPr/>
        </p:nvSpPr>
        <p:spPr bwMode="auto">
          <a:xfrm>
            <a:off x="611560" y="1377533"/>
            <a:ext cx="814705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>
              <a:buFont typeface="Impact" pitchFamily="34" charset="0"/>
              <a:buAutoNum type="arabicPeriod"/>
            </a:pPr>
            <a:r>
              <a:rPr lang="ru-RU" sz="1200" dirty="0">
                <a:latin typeface="Times New Roman" pitchFamily="18" charset="0"/>
              </a:rPr>
              <a:t>Государственная лицензия ГСЛ № 004639 на Проектную деятельность, с присвоением ІІІ Категории</a:t>
            </a:r>
            <a:r>
              <a:rPr lang="en-US" sz="12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выданная Агентством Республики Казахстан по делам строительства и жилищно-коммунального хозяйства.</a:t>
            </a:r>
            <a:endParaRPr lang="en-US" sz="1200" dirty="0">
              <a:latin typeface="Times New Roman" pitchFamily="18" charset="0"/>
            </a:endParaRPr>
          </a:p>
          <a:p>
            <a:pPr marL="266700" indent="-266700" algn="just">
              <a:buFont typeface="Impact" pitchFamily="34" charset="0"/>
              <a:buAutoNum type="arabicPeriod"/>
            </a:pPr>
            <a:r>
              <a:rPr lang="ru-RU" sz="1200" dirty="0">
                <a:latin typeface="Times New Roman" pitchFamily="18" charset="0"/>
              </a:rPr>
              <a:t>Государственная лицензия ГСЛ № 08860</a:t>
            </a:r>
            <a:r>
              <a:rPr lang="en-US" sz="12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на  Строительно-монтажные работы, с присвоением ІІІ Категории</a:t>
            </a:r>
            <a:r>
              <a:rPr lang="en-US" sz="1200" dirty="0">
                <a:latin typeface="Times New Roman" pitchFamily="18" charset="0"/>
              </a:rPr>
              <a:t>  </a:t>
            </a:r>
            <a:r>
              <a:rPr lang="ru-RU" sz="1200" dirty="0">
                <a:latin typeface="Times New Roman" pitchFamily="18" charset="0"/>
              </a:rPr>
              <a:t>выдана Агентством Республики Казахстан по делам строительства и жилищно-коммунального хозяйства.</a:t>
            </a:r>
            <a:endParaRPr lang="en-US" sz="1200" dirty="0">
              <a:latin typeface="Times New Roman" pitchFamily="18" charset="0"/>
            </a:endParaRPr>
          </a:p>
          <a:p>
            <a:pPr marL="266700" indent="-266700" algn="just">
              <a:buFont typeface="Impact" pitchFamily="34" charset="0"/>
              <a:buAutoNum type="arabicPeriod"/>
            </a:pPr>
            <a:r>
              <a:rPr lang="ru-RU" sz="1200" dirty="0">
                <a:latin typeface="Times New Roman" pitchFamily="18" charset="0"/>
              </a:rPr>
              <a:t>Государственная лицензия №01390Р на выполнение работ и оказание услуг в области охраны окружающей среды</a:t>
            </a:r>
            <a:r>
              <a:rPr lang="en-US" sz="12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выдана Министерством охраны окружающей среды РК.</a:t>
            </a:r>
            <a:endParaRPr lang="en-US" sz="1200" dirty="0">
              <a:latin typeface="Times New Roman" pitchFamily="18" charset="0"/>
            </a:endParaRPr>
          </a:p>
          <a:p>
            <a:pPr marL="266700" indent="-266700" algn="just">
              <a:buFont typeface="Impact" pitchFamily="34" charset="0"/>
              <a:buAutoNum type="arabicPeriod"/>
            </a:pPr>
            <a:r>
              <a:rPr lang="ru-RU" sz="1200" dirty="0">
                <a:latin typeface="Times New Roman" pitchFamily="18" charset="0"/>
              </a:rPr>
              <a:t>Государственная лицензия №000810</a:t>
            </a:r>
            <a:r>
              <a:rPr lang="en-US" sz="12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на производства средств измерений</a:t>
            </a:r>
            <a:r>
              <a:rPr lang="en-US" sz="12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выдана Комитетом технического регулирования и метрологии Министерства индустрии и новых технологий РК.</a:t>
            </a:r>
            <a:endParaRPr lang="en-US" sz="1200" dirty="0">
              <a:latin typeface="Times New Roman" pitchFamily="18" charset="0"/>
            </a:endParaRPr>
          </a:p>
          <a:p>
            <a:pPr marL="266700" indent="-266700" algn="just">
              <a:buFont typeface="Impact" pitchFamily="34" charset="0"/>
              <a:buAutoNum type="arabicPeriod"/>
            </a:pPr>
            <a:r>
              <a:rPr lang="ru-RU" sz="1200" dirty="0">
                <a:latin typeface="Times New Roman" pitchFamily="18" charset="0"/>
              </a:rPr>
              <a:t>Лицензия №0506-200710-1</a:t>
            </a:r>
            <a:r>
              <a:rPr lang="en-US" sz="12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на использование программного продукта Управляющая программа комплекса технических средств «Энергия+» для коммерческого и технического учета расхода энергоносителей выдана ООО НТП «</a:t>
            </a:r>
            <a:r>
              <a:rPr lang="ru-RU" sz="1200" dirty="0" err="1">
                <a:latin typeface="Times New Roman" pitchFamily="18" charset="0"/>
              </a:rPr>
              <a:t>Энергоконтроль</a:t>
            </a:r>
            <a:r>
              <a:rPr lang="ru-RU" sz="1200" dirty="0">
                <a:latin typeface="Times New Roman" pitchFamily="18" charset="0"/>
              </a:rPr>
              <a:t>».</a:t>
            </a:r>
            <a:endParaRPr lang="en-US" sz="1200" dirty="0">
              <a:latin typeface="Times New Roman" pitchFamily="18" charset="0"/>
            </a:endParaRPr>
          </a:p>
          <a:p>
            <a:pPr marL="266700" indent="-266700" algn="just">
              <a:buFont typeface="Impact" pitchFamily="34" charset="0"/>
              <a:buAutoNum type="arabicPeriod"/>
            </a:pPr>
            <a:r>
              <a:rPr lang="ru-RU" sz="1200" dirty="0">
                <a:latin typeface="Times New Roman" pitchFamily="18" charset="0"/>
              </a:rPr>
              <a:t>Свидетельство об аккредитации №004805 Серия МК</a:t>
            </a:r>
            <a:r>
              <a:rPr lang="en-US" sz="12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Для принятия участия в конкурсе научной и (или) научно-технической деятельности за счет средств государственного бюджета РК</a:t>
            </a:r>
            <a:r>
              <a:rPr lang="en-US" sz="12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выданное Министерством образования и науки РК.</a:t>
            </a:r>
            <a:endParaRPr lang="en-US" sz="1200" dirty="0">
              <a:latin typeface="Times New Roman" pitchFamily="18" charset="0"/>
            </a:endParaRPr>
          </a:p>
          <a:p>
            <a:pPr marL="266700" indent="-266700" algn="just">
              <a:buFont typeface="Impact" pitchFamily="34" charset="0"/>
              <a:buAutoNum type="arabicPeriod"/>
            </a:pPr>
            <a:r>
              <a:rPr lang="ru-RU" sz="1200" dirty="0">
                <a:latin typeface="Times New Roman" pitchFamily="18" charset="0"/>
              </a:rPr>
              <a:t>Аттестат аккредитации № </a:t>
            </a:r>
            <a:r>
              <a:rPr lang="en-US" sz="1200" dirty="0">
                <a:latin typeface="Times New Roman" pitchFamily="18" charset="0"/>
              </a:rPr>
              <a:t>KZ</a:t>
            </a:r>
            <a:r>
              <a:rPr lang="ru-RU" sz="1200" dirty="0">
                <a:latin typeface="Times New Roman" pitchFamily="18" charset="0"/>
              </a:rPr>
              <a:t>.И.02.1592 от 1 апреля 2015 г. Испытательной лаборатории (испытание продукции), выданный Национальным центром аккредитации.</a:t>
            </a:r>
            <a:endParaRPr lang="en-US" sz="1200" dirty="0">
              <a:latin typeface="Times New Roman" pitchFamily="18" charset="0"/>
            </a:endParaRPr>
          </a:p>
          <a:p>
            <a:pPr marL="266700" indent="-266700" algn="just">
              <a:buFont typeface="Impact" pitchFamily="34" charset="0"/>
              <a:buAutoNum type="arabicPeriod"/>
            </a:pPr>
            <a:r>
              <a:rPr lang="ru-RU" sz="1200" dirty="0">
                <a:latin typeface="Times New Roman" pitchFamily="18" charset="0"/>
              </a:rPr>
              <a:t>Свидетельство об аккредитации в области энергосбережения и повышения </a:t>
            </a:r>
            <a:r>
              <a:rPr lang="ru-RU" sz="1200" dirty="0" err="1">
                <a:latin typeface="Times New Roman" pitchFamily="18" charset="0"/>
              </a:rPr>
              <a:t>энергоэффективности</a:t>
            </a:r>
            <a:r>
              <a:rPr lang="ru-RU" sz="1200" dirty="0">
                <a:latin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№111 от 29.10.2015г.</a:t>
            </a:r>
            <a:r>
              <a:rPr lang="en-US" sz="12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на проведение </a:t>
            </a:r>
            <a:r>
              <a:rPr lang="ru-RU" sz="1200" dirty="0" err="1">
                <a:latin typeface="Times New Roman" pitchFamily="18" charset="0"/>
              </a:rPr>
              <a:t>энергоаудита</a:t>
            </a:r>
            <a:r>
              <a:rPr lang="ru-RU" sz="1200" dirty="0">
                <a:latin typeface="Times New Roman" pitchFamily="18" charset="0"/>
              </a:rPr>
              <a:t> промышленных предприятий, а также зданий, строений и сооружений</a:t>
            </a:r>
            <a:r>
              <a:rPr lang="en-US" sz="1200" dirty="0">
                <a:latin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</a:rPr>
              <a:t>выдано Комитетом индустриального развития и промышленной безопасности.</a:t>
            </a:r>
            <a:endParaRPr lang="en-US" sz="1200" dirty="0">
              <a:latin typeface="Times New Roman" pitchFamily="18" charset="0"/>
            </a:endParaRPr>
          </a:p>
          <a:p>
            <a:pPr marL="266700" indent="-266700" algn="just">
              <a:buFont typeface="Impact" pitchFamily="34" charset="0"/>
              <a:buAutoNum type="arabicPeriod"/>
            </a:pPr>
            <a:r>
              <a:rPr lang="ru-RU" sz="1200" dirty="0">
                <a:latin typeface="Times New Roman" pitchFamily="18" charset="0"/>
              </a:rPr>
              <a:t>Аттестат аккредитации № </a:t>
            </a:r>
            <a:r>
              <a:rPr lang="en-US" sz="1200" dirty="0">
                <a:latin typeface="Times New Roman" pitchFamily="18" charset="0"/>
              </a:rPr>
              <a:t>KZ</a:t>
            </a:r>
            <a:r>
              <a:rPr lang="ru-RU" sz="1200" dirty="0">
                <a:latin typeface="Times New Roman" pitchFamily="18" charset="0"/>
              </a:rPr>
              <a:t>.П.02.1671 от 23 ноября 2015 г. Поверочной лаборатории (поверка средств измерений),  выданный Национальным центром </a:t>
            </a:r>
            <a:r>
              <a:rPr lang="ru-RU" sz="1200" dirty="0" smtClean="0">
                <a:latin typeface="Times New Roman" pitchFamily="18" charset="0"/>
              </a:rPr>
              <a:t>аккредитации ( до 110к).</a:t>
            </a:r>
          </a:p>
          <a:p>
            <a:pPr marL="266700" indent="-266700" algn="just">
              <a:buFont typeface="Impact" pitchFamily="34" charset="0"/>
              <a:buAutoNum type="arabicPeriod"/>
            </a:pPr>
            <a:r>
              <a:rPr lang="ru-RU" sz="1200" dirty="0">
                <a:latin typeface="Times New Roman" pitchFamily="18" charset="0"/>
              </a:rPr>
              <a:t>АО «Фонд национального благосостояния «</a:t>
            </a:r>
            <a:r>
              <a:rPr lang="ru-RU" sz="1200" dirty="0" err="1">
                <a:latin typeface="Times New Roman" pitchFamily="18" charset="0"/>
              </a:rPr>
              <a:t>Самрук</a:t>
            </a:r>
            <a:r>
              <a:rPr lang="ru-RU" sz="1200" dirty="0">
                <a:latin typeface="Times New Roman" pitchFamily="18" charset="0"/>
              </a:rPr>
              <a:t>- </a:t>
            </a:r>
            <a:r>
              <a:rPr lang="ru-RU" sz="1200" dirty="0" err="1">
                <a:latin typeface="Times New Roman" pitchFamily="18" charset="0"/>
              </a:rPr>
              <a:t>Казына</a:t>
            </a:r>
            <a:r>
              <a:rPr lang="ru-RU" sz="1200" dirty="0">
                <a:latin typeface="Times New Roman" pitchFamily="18" charset="0"/>
              </a:rPr>
              <a:t>»» присвоил АУЭС  второй уровень </a:t>
            </a:r>
            <a:r>
              <a:rPr lang="ru-RU" sz="1200" dirty="0" smtClean="0">
                <a:latin typeface="Times New Roman" pitchFamily="18" charset="0"/>
              </a:rPr>
              <a:t>критичности .</a:t>
            </a:r>
            <a:endParaRPr lang="ru-RU" sz="1200" dirty="0">
              <a:latin typeface="Times New Roman" pitchFamily="18" charset="0"/>
            </a:endParaRPr>
          </a:p>
        </p:txBody>
      </p:sp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43888" y="6308725"/>
            <a:ext cx="762000" cy="365125"/>
          </a:xfrm>
        </p:spPr>
        <p:txBody>
          <a:bodyPr/>
          <a:lstStyle/>
          <a:p>
            <a:pPr>
              <a:defRPr/>
            </a:pPr>
            <a:fld id="{41FC68B5-DC42-47A7-8EB4-A00D2B8B8EC4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Алматинский Университет Энергетики и Связи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7AD78-C871-4ABE-A557-54954D042BE7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836712"/>
            <a:ext cx="748883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400" dirty="0">
                <a:latin typeface="+mn-lt"/>
              </a:rPr>
              <a:t> </a:t>
            </a:r>
            <a:r>
              <a:rPr lang="kk-KZ" sz="1400" b="1" dirty="0" smtClean="0">
                <a:latin typeface="+mn-lt"/>
              </a:rPr>
              <a:t>Республиканская </a:t>
            </a:r>
            <a:r>
              <a:rPr lang="kk-KZ" sz="1400" b="1" dirty="0">
                <a:latin typeface="+mn-lt"/>
              </a:rPr>
              <a:t>предметная олимпиада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Киркица А.М. – Диплом ІІ степени, Республиканская предметная олимпиада по специальности «Вычислительная техника и программное обеспечение», научный руководитель – Конуспаева А.Т.;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Өмірзақов Н.Т. – Диплом ІІІ степени, Республиканская научно-практическая конференция «Социально-гуманитарные науки», научный руководитель – Баймаганов А.С.;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Уахитов Н. – Диплом ІІІ степени Межвузовская олимпиада по английскому языку, научный руководитель – Пархатова Р.М.; Имрамзиева С.Д.; 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Өмірзақов Н. Т. – Диплом І степени, Республиканская олимпиада </a:t>
            </a:r>
            <a:r>
              <a:rPr lang="kk-KZ" sz="1400" dirty="0" smtClean="0">
                <a:latin typeface="+mn-lt"/>
              </a:rPr>
              <a:t>«Теоретические основы электротехники», </a:t>
            </a:r>
            <a:r>
              <a:rPr lang="kk-KZ" sz="1400" dirty="0">
                <a:latin typeface="+mn-lt"/>
              </a:rPr>
              <a:t>научный руководитель – Баймаганов А.С.; </a:t>
            </a:r>
            <a:endParaRPr lang="ru-RU" sz="1400" dirty="0">
              <a:latin typeface="+mn-lt"/>
            </a:endParaRPr>
          </a:p>
          <a:p>
            <a:pPr algn="just"/>
            <a:r>
              <a:rPr lang="kk-KZ" sz="1400" dirty="0">
                <a:latin typeface="+mn-lt"/>
              </a:rPr>
              <a:t>Жарас Ж.Ж.  – Диплом ІІ степени, Республиканская олимпиада </a:t>
            </a:r>
            <a:r>
              <a:rPr lang="kk-KZ" sz="1400" dirty="0">
                <a:latin typeface="+mn-lt"/>
              </a:rPr>
              <a:t>«Теоретические основы электротехники», научный руководитель – Аршидинов М.М.;</a:t>
            </a:r>
            <a:endParaRPr lang="ru-RU" sz="1400" dirty="0" smtClean="0">
              <a:latin typeface="+mn-lt"/>
            </a:endParaRPr>
          </a:p>
          <a:p>
            <a:pPr lvl="0" algn="just"/>
            <a:r>
              <a:rPr lang="kk-KZ" sz="1400" dirty="0" smtClean="0">
                <a:latin typeface="+mn-lt"/>
              </a:rPr>
              <a:t>Ішпекбаев </a:t>
            </a:r>
            <a:r>
              <a:rPr lang="kk-KZ" sz="1400" dirty="0">
                <a:latin typeface="+mn-lt"/>
              </a:rPr>
              <a:t>Ә.Қ. – Диплом ІІ степени, Республиканская предметная олимпиада по специальности «Автоматизация и управление», научный руководитель – Мусабеков Н.Р.;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Қуанышбаева Ә.Т. – Диплом ІІІ степени, Республиканская предметная олимпиада по специальности «Автоматизация и управление», научный руководитель – Мусабеков Н.Р; 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Ропперт А.С. – Диплом І степени, Республиканская предметная олимпиада по специальности «Электроэнергетика», научный руководитель – Казанина И.В.; </a:t>
            </a:r>
            <a:endParaRPr lang="ru-RU" sz="1400" dirty="0">
              <a:latin typeface="+mn-lt"/>
            </a:endParaRPr>
          </a:p>
          <a:p>
            <a:pPr algn="just"/>
            <a:endParaRPr lang="ru-RU" sz="1400" dirty="0"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0"/>
            <a:ext cx="75608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+mn-lt"/>
              </a:rPr>
              <a:t>Основные достижения студентов</a:t>
            </a:r>
            <a:endParaRPr lang="ru-RU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5789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Алматинский Университет Энергетики и Связи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7AD78-C871-4ABE-A557-54954D042BE7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0626" y="764704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kk-KZ" sz="1400" dirty="0">
                <a:latin typeface="+mn-lt"/>
              </a:rPr>
              <a:t>Кульгильдинов К.К. – Диплом ІІ степени, Республиканская предметная олимпиада по специальности «Электроэнергетика», научный руководитель – Казанина И.В.;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Нағашыбай Ж.М. – Диплом ІІІ степени, Республиканская предметная олимпиада по специальности «Электроэнергетика», научный руководитель – Казанина И.В.; 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Ни Д. – Диплом ІІІ степени, Республиканская предметная олимпиада по специальности «Физика», научный руководитель – Карсыбаев М.Ш.;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Сокольский В.А. – Диплом ІІ степени, Республиканская предметная олимпиада по специальности «Энергообеспечение сельского хозяйства», научный руководитель – Казанина И.В.;</a:t>
            </a:r>
            <a:endParaRPr lang="ru-RU" sz="1400" dirty="0">
              <a:latin typeface="+mn-lt"/>
            </a:endParaRPr>
          </a:p>
          <a:p>
            <a:pPr lvl="0" algn="just"/>
            <a:r>
              <a:rPr lang="kk-KZ" sz="1400" dirty="0">
                <a:latin typeface="+mn-lt"/>
              </a:rPr>
              <a:t>Жамбырова А.А. – Диплом ІІІ степени, Республиканская предметная олимпиада по специальности «Энергообеспечение сельского хозяйства», научный руководитель – Казанина И.В. </a:t>
            </a:r>
            <a:endParaRPr lang="ru-RU" sz="1400" dirty="0">
              <a:latin typeface="+mn-lt"/>
            </a:endParaRPr>
          </a:p>
          <a:p>
            <a:pPr algn="just"/>
            <a:r>
              <a:rPr lang="kk-KZ" sz="1400" dirty="0">
                <a:latin typeface="+mn-lt"/>
              </a:rPr>
              <a:t> </a:t>
            </a:r>
            <a:endParaRPr lang="ru-RU" sz="1400" dirty="0">
              <a:latin typeface="+mn-lt"/>
            </a:endParaRPr>
          </a:p>
          <a:p>
            <a:pPr algn="ctr"/>
            <a:endParaRPr lang="en-US" sz="1400" b="1" dirty="0" smtClean="0">
              <a:latin typeface="+mn-lt"/>
            </a:endParaRPr>
          </a:p>
          <a:p>
            <a:pPr algn="ctr"/>
            <a:r>
              <a:rPr lang="en-US" sz="1400" b="1" dirty="0" smtClean="0">
                <a:latin typeface="+mn-lt"/>
              </a:rPr>
              <a:t>V</a:t>
            </a:r>
            <a:r>
              <a:rPr lang="kk-KZ" sz="1400" b="1" dirty="0">
                <a:latin typeface="+mn-lt"/>
              </a:rPr>
              <a:t>ІІІ Международный форум «Информационное общество: современное состояние и перспективы развития», по направлению «Математическое моделирование»</a:t>
            </a:r>
            <a:endParaRPr lang="ru-RU" sz="1400" dirty="0">
              <a:latin typeface="+mn-lt"/>
            </a:endParaRPr>
          </a:p>
          <a:p>
            <a:pPr lvl="0"/>
            <a:r>
              <a:rPr lang="kk-KZ" sz="1400" dirty="0">
                <a:latin typeface="+mn-lt"/>
              </a:rPr>
              <a:t>Ананин Н. – Диплом ІІ степени, научный руководитель – Аренбаева Ж.Г.;</a:t>
            </a:r>
            <a:endParaRPr lang="ru-RU" sz="1400" dirty="0">
              <a:latin typeface="+mn-lt"/>
            </a:endParaRPr>
          </a:p>
          <a:p>
            <a:pPr lvl="0"/>
            <a:r>
              <a:rPr lang="kk-KZ" sz="1400" dirty="0">
                <a:latin typeface="+mn-lt"/>
              </a:rPr>
              <a:t>Рыбалов Н.Б. – Диплом ІІ степени, научный руководитель – Аренбаева Ж.Г.;</a:t>
            </a:r>
            <a:endParaRPr lang="ru-RU" sz="1400" dirty="0">
              <a:latin typeface="+mn-lt"/>
            </a:endParaRPr>
          </a:p>
          <a:p>
            <a:pPr lvl="0"/>
            <a:r>
              <a:rPr lang="kk-KZ" sz="1400" dirty="0">
                <a:latin typeface="+mn-lt"/>
              </a:rPr>
              <a:t>Исаев Е.С. – Диплом ІІ степени, научный руководитель – Аренбаева Ж.Г. </a:t>
            </a:r>
            <a:endParaRPr lang="ru-RU" sz="1400" dirty="0">
              <a:latin typeface="+mn-lt"/>
            </a:endParaRPr>
          </a:p>
          <a:p>
            <a:r>
              <a:rPr lang="kk-KZ" sz="1400" dirty="0">
                <a:latin typeface="+mn-lt"/>
              </a:rPr>
              <a:t> </a:t>
            </a:r>
            <a:endParaRPr lang="ru-RU" sz="1400" dirty="0"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0"/>
            <a:ext cx="75608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+mn-lt"/>
              </a:rPr>
              <a:t>Основные достижения студентов</a:t>
            </a:r>
            <a:endParaRPr lang="ru-RU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7471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Алматинский Университет Энергетики и Связи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7AD78-C871-4ABE-A557-54954D042BE7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78363" y="988690"/>
            <a:ext cx="748883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>
                <a:latin typeface="+mn-lt"/>
              </a:rPr>
              <a:t>План </a:t>
            </a:r>
            <a:r>
              <a:rPr lang="ru-RU" b="1" smtClean="0">
                <a:latin typeface="+mn-lt"/>
              </a:rPr>
              <a:t>финансируемых </a:t>
            </a:r>
            <a:r>
              <a:rPr lang="ru-RU" b="1" dirty="0" smtClean="0">
                <a:latin typeface="+mn-lt"/>
              </a:rPr>
              <a:t>НИР </a:t>
            </a:r>
            <a:r>
              <a:rPr lang="ru-RU" b="1" dirty="0">
                <a:latin typeface="+mn-lt"/>
              </a:rPr>
              <a:t>на </a:t>
            </a:r>
            <a:r>
              <a:rPr lang="ru-RU" b="1" dirty="0" smtClean="0">
                <a:latin typeface="+mn-lt"/>
              </a:rPr>
              <a:t>2018 </a:t>
            </a:r>
            <a:r>
              <a:rPr lang="ru-RU" b="1" dirty="0">
                <a:latin typeface="+mn-lt"/>
              </a:rPr>
              <a:t>год</a:t>
            </a:r>
            <a:endParaRPr lang="ru-RU" dirty="0">
              <a:latin typeface="+mn-lt"/>
            </a:endParaRPr>
          </a:p>
          <a:p>
            <a:r>
              <a:rPr lang="ru-RU" sz="1400" dirty="0">
                <a:latin typeface="+mn-lt"/>
              </a:rPr>
              <a:t>	</a:t>
            </a:r>
          </a:p>
          <a:p>
            <a:pPr algn="just"/>
            <a:r>
              <a:rPr lang="ru-RU" sz="1400" dirty="0">
                <a:latin typeface="+mn-lt"/>
              </a:rPr>
              <a:t>Оценивая динамику развития договоров финансово-образующих коллективов АУЭС, а также </a:t>
            </a:r>
            <a:r>
              <a:rPr lang="ru-RU" sz="1400" dirty="0" smtClean="0">
                <a:latin typeface="+mn-lt"/>
              </a:rPr>
              <a:t>грунтовое </a:t>
            </a:r>
            <a:r>
              <a:rPr lang="ru-RU" sz="1400" dirty="0">
                <a:latin typeface="+mn-lt"/>
              </a:rPr>
              <a:t>финансирование научно-технических программ и потребность университета в дополнительных внебюджетных финансовых средствах, предлагаем объем финансирования на </a:t>
            </a:r>
            <a:r>
              <a:rPr lang="ru-RU" sz="1400" dirty="0" smtClean="0">
                <a:latin typeface="+mn-lt"/>
              </a:rPr>
              <a:t>2018 </a:t>
            </a:r>
            <a:r>
              <a:rPr lang="ru-RU" sz="1400" dirty="0">
                <a:latin typeface="+mn-lt"/>
              </a:rPr>
              <a:t>год в объеме </a:t>
            </a:r>
            <a:r>
              <a:rPr lang="ru-RU" sz="1400" dirty="0" smtClean="0">
                <a:latin typeface="+mn-lt"/>
              </a:rPr>
              <a:t>370000 </a:t>
            </a:r>
            <a:r>
              <a:rPr lang="ru-RU" sz="1400" dirty="0">
                <a:latin typeface="+mn-lt"/>
              </a:rPr>
              <a:t>тыс. тенге.</a:t>
            </a:r>
          </a:p>
          <a:p>
            <a:pPr algn="just"/>
            <a:r>
              <a:rPr lang="kk-KZ" sz="1400" dirty="0">
                <a:latin typeface="+mn-lt"/>
              </a:rPr>
              <a:t> </a:t>
            </a:r>
            <a:endParaRPr lang="ru-RU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42882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Благодарю за внимание!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Алматинский Университет Энергетики и Связи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7AD78-C871-4ABE-A557-54954D042BE7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647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Алматинский Университет Энергетики и Связи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2400" y="6309320"/>
            <a:ext cx="762000" cy="365125"/>
          </a:xfrm>
        </p:spPr>
        <p:txBody>
          <a:bodyPr/>
          <a:lstStyle/>
          <a:p>
            <a:pPr>
              <a:defRPr/>
            </a:pPr>
            <a:fld id="{7CD7AD78-C871-4ABE-A557-54954D042BE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404664"/>
            <a:ext cx="3006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+mn-lt"/>
              </a:rPr>
              <a:t>Штат Департамента науки</a:t>
            </a:r>
            <a:endParaRPr lang="ru-RU" dirty="0">
              <a:latin typeface="+mn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726585"/>
              </p:ext>
            </p:extLst>
          </p:nvPr>
        </p:nvGraphicFramePr>
        <p:xfrm>
          <a:off x="107504" y="980728"/>
          <a:ext cx="8856984" cy="462071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28715"/>
                <a:gridCol w="2163573"/>
                <a:gridCol w="792088"/>
                <a:gridCol w="5472608"/>
              </a:tblGrid>
              <a:tr h="1134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№ </a:t>
                      </a:r>
                      <a:r>
                        <a:rPr lang="ru-RU" sz="1050" dirty="0">
                          <a:effectLst/>
                        </a:rPr>
                        <a:t>п/п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ФИО </a:t>
                      </a:r>
                      <a:r>
                        <a:rPr lang="ru-RU" sz="1050" dirty="0">
                          <a:effectLst/>
                        </a:rPr>
                        <a:t>работника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                        </a:t>
                      </a:r>
                      <a:endParaRPr lang="ru-RU" sz="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8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Размер ставки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Функциональные </a:t>
                      </a:r>
                      <a:r>
                        <a:rPr lang="ru-RU" sz="1050" dirty="0">
                          <a:effectLst/>
                        </a:rPr>
                        <a:t>обязанности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</a:tr>
              <a:tr h="1772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Авхадиева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Флюрида</a:t>
                      </a:r>
                      <a:r>
                        <a:rPr lang="ru-RU" sz="1000" dirty="0">
                          <a:effectLst/>
                        </a:rPr>
                        <a:t> Рустамовна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1,0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Патентовед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Утешов Ильяс Жаксылыкұлы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1,0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Зав. поверочной лаборатории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</a:tr>
              <a:tr h="349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Хаметова Айгерим Танирбергеновна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1,0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Делопроизводство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Садикова</a:t>
                      </a:r>
                      <a:r>
                        <a:rPr lang="ru-RU" sz="1000" dirty="0">
                          <a:effectLst/>
                        </a:rPr>
                        <a:t> Гульнар </a:t>
                      </a:r>
                      <a:r>
                        <a:rPr lang="ru-RU" sz="1000" dirty="0" err="1">
                          <a:effectLst/>
                        </a:rPr>
                        <a:t>Садирхановна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1,0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Секретарь журнала «Вестник АУЭС»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Ибраимова Айжан Ражановна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1,0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Секретарь у проректора по научной работе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Утепова Гульнара Едигеевна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1,0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Экономист, финансовый учет финансируемых НИР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Онгарова Жаркынай Мусладиновна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1,0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Ответственный за НИРС, секретарь </a:t>
                      </a:r>
                      <a:r>
                        <a:rPr lang="kk-KZ" sz="1000" dirty="0" smtClean="0">
                          <a:effectLst/>
                        </a:rPr>
                        <a:t>НТС,</a:t>
                      </a:r>
                      <a:r>
                        <a:rPr lang="kk-KZ" sz="1000" baseline="0" dirty="0" smtClean="0">
                          <a:effectLst/>
                        </a:rPr>
                        <a:t> осуществляющий </a:t>
                      </a:r>
                      <a:r>
                        <a:rPr lang="kk-KZ" sz="1000" dirty="0" smtClean="0">
                          <a:effectLst/>
                        </a:rPr>
                        <a:t>регистрация </a:t>
                      </a:r>
                      <a:r>
                        <a:rPr lang="kk-KZ" sz="1000" dirty="0">
                          <a:effectLst/>
                        </a:rPr>
                        <a:t>публикаций ППС и сотрудников АУЭС.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8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Кайдаш Валерий Григорьевич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1,0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Главный инженер </a:t>
                      </a:r>
                      <a:r>
                        <a:rPr lang="kk-KZ" sz="1000" dirty="0" smtClean="0">
                          <a:effectLst/>
                        </a:rPr>
                        <a:t>«Инженерного центра»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Койшыбекова Жамал Алдабергеновна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1,0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dirty="0" smtClean="0">
                          <a:effectLst/>
                        </a:rPr>
                        <a:t>Сотрудник</a:t>
                      </a:r>
                      <a:r>
                        <a:rPr lang="kk-KZ" sz="1000" b="0" dirty="0" smtClean="0">
                          <a:effectLst/>
                        </a:rPr>
                        <a:t>, осуществляющий</a:t>
                      </a:r>
                      <a:r>
                        <a:rPr lang="kk-KZ" sz="1000" b="0" baseline="0" dirty="0" smtClean="0">
                          <a:effectLst/>
                        </a:rPr>
                        <a:t> тендеров на 4 электронных площадках,</a:t>
                      </a:r>
                      <a:r>
                        <a:rPr lang="kk-KZ" sz="1000" b="0" dirty="0" smtClean="0">
                          <a:effectLst/>
                        </a:rPr>
                        <a:t> ответственный </a:t>
                      </a:r>
                      <a:r>
                        <a:rPr lang="kk-KZ" sz="1000" b="0" dirty="0">
                          <a:effectLst/>
                        </a:rPr>
                        <a:t>за подготовку </a:t>
                      </a:r>
                      <a:r>
                        <a:rPr lang="kk-KZ" sz="1000" b="0" dirty="0" smtClean="0">
                          <a:effectLst/>
                        </a:rPr>
                        <a:t>необходимых</a:t>
                      </a:r>
                      <a:r>
                        <a:rPr lang="kk-KZ" sz="1000" b="0" baseline="0" dirty="0" smtClean="0">
                          <a:effectLst/>
                        </a:rPr>
                        <a:t>  </a:t>
                      </a:r>
                      <a:r>
                        <a:rPr lang="kk-KZ" sz="1000" b="0" dirty="0" smtClean="0">
                          <a:effectLst/>
                        </a:rPr>
                        <a:t>документов для</a:t>
                      </a:r>
                      <a:r>
                        <a:rPr lang="kk-KZ" sz="1000" b="0" baseline="0" dirty="0" smtClean="0">
                          <a:effectLst/>
                        </a:rPr>
                        <a:t> участия в </a:t>
                      </a:r>
                      <a:r>
                        <a:rPr lang="kk-KZ" sz="1000" b="0" dirty="0" smtClean="0">
                          <a:effectLst/>
                        </a:rPr>
                        <a:t>электронных торгах, </a:t>
                      </a:r>
                      <a:r>
                        <a:rPr lang="kk-KZ" sz="1000" b="0" dirty="0">
                          <a:effectLst/>
                        </a:rPr>
                        <a:t>проведение </a:t>
                      </a:r>
                      <a:r>
                        <a:rPr lang="kk-KZ" sz="1000" dirty="0">
                          <a:effectLst/>
                        </a:rPr>
                        <a:t>электронных торгов</a:t>
                      </a:r>
                      <a:r>
                        <a:rPr lang="kk-KZ" sz="1000" dirty="0" smtClean="0">
                          <a:effectLst/>
                        </a:rPr>
                        <a:t>.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Кумызбаева Сауле Касымбековна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1,0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Научный сотрудник центра возобновляемых источников энергии и новых технологий в энергосбережении, работа по грантовой теме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</a:rPr>
                        <a:t>1</a:t>
                      </a:r>
                      <a:r>
                        <a:rPr lang="en-US" sz="1000" dirty="0" smtClean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Масимова Дильнара Имяржановна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1,0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Сотрудник испытательной лаборатории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</a:rPr>
                        <a:t>1</a:t>
                      </a:r>
                      <a:r>
                        <a:rPr lang="en-US" sz="1000" dirty="0" smtClean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Ильясов Азамат Замируглы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0,25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Научный сотрудник ТНИЛ «АСУТП», проведение исследований в области автоматизации на тепловых сетях, работа по грантовой теме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</a:rPr>
                        <a:t>1</a:t>
                      </a:r>
                      <a:r>
                        <a:rPr lang="en-US" sz="1000" dirty="0" smtClean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Адилова Шынар Кишикбаевна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0,25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Научный сотрудник ТНИЛ «АСУТП», проведение исследований в области автоматизации на тепловых сетях, работа по грантовой теме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4</a:t>
                      </a:r>
                      <a:endParaRPr lang="ru-RU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Алдажаров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Ердос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Мйрамович</a:t>
                      </a:r>
                      <a:endParaRPr lang="ru-RU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</a:rPr>
                        <a:t>0,5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</a:rPr>
                        <a:t>Сотрудник, ответственный за подготовку документов на проведение электронных торгов, проведение электронных торгов.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73" marR="2677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05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Алматинский Университет Энергетики и Связи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7AD78-C871-4ABE-A557-54954D042BE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584751"/>
              </p:ext>
            </p:extLst>
          </p:nvPr>
        </p:nvGraphicFramePr>
        <p:xfrm>
          <a:off x="539552" y="2125197"/>
          <a:ext cx="8280920" cy="4513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95623"/>
                <a:gridCol w="2485297"/>
              </a:tblGrid>
              <a:tr h="338171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Заказчики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07" marR="62007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Количество  тем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07" marR="62007" marT="0" marB="0"/>
                </a:tc>
              </a:tr>
              <a:tr h="340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ГУ «Комитет науки Министерства образования и науки РК"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07" marR="62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07" marR="62007" marT="0" marB="0"/>
                </a:tc>
              </a:tr>
              <a:tr h="340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АО "Казахстанская компания по управлению электрическими сетями"  KEGOC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07" marR="62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07" marR="62007" marT="0" marB="0"/>
                </a:tc>
              </a:tr>
              <a:tr h="33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ТОО "</a:t>
                      </a:r>
                      <a:r>
                        <a:rPr lang="ru-RU" sz="1300" dirty="0" err="1">
                          <a:effectLst/>
                        </a:rPr>
                        <a:t>Ханиуэлл</a:t>
                      </a:r>
                      <a:r>
                        <a:rPr lang="ru-RU" sz="1300" dirty="0">
                          <a:effectLst/>
                        </a:rPr>
                        <a:t>-Автоматическая система управления»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07" marR="62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07" marR="62007" marT="0" marB="0"/>
                </a:tc>
              </a:tr>
              <a:tr h="219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РГП "Институт ядерной физики"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07" marR="62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07" marR="62007" marT="0" marB="0"/>
                </a:tc>
              </a:tr>
              <a:tr h="219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ТОО "</a:t>
                      </a:r>
                      <a:r>
                        <a:rPr lang="ru-RU" sz="1300" dirty="0" err="1">
                          <a:effectLst/>
                        </a:rPr>
                        <a:t>Уранэнерго</a:t>
                      </a:r>
                      <a:r>
                        <a:rPr lang="ru-RU" sz="1300" dirty="0">
                          <a:effectLst/>
                        </a:rPr>
                        <a:t>"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07" marR="62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07" marR="62007" marT="0" marB="0"/>
                </a:tc>
              </a:tr>
              <a:tr h="340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ГУ "Академия правоохранительных органов при Генеральной прокуратуре РК"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07" marR="62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07" marR="62007" marT="0" marB="0"/>
                </a:tc>
              </a:tr>
              <a:tr h="219182">
                <a:tc>
                  <a:txBody>
                    <a:bodyPr/>
                    <a:lstStyle/>
                    <a:p>
                      <a:pPr indent="-6642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ТОО "ЭКО-САФ"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07" marR="62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07" marR="62007" marT="0" marB="0"/>
                </a:tc>
              </a:tr>
              <a:tr h="512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ГП "Резерв" Комитета по гос.материальным резервам Министерства оборонной и аэрокосмической промышленности РК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07" marR="62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07" marR="62007" marT="0" marB="0"/>
                </a:tc>
              </a:tr>
              <a:tr h="219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Другие (АО, ТОО, вузы, университеты …)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07" marR="62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07" marR="62007" marT="0" marB="0"/>
                </a:tc>
              </a:tr>
              <a:tr h="560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Количество тем,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Общий объем действующих договоров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07" marR="62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29</a:t>
                      </a:r>
                      <a:endParaRPr lang="ru-RU" sz="10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effectLst/>
                        </a:rPr>
                        <a:t>360,68 </a:t>
                      </a:r>
                      <a:r>
                        <a:rPr lang="ru-RU" sz="1300" dirty="0" err="1" smtClean="0">
                          <a:effectLst/>
                        </a:rPr>
                        <a:t>млн.тенге</a:t>
                      </a:r>
                      <a:r>
                        <a:rPr lang="ru-RU" sz="1300" dirty="0" smtClean="0">
                          <a:effectLst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(по сравнению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с 2016 годом  прирост 44%)</a:t>
                      </a:r>
                      <a:endParaRPr lang="ru-RU" sz="1400" b="1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07" marR="62007" marT="0" marB="0"/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39552" y="26621"/>
            <a:ext cx="8208912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58775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Инновационно</a:t>
            </a:r>
            <a:r>
              <a:rPr lang="ru-RU" alt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-производственная  деятельность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Основные </a:t>
            </a: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Заказчики </a:t>
            </a:r>
            <a:r>
              <a:rPr lang="ru-RU" alt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финаисируемых</a:t>
            </a: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работ в 2017 году: 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выполнении бюджетных проектов приняли участие 54 чел., в том числе ППС – 25 чел., студенты, магистранты и докторанты АУЭС – 13 чел.; в выполнении хоздоговорных НИР - 73 чел. из них ППС – 30 чел., студентов, магистрантов и докторантов – 16 чел.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Выработка по финансируемым НИР на одного штатного преподавателя АУЭС составила порядка 0.7млн. тенге</a:t>
            </a:r>
            <a:r>
              <a:rPr lang="ru-RU" altLang="ru-RU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1051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Алматинский Университет Энергетики и Связи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7AD78-C871-4ABE-A557-54954D042BE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367" y="389140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 eaLnBrk="0" hangingPunct="0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Коллективы, которые внесли основной вклад в 2017 году:</a:t>
            </a:r>
          </a:p>
          <a:p>
            <a:pPr lvl="0"/>
            <a:r>
              <a:rPr lang="ru-RU" sz="1400" dirty="0">
                <a:latin typeface="+mn-lt"/>
              </a:rPr>
              <a:t>Центр «Возобновляемые источники энергии и новых технологий в энергосбережении»  – научный руководитель Стояк В.В., общий объем НИР -  13 511,93  </a:t>
            </a:r>
            <a:r>
              <a:rPr lang="ru-RU" sz="1400" dirty="0" err="1">
                <a:latin typeface="+mn-lt"/>
              </a:rPr>
              <a:t>тыс.тенге</a:t>
            </a:r>
            <a:r>
              <a:rPr lang="ru-RU" sz="1400" dirty="0">
                <a:latin typeface="+mn-lt"/>
              </a:rPr>
              <a:t>;</a:t>
            </a:r>
          </a:p>
          <a:p>
            <a:r>
              <a:rPr lang="ru-RU" sz="1400" dirty="0">
                <a:latin typeface="+mn-lt"/>
              </a:rPr>
              <a:t> </a:t>
            </a:r>
          </a:p>
          <a:p>
            <a:pPr lvl="0"/>
            <a:r>
              <a:rPr lang="ru-RU" sz="1400" dirty="0">
                <a:latin typeface="+mn-lt"/>
              </a:rPr>
              <a:t>Центр «Водные технологии и водно-химические режимы» – научный руководитель </a:t>
            </a:r>
            <a:r>
              <a:rPr lang="ru-RU" sz="1400" dirty="0" err="1">
                <a:latin typeface="+mn-lt"/>
              </a:rPr>
              <a:t>Бурзайкин</a:t>
            </a:r>
            <a:r>
              <a:rPr lang="ru-RU" sz="1400" dirty="0">
                <a:latin typeface="+mn-lt"/>
              </a:rPr>
              <a:t> В. Ю. – общий  объем НИР –    7 412,0 </a:t>
            </a:r>
            <a:r>
              <a:rPr lang="ru-RU" sz="1400" dirty="0" err="1">
                <a:latin typeface="+mn-lt"/>
              </a:rPr>
              <a:t>тыс.тенге</a:t>
            </a:r>
            <a:r>
              <a:rPr lang="ru-RU" sz="1400" dirty="0">
                <a:latin typeface="+mn-lt"/>
              </a:rPr>
              <a:t>;</a:t>
            </a:r>
          </a:p>
          <a:p>
            <a:r>
              <a:rPr lang="ru-RU" sz="1400" dirty="0">
                <a:latin typeface="+mn-lt"/>
              </a:rPr>
              <a:t> </a:t>
            </a:r>
          </a:p>
          <a:p>
            <a:pPr lvl="0"/>
            <a:r>
              <a:rPr lang="ru-RU" sz="1400" dirty="0">
                <a:latin typeface="+mn-lt"/>
              </a:rPr>
              <a:t>ТНИЛ "ИПТЭК" – научный руководитель </a:t>
            </a:r>
            <a:r>
              <a:rPr lang="ru-RU" sz="1400" dirty="0" err="1">
                <a:latin typeface="+mn-lt"/>
              </a:rPr>
              <a:t>Жакупов</a:t>
            </a:r>
            <a:r>
              <a:rPr lang="ru-RU" sz="1400" dirty="0">
                <a:latin typeface="+mn-lt"/>
              </a:rPr>
              <a:t> А.А.</a:t>
            </a:r>
          </a:p>
          <a:p>
            <a:pPr lvl="0"/>
            <a:r>
              <a:rPr lang="ru-RU" sz="1400" dirty="0">
                <a:latin typeface="+mn-lt"/>
              </a:rPr>
              <a:t>руководитель группы </a:t>
            </a:r>
            <a:r>
              <a:rPr lang="ru-RU" sz="1400" dirty="0" err="1">
                <a:latin typeface="+mn-lt"/>
              </a:rPr>
              <a:t>тех.потерь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>
                <a:latin typeface="+mn-lt"/>
              </a:rPr>
              <a:t>Тохтибакиев</a:t>
            </a:r>
            <a:r>
              <a:rPr lang="ru-RU" sz="1400" dirty="0">
                <a:latin typeface="+mn-lt"/>
              </a:rPr>
              <a:t> К.К., общий объем НИР- 29 219,93 </a:t>
            </a:r>
            <a:r>
              <a:rPr lang="ru-RU" sz="1400" dirty="0" err="1">
                <a:latin typeface="+mn-lt"/>
              </a:rPr>
              <a:t>тыс.тенге</a:t>
            </a:r>
            <a:r>
              <a:rPr lang="ru-RU" sz="1400" dirty="0">
                <a:latin typeface="+mn-lt"/>
              </a:rPr>
              <a:t>;</a:t>
            </a:r>
          </a:p>
          <a:p>
            <a:pPr lvl="0"/>
            <a:r>
              <a:rPr lang="ru-RU" sz="1400" dirty="0">
                <a:latin typeface="+mn-lt"/>
              </a:rPr>
              <a:t> руководитель группы по созданию АСКУЭ  </a:t>
            </a:r>
            <a:r>
              <a:rPr lang="ru-RU" sz="1400" dirty="0" err="1">
                <a:latin typeface="+mn-lt"/>
              </a:rPr>
              <a:t>Жумагазин</a:t>
            </a:r>
            <a:r>
              <a:rPr lang="ru-RU" sz="1400" dirty="0">
                <a:latin typeface="+mn-lt"/>
              </a:rPr>
              <a:t> Б.А., общий объем НИР –    7 176,08 </a:t>
            </a:r>
            <a:r>
              <a:rPr lang="ru-RU" sz="1400" dirty="0" err="1">
                <a:latin typeface="+mn-lt"/>
              </a:rPr>
              <a:t>тыс.тенге</a:t>
            </a:r>
            <a:r>
              <a:rPr lang="ru-RU" sz="1400" dirty="0">
                <a:latin typeface="+mn-lt"/>
              </a:rPr>
              <a:t>;</a:t>
            </a:r>
          </a:p>
          <a:p>
            <a:r>
              <a:rPr lang="ru-RU" sz="1400" dirty="0">
                <a:latin typeface="+mn-lt"/>
              </a:rPr>
              <a:t> </a:t>
            </a:r>
          </a:p>
          <a:p>
            <a:pPr lvl="0"/>
            <a:r>
              <a:rPr lang="ru-RU" sz="1400" dirty="0">
                <a:latin typeface="+mn-lt"/>
              </a:rPr>
              <a:t>Испытательная лаборатория - научный руководитель </a:t>
            </a:r>
            <a:r>
              <a:rPr lang="ru-RU" sz="1400" dirty="0" err="1">
                <a:latin typeface="+mn-lt"/>
              </a:rPr>
              <a:t>Санатова</a:t>
            </a:r>
            <a:r>
              <a:rPr lang="ru-RU" sz="1400" dirty="0">
                <a:latin typeface="+mn-lt"/>
              </a:rPr>
              <a:t> Т.С. - общий  объем НИР –   9 192,96 </a:t>
            </a:r>
            <a:r>
              <a:rPr lang="ru-RU" sz="1400" dirty="0" err="1">
                <a:latin typeface="+mn-lt"/>
              </a:rPr>
              <a:t>тыс.тенге</a:t>
            </a:r>
            <a:r>
              <a:rPr lang="ru-RU" sz="1400" dirty="0">
                <a:latin typeface="+mn-lt"/>
              </a:rPr>
              <a:t>;</a:t>
            </a:r>
          </a:p>
          <a:p>
            <a:r>
              <a:rPr lang="ru-RU" sz="1400" dirty="0">
                <a:latin typeface="+mn-lt"/>
              </a:rPr>
              <a:t> </a:t>
            </a:r>
          </a:p>
          <a:p>
            <a:pPr lvl="0"/>
            <a:r>
              <a:rPr lang="ru-RU" sz="1400" dirty="0">
                <a:latin typeface="+mn-lt"/>
              </a:rPr>
              <a:t>ТНИЛ «Автоматизированная система управления технологическими процессами» (АСУТП) - научный руководитель </a:t>
            </a:r>
            <a:r>
              <a:rPr lang="ru-RU" sz="1400" dirty="0" err="1">
                <a:latin typeface="+mn-lt"/>
              </a:rPr>
              <a:t>Еренчинов</a:t>
            </a:r>
            <a:r>
              <a:rPr lang="ru-RU" sz="1400" dirty="0">
                <a:latin typeface="+mn-lt"/>
              </a:rPr>
              <a:t> К.К. - общий  объем НИР –    20 565,19 </a:t>
            </a:r>
            <a:r>
              <a:rPr lang="ru-RU" sz="1400" dirty="0" err="1">
                <a:latin typeface="+mn-lt"/>
              </a:rPr>
              <a:t>тыс.тенге</a:t>
            </a:r>
            <a:r>
              <a:rPr lang="ru-RU" sz="1400" dirty="0">
                <a:latin typeface="+mn-lt"/>
              </a:rPr>
              <a:t>;</a:t>
            </a:r>
          </a:p>
          <a:p>
            <a:r>
              <a:rPr lang="ru-RU" sz="1400" dirty="0">
                <a:latin typeface="+mn-lt"/>
              </a:rPr>
              <a:t> </a:t>
            </a:r>
          </a:p>
          <a:p>
            <a:pPr lvl="0"/>
            <a:r>
              <a:rPr lang="ru-RU" sz="1400" dirty="0">
                <a:latin typeface="+mn-lt"/>
              </a:rPr>
              <a:t>Лаборатория «Интеллектуальные электроэнергетические системы» - заведующий </a:t>
            </a:r>
            <a:r>
              <a:rPr lang="ru-RU" sz="1400" dirty="0" err="1">
                <a:latin typeface="+mn-lt"/>
              </a:rPr>
              <a:t>Саухимов</a:t>
            </a:r>
            <a:r>
              <a:rPr lang="ru-RU" sz="1400" dirty="0">
                <a:latin typeface="+mn-lt"/>
              </a:rPr>
              <a:t> А.А. – общий объем НИР – 216 936,91 </a:t>
            </a:r>
            <a:r>
              <a:rPr lang="ru-RU" sz="1400" dirty="0" err="1">
                <a:latin typeface="+mn-lt"/>
              </a:rPr>
              <a:t>тыс.тенге</a:t>
            </a:r>
            <a:r>
              <a:rPr lang="ru-RU" sz="1400" dirty="0">
                <a:latin typeface="+mn-lt"/>
              </a:rPr>
              <a:t>;</a:t>
            </a:r>
          </a:p>
          <a:p>
            <a:r>
              <a:rPr lang="ru-RU" sz="1400" dirty="0">
                <a:latin typeface="+mn-lt"/>
              </a:rPr>
              <a:t> </a:t>
            </a:r>
          </a:p>
          <a:p>
            <a:pPr lvl="0"/>
            <a:r>
              <a:rPr lang="ru-RU" sz="1400" dirty="0">
                <a:latin typeface="+mn-lt"/>
              </a:rPr>
              <a:t>ТНИЛ "Энергетического мониторинга и экспертизы"(</a:t>
            </a:r>
            <a:r>
              <a:rPr lang="ru-RU" sz="1400" dirty="0" err="1">
                <a:latin typeface="+mn-lt"/>
              </a:rPr>
              <a:t>ЭМиЭ</a:t>
            </a:r>
            <a:r>
              <a:rPr lang="ru-RU" sz="1400" dirty="0">
                <a:latin typeface="+mn-lt"/>
              </a:rPr>
              <a:t>) - научный руководитель </a:t>
            </a:r>
            <a:r>
              <a:rPr lang="ru-RU" sz="1400" dirty="0" err="1">
                <a:latin typeface="+mn-lt"/>
              </a:rPr>
              <a:t>Кибарин</a:t>
            </a:r>
            <a:r>
              <a:rPr lang="ru-RU" sz="1400" dirty="0">
                <a:latin typeface="+mn-lt"/>
              </a:rPr>
              <a:t> А.А. - общий объем НИР – 25 617,59 </a:t>
            </a:r>
            <a:r>
              <a:rPr lang="ru-RU" sz="1400" dirty="0" err="1">
                <a:latin typeface="+mn-lt"/>
              </a:rPr>
              <a:t>тыс.тенге</a:t>
            </a:r>
            <a:r>
              <a:rPr lang="ru-RU" sz="1400" dirty="0">
                <a:latin typeface="+mn-lt"/>
              </a:rPr>
              <a:t>;</a:t>
            </a:r>
          </a:p>
          <a:p>
            <a:r>
              <a:rPr lang="ru-RU" sz="1400" dirty="0">
                <a:latin typeface="+mn-lt"/>
              </a:rPr>
              <a:t> 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-7016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/>
            <a:r>
              <a:rPr lang="ru-RU" altLang="ru-RU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Инновационно</a:t>
            </a:r>
            <a:r>
              <a:rPr lang="ru-RU" alt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-производственная  деятельность</a:t>
            </a:r>
            <a:endParaRPr lang="ru-RU" altLang="ru-RU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802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Алматинский Университет Энергетики и Связи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7AD78-C871-4ABE-A557-54954D042BE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692696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+mn-lt"/>
              </a:rPr>
              <a:t>	</a:t>
            </a:r>
            <a:r>
              <a:rPr lang="ru-RU" sz="1400" dirty="0">
                <a:latin typeface="+mn-lt"/>
              </a:rPr>
              <a:t> В 2017 году </a:t>
            </a:r>
            <a:r>
              <a:rPr lang="ru-RU" sz="1400" dirty="0" smtClean="0">
                <a:latin typeface="+mn-lt"/>
              </a:rPr>
              <a:t>АУЭС принял участие в конкурсе по Программе грантов для Консорциумов производственного сектора в рамках реализации проекта «Стимулирование продуктивных инноваций» (Комитет науки МОН РК) и признан победителем конкурса на сумму 6 400 000 тенге.</a:t>
            </a:r>
          </a:p>
          <a:p>
            <a:endParaRPr lang="ru-RU" sz="1400" dirty="0" smtClean="0">
              <a:latin typeface="+mn-lt"/>
            </a:endParaRPr>
          </a:p>
          <a:p>
            <a:r>
              <a:rPr lang="ru-RU" sz="1400" dirty="0" smtClean="0">
                <a:latin typeface="+mn-lt"/>
              </a:rPr>
              <a:t>	В </a:t>
            </a:r>
            <a:r>
              <a:rPr lang="ru-RU" sz="1400" dirty="0">
                <a:latin typeface="+mn-lt"/>
              </a:rPr>
              <a:t>2017 году   сотрудниками  АУЭС были поданы заявки на участие в конкурсах: </a:t>
            </a:r>
          </a:p>
          <a:p>
            <a:pPr lvl="0"/>
            <a:r>
              <a:rPr lang="ru-RU" sz="1400" dirty="0">
                <a:latin typeface="+mn-lt"/>
              </a:rPr>
              <a:t>на </a:t>
            </a:r>
            <a:r>
              <a:rPr lang="ru-RU" sz="1400" dirty="0" err="1">
                <a:latin typeface="+mn-lt"/>
              </a:rPr>
              <a:t>грантовое</a:t>
            </a:r>
            <a:r>
              <a:rPr lang="ru-RU" sz="1400" dirty="0">
                <a:latin typeface="+mn-lt"/>
              </a:rPr>
              <a:t> финансирование по научным и (или) научно-техническим проектам на 2018-2020 годы в Комитет науки Министерства образования и науки Республики Казахстан (48 проектов);</a:t>
            </a:r>
          </a:p>
          <a:p>
            <a:pPr lvl="0"/>
            <a:r>
              <a:rPr lang="ru-RU" sz="1400" dirty="0">
                <a:latin typeface="+mn-lt"/>
              </a:rPr>
              <a:t>на программно-целевое финансирование по научным и (или) научно-техническим проектам на 2018-2020 годы в Комитет науки Министерства образования и науки Республики Казахстан (8 проектов);</a:t>
            </a:r>
          </a:p>
          <a:p>
            <a:pPr lvl="0"/>
            <a:r>
              <a:rPr lang="ru-RU" sz="1400" dirty="0" smtClean="0">
                <a:latin typeface="+mn-lt"/>
              </a:rPr>
              <a:t>	На </a:t>
            </a:r>
            <a:r>
              <a:rPr lang="ru-RU" sz="1400" dirty="0">
                <a:latin typeface="+mn-lt"/>
              </a:rPr>
              <a:t>программно-целевое финансирование по научным, научно-техническим программам на 2018-2020 годы в Министерство оборонной и аэрокосмической промышленности РК ( 1 проект); </a:t>
            </a:r>
          </a:p>
          <a:p>
            <a:pPr lvl="0"/>
            <a:r>
              <a:rPr lang="kk-KZ" sz="1400" dirty="0">
                <a:latin typeface="+mn-lt"/>
              </a:rPr>
              <a:t>на грантовое финансирование проектов коммерциализации результатов научной и (или) научно-технической деятельности (РННТД)  на 2017 год (Фонд науки</a:t>
            </a:r>
            <a:r>
              <a:rPr lang="kk-KZ" sz="1400" dirty="0" smtClean="0">
                <a:latin typeface="+mn-lt"/>
              </a:rPr>
              <a:t>).</a:t>
            </a:r>
            <a:endParaRPr lang="ru-RU" sz="1400" dirty="0">
              <a:latin typeface="+mn-lt"/>
            </a:endParaRPr>
          </a:p>
          <a:p>
            <a:r>
              <a:rPr lang="kk-KZ" sz="1400" dirty="0">
                <a:latin typeface="+mn-lt"/>
              </a:rPr>
              <a:t> </a:t>
            </a:r>
            <a:r>
              <a:rPr lang="kk-KZ" sz="1400" dirty="0" smtClean="0">
                <a:latin typeface="+mn-lt"/>
              </a:rPr>
              <a:t>	</a:t>
            </a:r>
            <a:endParaRPr lang="ru-RU" sz="1400" dirty="0">
              <a:effectLst/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2712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/>
            <a:r>
              <a:rPr lang="ru-RU" altLang="ru-RU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Инновационно</a:t>
            </a:r>
            <a:r>
              <a:rPr lang="ru-RU" alt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-производственная  деятельность</a:t>
            </a:r>
            <a:endParaRPr lang="ru-RU" altLang="ru-RU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2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Алматинский Университет Энергетики и Связи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7AD78-C871-4ABE-A557-54954D042BE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8" name="TextBox 1"/>
          <p:cNvSpPr txBox="1"/>
          <p:nvPr/>
        </p:nvSpPr>
        <p:spPr>
          <a:xfrm>
            <a:off x="683568" y="5517232"/>
            <a:ext cx="7193892" cy="30490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/>
              <a:t>Общее количество</a:t>
            </a:r>
            <a:r>
              <a:rPr lang="ru-RU" sz="1100" baseline="0" dirty="0"/>
              <a:t> поданных  заявок - </a:t>
            </a:r>
            <a:r>
              <a:rPr lang="ru-RU" sz="1100" b="1" baseline="0" dirty="0"/>
              <a:t>48</a:t>
            </a:r>
            <a:endParaRPr lang="ru-RU" sz="1100" b="1" dirty="0"/>
          </a:p>
        </p:txBody>
      </p:sp>
      <p:sp>
        <p:nvSpPr>
          <p:cNvPr id="9" name="TextBox 1"/>
          <p:cNvSpPr txBox="1"/>
          <p:nvPr/>
        </p:nvSpPr>
        <p:spPr>
          <a:xfrm>
            <a:off x="717631" y="5794604"/>
            <a:ext cx="7193892" cy="30485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/>
              <a:t>Запрашиваемая </a:t>
            </a:r>
            <a:r>
              <a:rPr lang="ru-RU" sz="1100" baseline="0" dirty="0"/>
              <a:t> сумма </a:t>
            </a:r>
            <a:r>
              <a:rPr lang="ru-RU" sz="1100" dirty="0"/>
              <a:t>финансирования по заявкам составляет</a:t>
            </a:r>
            <a:r>
              <a:rPr lang="ru-RU" sz="1100" b="1" dirty="0"/>
              <a:t> 5,2</a:t>
            </a:r>
            <a:r>
              <a:rPr lang="ru-RU" sz="1100" b="1" baseline="0" dirty="0"/>
              <a:t> млрд.</a:t>
            </a:r>
            <a:r>
              <a:rPr lang="ru-RU" sz="1100" b="1" dirty="0"/>
              <a:t> </a:t>
            </a:r>
            <a:r>
              <a:rPr lang="ru-RU" sz="1100" b="1" dirty="0" err="1"/>
              <a:t>тг</a:t>
            </a:r>
            <a:r>
              <a:rPr lang="ru-RU" sz="1100" b="1" dirty="0"/>
              <a:t>.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5031761"/>
              </p:ext>
            </p:extLst>
          </p:nvPr>
        </p:nvGraphicFramePr>
        <p:xfrm>
          <a:off x="783493" y="453572"/>
          <a:ext cx="7676939" cy="5063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1748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Алматинский Университет Энергетики и Связи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7AD78-C871-4ABE-A557-54954D042BE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5413962"/>
              </p:ext>
            </p:extLst>
          </p:nvPr>
        </p:nvGraphicFramePr>
        <p:xfrm>
          <a:off x="783493" y="453572"/>
          <a:ext cx="7244891" cy="4919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4044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Алматинский Университет Энергетики и Связи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7AD78-C871-4ABE-A557-54954D042BE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83568" y="836712"/>
          <a:ext cx="8090966" cy="4259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9101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3998</TotalTime>
  <Words>1872</Words>
  <Application>Microsoft Office PowerPoint</Application>
  <PresentationFormat>Экран (4:3)</PresentationFormat>
  <Paragraphs>416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Root</dc:creator>
  <cp:lastModifiedBy>Пользователь</cp:lastModifiedBy>
  <cp:revision>248</cp:revision>
  <cp:lastPrinted>2018-02-20T04:53:49Z</cp:lastPrinted>
  <dcterms:created xsi:type="dcterms:W3CDTF">2016-08-15T09:03:00Z</dcterms:created>
  <dcterms:modified xsi:type="dcterms:W3CDTF">2018-02-20T06:39:09Z</dcterms:modified>
</cp:coreProperties>
</file>