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7" r:id="rId19"/>
    <p:sldId id="278" r:id="rId20"/>
    <p:sldId id="276" r:id="rId21"/>
    <p:sldId id="275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710" autoAdjust="0"/>
  </p:normalViewPr>
  <p:slideViewPr>
    <p:cSldViewPr>
      <p:cViewPr varScale="1">
        <p:scale>
          <a:sx n="60" d="100"/>
          <a:sy n="6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ers\Lena\Desktop\&#1076;&#1086;&#1082;&#1080;%20&#1087;&#1086;%20&#1076;&#1072;&#1090;&#1072;&#1084;%20&#1044;&#1040;&#1057;&#1056;\&#1057;&#1077;&#1085;&#1090;&#1103;&#1073;&#1088;&#1100;%202017\180917\160917%20&#1087;&#1088;&#1077;&#1079;&#1077;&#1085;&#1090;&#1072;&#1094;&#1080;&#1103;%20&#1088;&#1077;&#1082;&#1090;&#1086;&#1088;&#1072;\180917\&#1051;&#1080;&#1089;&#1090;%20Microsoft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sz="2000"/>
            </a:pPr>
            <a:r>
              <a:rPr lang="ru-RU" sz="2000" baseline="0" dirty="0"/>
              <a:t>Контингент обучающихся в магистратуре и докторантуре 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5469685039370079"/>
          <c:y val="0.22688618468146113"/>
          <c:w val="0.81196981627296583"/>
          <c:h val="0.6373526193238403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Лист1!$B$9</c:f>
              <c:strCache>
                <c:ptCount val="1"/>
                <c:pt idx="0">
                  <c:v>Магистратура 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3"/>
              <c:layout/>
              <c:showVal val="1"/>
              <c:showSerName val="1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Val val="1"/>
          </c:dLbls>
          <c:cat>
            <c:strRef>
              <c:f>Лист1!$C$8:$F$8</c:f>
              <c:strCache>
                <c:ptCount val="4"/>
                <c:pt idx="0">
                  <c:v>2014-2015 </c:v>
                </c:pt>
                <c:pt idx="1">
                  <c:v>2015-2016 </c:v>
                </c:pt>
                <c:pt idx="2">
                  <c:v>2016-2017 </c:v>
                </c:pt>
                <c:pt idx="3">
                  <c:v>2017-2018 </c:v>
                </c:pt>
              </c:strCache>
            </c:strRef>
          </c:cat>
          <c:val>
            <c:numRef>
              <c:f>Лист1!$C$9:$F$9</c:f>
              <c:numCache>
                <c:formatCode>General</c:formatCode>
                <c:ptCount val="4"/>
                <c:pt idx="0">
                  <c:v>211</c:v>
                </c:pt>
                <c:pt idx="1">
                  <c:v>174</c:v>
                </c:pt>
                <c:pt idx="2">
                  <c:v>132</c:v>
                </c:pt>
                <c:pt idx="3">
                  <c:v>171</c:v>
                </c:pt>
              </c:numCache>
            </c:numRef>
          </c:val>
        </c:ser>
        <c:ser>
          <c:idx val="1"/>
          <c:order val="1"/>
          <c:tx>
            <c:strRef>
              <c:f>Лист1!$B$10</c:f>
              <c:strCache>
                <c:ptCount val="1"/>
                <c:pt idx="0">
                  <c:v>Докторантура </c:v>
                </c:pt>
              </c:strCache>
            </c:strRef>
          </c:tx>
          <c:dLbls>
            <c:dLbl>
              <c:idx val="3"/>
              <c:layout>
                <c:manualLayout>
                  <c:x val="5.5555555555555558E-3"/>
                  <c:y val="-7.10553814002089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38</a:t>
                    </a:r>
                    <a:endParaRPr lang="ru-RU" dirty="0"/>
                  </a:p>
                </c:rich>
              </c:tx>
              <c:dLblPos val="inEnd"/>
              <c:showVal val="1"/>
              <c:showSerName val="1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dLblPos val="inEnd"/>
            <c:showVal val="1"/>
          </c:dLbls>
          <c:cat>
            <c:strRef>
              <c:f>Лист1!$C$8:$F$8</c:f>
              <c:strCache>
                <c:ptCount val="4"/>
                <c:pt idx="0">
                  <c:v>2014-2015 </c:v>
                </c:pt>
                <c:pt idx="1">
                  <c:v>2015-2016 </c:v>
                </c:pt>
                <c:pt idx="2">
                  <c:v>2016-2017 </c:v>
                </c:pt>
                <c:pt idx="3">
                  <c:v>2017-2018 </c:v>
                </c:pt>
              </c:strCache>
            </c:strRef>
          </c:cat>
          <c:val>
            <c:numRef>
              <c:f>Лист1!$C$10:$F$10</c:f>
              <c:numCache>
                <c:formatCode>General</c:formatCode>
                <c:ptCount val="4"/>
                <c:pt idx="0">
                  <c:v>9</c:v>
                </c:pt>
                <c:pt idx="1">
                  <c:v>15</c:v>
                </c:pt>
                <c:pt idx="2">
                  <c:v>23</c:v>
                </c:pt>
                <c:pt idx="3">
                  <c:v>38</c:v>
                </c:pt>
              </c:numCache>
            </c:numRef>
          </c:val>
        </c:ser>
        <c:axId val="58017664"/>
        <c:axId val="58019200"/>
      </c:barChart>
      <c:catAx>
        <c:axId val="58017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58019200"/>
        <c:crosses val="autoZero"/>
        <c:auto val="1"/>
        <c:lblAlgn val="ctr"/>
        <c:lblOffset val="100"/>
      </c:catAx>
      <c:valAx>
        <c:axId val="58019200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количество человек</a:t>
                </a:r>
              </a:p>
            </c:rich>
          </c:tx>
          <c:layout/>
        </c:title>
        <c:numFmt formatCode="General" sourceLinked="1"/>
        <c:maj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58017664"/>
        <c:crosses val="autoZero"/>
        <c:crossBetween val="between"/>
      </c:valAx>
      <c:spPr>
        <a:solidFill>
          <a:srgbClr val="FFFF00"/>
        </a:solidFill>
      </c:spPr>
    </c:plotArea>
    <c:plotVisOnly val="1"/>
  </c:chart>
  <c:spPr>
    <a:solidFill>
      <a:srgbClr val="FFFF00"/>
    </a:solidFill>
    <a:effectLst>
      <a:outerShdw blurRad="50800" dist="50800" dir="5400000" algn="ctr" rotWithShape="0">
        <a:srgbClr val="92D050"/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Лист12!$C$7</c:f>
              <c:strCache>
                <c:ptCount val="1"/>
                <c:pt idx="0">
                  <c:v>Госзаказ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Лист12!$D$6:$H$6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Лист12!$D$7:$H$7</c:f>
              <c:numCache>
                <c:formatCode>0</c:formatCode>
                <c:ptCount val="5"/>
                <c:pt idx="0">
                  <c:v>18</c:v>
                </c:pt>
                <c:pt idx="1">
                  <c:v>25</c:v>
                </c:pt>
                <c:pt idx="2">
                  <c:v>16</c:v>
                </c:pt>
                <c:pt idx="3">
                  <c:v>11</c:v>
                </c:pt>
                <c:pt idx="4">
                  <c:v>51</c:v>
                </c:pt>
              </c:numCache>
            </c:numRef>
          </c:val>
        </c:ser>
        <c:ser>
          <c:idx val="1"/>
          <c:order val="1"/>
          <c:tx>
            <c:strRef>
              <c:f>Лист12!$C$8</c:f>
              <c:strCache>
                <c:ptCount val="1"/>
                <c:pt idx="0">
                  <c:v>Платное обучение</c:v>
                </c:pt>
              </c:strCache>
            </c:strRef>
          </c:tx>
          <c:spPr>
            <a:solidFill>
              <a:srgbClr val="FFC000"/>
            </a:solidFill>
          </c:spPr>
          <c:dLbls>
            <c:txPr>
              <a:bodyPr/>
              <a:lstStyle/>
              <a:p>
                <a:pPr>
                  <a:defRPr sz="28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Лист12!$D$6:$H$6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Лист12!$D$8:$H$8</c:f>
              <c:numCache>
                <c:formatCode>0</c:formatCode>
                <c:ptCount val="5"/>
                <c:pt idx="0">
                  <c:v>95</c:v>
                </c:pt>
                <c:pt idx="1">
                  <c:v>66</c:v>
                </c:pt>
                <c:pt idx="2">
                  <c:v>53</c:v>
                </c:pt>
                <c:pt idx="3">
                  <c:v>55</c:v>
                </c:pt>
                <c:pt idx="4">
                  <c:v>46</c:v>
                </c:pt>
              </c:numCache>
            </c:numRef>
          </c:val>
        </c:ser>
        <c:shape val="cylinder"/>
        <c:axId val="57935360"/>
        <c:axId val="57936896"/>
        <c:axId val="0"/>
      </c:bar3DChart>
      <c:catAx>
        <c:axId val="57935360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>
                <a:latin typeface="Calibri" panose="020F0502020204030204" pitchFamily="34" charset="0"/>
              </a:defRPr>
            </a:pPr>
            <a:endParaRPr lang="ru-RU"/>
          </a:p>
        </c:txPr>
        <c:crossAx val="57936896"/>
        <c:crosses val="autoZero"/>
        <c:auto val="1"/>
        <c:lblAlgn val="ctr"/>
        <c:lblOffset val="100"/>
      </c:catAx>
      <c:valAx>
        <c:axId val="57936896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79353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800" b="1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00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Лист12!$L$7</c:f>
              <c:strCache>
                <c:ptCount val="1"/>
                <c:pt idx="0">
                  <c:v>Госзаказ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</a:t>
                    </a:r>
                    <a:r>
                      <a:rPr lang="ru-RU" smtClean="0"/>
                      <a:t>8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  <a:latin typeface="Calibri" panose="020F0502020204030204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Лист12!$M$6:$Q$6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Лист12!$M$7:$Q$7</c:f>
              <c:numCache>
                <c:formatCode>0</c:formatCode>
                <c:ptCount val="5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Лист12!$L$8</c:f>
              <c:strCache>
                <c:ptCount val="1"/>
                <c:pt idx="0">
                  <c:v>Платное обучение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Лист12!$M$6:$Q$6</c:f>
              <c:strCache>
                <c:ptCount val="5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  <c:pt idx="4">
                  <c:v>2017-2018</c:v>
                </c:pt>
              </c:strCache>
            </c:strRef>
          </c:cat>
          <c:val>
            <c:numRef>
              <c:f>Лист12!$M$8:$Q$8</c:f>
              <c:numCache>
                <c:formatCode>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0</c:v>
                </c:pt>
              </c:numCache>
            </c:numRef>
          </c:val>
        </c:ser>
        <c:shape val="box"/>
        <c:axId val="57983744"/>
        <c:axId val="57985280"/>
        <c:axId val="0"/>
      </c:bar3DChart>
      <c:catAx>
        <c:axId val="57983744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7985280"/>
        <c:crosses val="autoZero"/>
        <c:auto val="1"/>
        <c:lblAlgn val="ctr"/>
        <c:lblOffset val="100"/>
      </c:catAx>
      <c:valAx>
        <c:axId val="57985280"/>
        <c:scaling>
          <c:orientation val="minMax"/>
        </c:scaling>
        <c:axPos val="l"/>
        <c:numFmt formatCode="0" sourceLinked="1"/>
        <c:tickLblPos val="nextTo"/>
        <c:txPr>
          <a:bodyPr/>
          <a:lstStyle/>
          <a:p>
            <a:pPr>
              <a:defRPr sz="2400" b="1"/>
            </a:pPr>
            <a:endParaRPr lang="ru-RU"/>
          </a:p>
        </c:txPr>
        <c:crossAx val="57983744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 b="1">
              <a:latin typeface="Calibri" panose="020F0502020204030204" pitchFamily="34" charset="0"/>
            </a:defRPr>
          </a:pPr>
          <a:endParaRPr lang="ru-RU"/>
        </a:p>
      </c:txPr>
    </c:legend>
    <c:plotVisOnly val="1"/>
    <c:dispBlanksAs val="gap"/>
  </c:chart>
  <c:spPr>
    <a:solidFill>
      <a:srgbClr val="FFFF00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Итого контингент по годам, чел. </a:t>
            </a:r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Лист1!$B$11</c:f>
              <c:strCache>
                <c:ptCount val="1"/>
                <c:pt idx="0">
                  <c:v>Итого по ВУЗу </c:v>
                </c:pt>
              </c:strCache>
            </c:strRef>
          </c:tx>
          <c:dLbls>
            <c:dLbl>
              <c:idx val="0"/>
              <c:layout>
                <c:manualLayout>
                  <c:x val="-2.5462668816040325E-17"/>
                  <c:y val="-2.777777777777795E-2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-6.9444444444444503E-2"/>
                </c:manualLayout>
              </c:layout>
              <c:showVal val="1"/>
            </c:dLbl>
            <c:dLbl>
              <c:idx val="2"/>
              <c:layout>
                <c:manualLayout>
                  <c:x val="0"/>
                  <c:y val="-9.7222222222222224E-2"/>
                </c:manualLayout>
              </c:layout>
              <c:showVal val="1"/>
            </c:dLbl>
            <c:dLbl>
              <c:idx val="3"/>
              <c:layout>
                <c:manualLayout>
                  <c:x val="1.0185067526416111E-16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20</a:t>
                    </a:r>
                    <a:r>
                      <a:rPr lang="ru-RU" sz="2400" b="1"/>
                      <a:t>5</a:t>
                    </a:r>
                    <a:endParaRPr lang="en-US" sz="2400" b="1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</c:dLbls>
          <c:cat>
            <c:strRef>
              <c:f>Лист1!$C$8:$F$8</c:f>
              <c:strCache>
                <c:ptCount val="4"/>
                <c:pt idx="0">
                  <c:v>2014-2015 </c:v>
                </c:pt>
                <c:pt idx="1">
                  <c:v>2015-2016 </c:v>
                </c:pt>
                <c:pt idx="2">
                  <c:v>2016-2017 </c:v>
                </c:pt>
                <c:pt idx="3">
                  <c:v>2017-2018 </c:v>
                </c:pt>
              </c:strCache>
            </c:strRef>
          </c:cat>
          <c:val>
            <c:numRef>
              <c:f>Лист1!$C$11:$F$11</c:f>
              <c:numCache>
                <c:formatCode>General</c:formatCode>
                <c:ptCount val="4"/>
                <c:pt idx="0">
                  <c:v>220</c:v>
                </c:pt>
                <c:pt idx="1">
                  <c:v>189</c:v>
                </c:pt>
                <c:pt idx="2">
                  <c:v>155</c:v>
                </c:pt>
                <c:pt idx="3">
                  <c:v>208</c:v>
                </c:pt>
              </c:numCache>
            </c:numRef>
          </c:val>
        </c:ser>
        <c:shape val="box"/>
        <c:axId val="58079872"/>
        <c:axId val="58089856"/>
        <c:axId val="0"/>
      </c:bar3DChart>
      <c:dateAx>
        <c:axId val="58079872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58089856"/>
        <c:crosses val="autoZero"/>
        <c:lblOffset val="100"/>
        <c:baseTimeUnit val="days"/>
      </c:dateAx>
      <c:valAx>
        <c:axId val="5808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58079872"/>
        <c:crosses val="autoZero"/>
        <c:crossBetween val="between"/>
      </c:valAx>
    </c:plotArea>
    <c:plotVisOnly val="1"/>
  </c:chart>
  <c:spPr>
    <a:solidFill>
      <a:srgbClr val="FFFF00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Оказание образовательных услуг  </a:t>
            </a:r>
          </a:p>
        </c:rich>
      </c:tx>
      <c:layout>
        <c:manualLayout>
          <c:xMode val="edge"/>
          <c:yMode val="edge"/>
          <c:x val="0.23997302420530769"/>
          <c:y val="0"/>
        </c:manualLayout>
      </c:layout>
    </c:title>
    <c:view3D>
      <c:rotX val="60"/>
      <c:depthPercent val="380"/>
      <c:perspective val="0"/>
    </c:view3D>
    <c:plotArea>
      <c:layout/>
      <c:pie3DChart>
        <c:varyColors val="1"/>
        <c:ser>
          <c:idx val="0"/>
          <c:order val="0"/>
          <c:explosion val="4"/>
          <c:dLbls>
            <c:dLbl>
              <c:idx val="1"/>
              <c:layout>
                <c:manualLayout>
                  <c:x val="8.5527911441625346E-2"/>
                  <c:y val="0.15985535274797211"/>
                </c:manualLayout>
              </c:layout>
              <c:showCatName val="1"/>
              <c:showPercent val="1"/>
            </c:dLbl>
            <c:dLbl>
              <c:idx val="2"/>
              <c:layout>
                <c:manualLayout>
                  <c:x val="-8.7677408379508159E-3"/>
                  <c:y val="6.631784440692509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Программы </a:t>
                    </a:r>
                    <a:r>
                      <a:rPr lang="ru-RU" dirty="0" err="1" smtClean="0"/>
                      <a:t>педаг</a:t>
                    </a:r>
                    <a:r>
                      <a:rPr lang="ru-RU" dirty="0" smtClean="0"/>
                      <a:t> </a:t>
                    </a:r>
                    <a:r>
                      <a:rPr lang="ru-RU" dirty="0"/>
                      <a:t>проф
21%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2.1391562165840382E-2"/>
                  <c:y val="-0.39362382920634253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Внешние </a:t>
                    </a:r>
                    <a:r>
                      <a:rPr lang="ru-RU" dirty="0" smtClean="0"/>
                      <a:t>магистрант</a:t>
                    </a:r>
                    <a:r>
                      <a:rPr lang="ru-RU" dirty="0"/>
                      <a:t>
63%</a:t>
                    </a:r>
                  </a:p>
                </c:rich>
              </c:tx>
              <c:showCatName val="1"/>
              <c:showPercent val="1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CatName val="1"/>
            <c:showPercent val="1"/>
          </c:dLbls>
          <c:cat>
            <c:strRef>
              <c:f>Лист1!$E$3:$E$6</c:f>
              <c:strCache>
                <c:ptCount val="4"/>
                <c:pt idx="0">
                  <c:v>Оказание  образовательных услуг</c:v>
                </c:pt>
                <c:pt idx="1">
                  <c:v>Пререквизиты </c:v>
                </c:pt>
                <c:pt idx="2">
                  <c:v>Программы пед проф</c:v>
                </c:pt>
                <c:pt idx="3">
                  <c:v>Внешние магистранты</c:v>
                </c:pt>
              </c:strCache>
            </c:strRef>
          </c:cat>
          <c:val>
            <c:numRef>
              <c:f>Лист1!$F$3:$F$6</c:f>
              <c:numCache>
                <c:formatCode>#,##0.00"р."</c:formatCode>
                <c:ptCount val="4"/>
                <c:pt idx="1">
                  <c:v>1244092</c:v>
                </c:pt>
                <c:pt idx="2">
                  <c:v>1647732</c:v>
                </c:pt>
                <c:pt idx="3">
                  <c:v>4850000</c:v>
                </c:pt>
              </c:numCache>
            </c:numRef>
          </c:val>
        </c:ser>
        <c:ser>
          <c:idx val="1"/>
          <c:order val="1"/>
          <c:dLbls>
            <c:showCatName val="1"/>
            <c:showPercent val="1"/>
          </c:dLbls>
          <c:cat>
            <c:strRef>
              <c:f>Лист1!$E$3:$E$6</c:f>
              <c:strCache>
                <c:ptCount val="4"/>
                <c:pt idx="0">
                  <c:v>Оказание  образовательных услуг</c:v>
                </c:pt>
                <c:pt idx="1">
                  <c:v>Пререквизиты </c:v>
                </c:pt>
                <c:pt idx="2">
                  <c:v>Программы пед проф</c:v>
                </c:pt>
                <c:pt idx="3">
                  <c:v>Внешние магистранты</c:v>
                </c:pt>
              </c:strCache>
            </c:strRef>
          </c:cat>
          <c:val>
            <c:numRef>
              <c:f>Лист1!$G$3:$G$6</c:f>
              <c:numCache>
                <c:formatCode>General</c:formatCode>
                <c:ptCount val="4"/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spPr>
    <a:solidFill>
      <a:srgbClr val="FFFF00"/>
    </a:solidFill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C9D8E1-D4B9-479F-9137-381C46D87FF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21F6A4-5DA3-42B4-ABAA-85012EC7174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Отчет Института докторантуры и магистратуры за 2017 г.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4786322"/>
            <a:ext cx="6400800" cy="1752600"/>
          </a:xfrm>
        </p:spPr>
        <p:txBody>
          <a:bodyPr/>
          <a:lstStyle/>
          <a:p>
            <a:r>
              <a:rPr lang="ru-RU" dirty="0" err="1" smtClean="0"/>
              <a:t>Алматы</a:t>
            </a:r>
            <a:r>
              <a:rPr lang="ru-RU" dirty="0" smtClean="0"/>
              <a:t> 2018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1" y="0"/>
            <a:ext cx="110577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Модернизация научно-исследовательского процесса и инновационной деятельности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ТОЧЕК РОСТА исследований международного класса</a:t>
            </a:r>
          </a:p>
          <a:p>
            <a:r>
              <a:rPr lang="kk-KZ" dirty="0" smtClean="0"/>
              <a:t>Путем </a:t>
            </a:r>
            <a:r>
              <a:rPr lang="ru-RU" dirty="0" err="1" smtClean="0"/>
              <a:t>создани</a:t>
            </a:r>
            <a:r>
              <a:rPr lang="kk-KZ" dirty="0" smtClean="0"/>
              <a:t>я</a:t>
            </a:r>
            <a:r>
              <a:rPr lang="ru-RU" dirty="0" smtClean="0"/>
              <a:t> условий и инфраструктуры, способствующих ведению эффективных научных исследований и продвижению их результатов, </a:t>
            </a:r>
            <a:r>
              <a:rPr lang="kk-KZ" dirty="0" smtClean="0"/>
              <a:t>путем </a:t>
            </a:r>
            <a:r>
              <a:rPr lang="ru-RU" dirty="0" err="1" smtClean="0"/>
              <a:t>развити</a:t>
            </a:r>
            <a:r>
              <a:rPr lang="kk-KZ" dirty="0" smtClean="0"/>
              <a:t>я</a:t>
            </a:r>
            <a:r>
              <a:rPr lang="ru-RU" dirty="0" smtClean="0"/>
              <a:t> инновационной деятельности и международного научного сотрудничества</a:t>
            </a:r>
            <a:r>
              <a:rPr lang="kk-KZ" dirty="0" smtClean="0"/>
              <a:t> на базе научно-технических и исследовательских центров АУЭС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Обучение магистрантов по совместным  программам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НИЯУ «МИФИ» с 2016 года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Томский Политехнический Университет,  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НИУ «МЭИ», 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По программе Университеты Шанхайской Организации Сотрудничества (УШОС) с 2012 г.,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Университеты Франции – Университет  Лорэйн (Центр Геоэнергетика);</a:t>
            </a: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sz="1800" dirty="0" smtClean="0"/>
              <a:t>И др.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Международные руководители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ru-RU" dirty="0" smtClean="0"/>
              <a:t>Научное руководство докторантами по требованиям Типовых Правил </a:t>
            </a:r>
            <a:r>
              <a:rPr lang="kk-KZ" dirty="0" smtClean="0"/>
              <a:t>Высшего и  Послевузовского образования РК – руководители из стран ближнего и  дальнего зарубежья – Австрия, Великобритания, Сербия, Болгария, Италия и др.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Усиление прикладного направления научных разработок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1" indent="-274320">
              <a:buClr>
                <a:schemeClr val="accent3"/>
              </a:buClr>
              <a:buSzPct val="95000"/>
            </a:pPr>
            <a:r>
              <a:rPr lang="kk-KZ" dirty="0" smtClean="0"/>
              <a:t>Разработка квалификационных требований в соответствии с квалификационными требованиями МОН РК, а также с собственными требованиями АУЭС, направленными на развитие прикладного потенциала докторских и магистерских работ,  в соответствии со Стратегией развития АУЭС до 2022 года.</a:t>
            </a:r>
            <a:endParaRPr lang="ru-RU" sz="1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kk-KZ" sz="3200" b="1" dirty="0" smtClean="0"/>
              <a:t>Научная Деятельность </a:t>
            </a:r>
            <a:br>
              <a:rPr lang="kk-KZ" sz="3200" b="1" dirty="0" smtClean="0"/>
            </a:br>
            <a:r>
              <a:rPr lang="ru-RU" sz="3200" dirty="0" smtClean="0"/>
              <a:t> научный семинар 6D071800 – «Электроэнергетика»</a:t>
            </a:r>
            <a:r>
              <a:rPr lang="kk-KZ" sz="3200" b="1" dirty="0" smtClean="0"/>
              <a:t> </a:t>
            </a:r>
            <a:endParaRPr lang="ru-RU" sz="3200" dirty="0"/>
          </a:p>
        </p:txBody>
      </p:sp>
      <p:pic>
        <p:nvPicPr>
          <p:cNvPr id="4" name="Содержимое 3" descr="20170620_091601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7167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70620_09103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00052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kk-KZ" sz="2800" b="1" dirty="0" smtClean="0"/>
              <a:t>Научная Деятельность </a:t>
            </a:r>
            <a:br>
              <a:rPr lang="kk-KZ" sz="2800" b="1" dirty="0" smtClean="0"/>
            </a:br>
            <a:r>
              <a:rPr lang="ru-RU" sz="2800" dirty="0" smtClean="0"/>
              <a:t> 6D071700 – «Теплоэнергетика», 6D071900 – «Радиотехника, электроника и телекоммуникации»;</a:t>
            </a:r>
            <a:endParaRPr lang="ru-RU" sz="2800" dirty="0"/>
          </a:p>
        </p:txBody>
      </p:sp>
      <p:pic>
        <p:nvPicPr>
          <p:cNvPr id="4" name="Содержимое 3" descr="20170530_090910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71678"/>
            <a:ext cx="36433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70620_09532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714752"/>
            <a:ext cx="378621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79936"/>
          <a:ext cx="9144000" cy="667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598"/>
                <a:gridCol w="2365402"/>
                <a:gridCol w="1206498"/>
                <a:gridCol w="1270009"/>
                <a:gridCol w="2095493"/>
                <a:gridCol w="1524000"/>
              </a:tblGrid>
              <a:tr h="19836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</a:t>
                      </a:r>
                      <a:b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Выпускника/ доктора философии (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PhD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Область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Город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Должность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778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Жолбарысов И.А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ВКО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г. Семей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ГУ им.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Шакарима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преподаватель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778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Ибрагимова М.В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Times New Roman"/>
                          <a:cs typeface="Times New Roman"/>
                        </a:rPr>
                        <a:t>Алматинская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г.Алматы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АУЭС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специалист </a:t>
                      </a:r>
                      <a:r>
                        <a:rPr lang="ru-RU" sz="1800" dirty="0" err="1">
                          <a:latin typeface="Times New Roman"/>
                          <a:ea typeface="Times New Roman"/>
                          <a:cs typeface="Times New Roman"/>
                        </a:rPr>
                        <a:t>в.у.к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. 2-ой/к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17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Темырканова Э.К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Алматинская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г.Алматы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АУЭС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старший преподаватель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778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Алмуратова Н.К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Алматинская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г.Алматы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АУЭС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доцент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  <a:tr h="1179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Умышев Д.Р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Алматинская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г.Алматы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КазНИТУ им. Сатпаева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лектор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Укрепление контингента докторантов и магистрантов</a:t>
            </a:r>
            <a:r>
              <a:rPr lang="kk-KZ" b="1" i="1" dirty="0" smtClean="0"/>
              <a:t>	</a:t>
            </a:r>
            <a:r>
              <a:rPr lang="ru-RU" sz="2700" b="1" dirty="0" err="1" smtClean="0"/>
              <a:t>Профориентационная</a:t>
            </a:r>
            <a:r>
              <a:rPr lang="ru-RU" sz="2700" b="1" dirty="0" smtClean="0"/>
              <a:t> деятельность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Агитационные письма в 70 предприятий </a:t>
            </a:r>
            <a:r>
              <a:rPr lang="ru-RU" dirty="0" smtClean="0"/>
              <a:t>Казахстана, среди которых такие предприятия как ТОО "Корпорация </a:t>
            </a:r>
            <a:r>
              <a:rPr lang="ru-RU" dirty="0" err="1" smtClean="0"/>
              <a:t>Казахмыс</a:t>
            </a:r>
            <a:r>
              <a:rPr lang="ru-RU" dirty="0" smtClean="0"/>
              <a:t>", АО "</a:t>
            </a:r>
            <a:r>
              <a:rPr lang="ru-RU" dirty="0" err="1" smtClean="0"/>
              <a:t>Казахтелеком</a:t>
            </a:r>
            <a:r>
              <a:rPr lang="ru-RU" dirty="0" smtClean="0"/>
              <a:t>", АО "KEGOC", ТОО "</a:t>
            </a:r>
            <a:r>
              <a:rPr lang="ru-RU" dirty="0" err="1" smtClean="0"/>
              <a:t>Алматы</a:t>
            </a:r>
            <a:r>
              <a:rPr lang="ru-RU" dirty="0" smtClean="0"/>
              <a:t> </a:t>
            </a:r>
            <a:r>
              <a:rPr lang="ru-RU" dirty="0" err="1" smtClean="0"/>
              <a:t>теплокоммунэнерго</a:t>
            </a:r>
            <a:r>
              <a:rPr lang="ru-RU" dirty="0" smtClean="0"/>
              <a:t>", АО «</a:t>
            </a:r>
            <a:r>
              <a:rPr lang="ru-RU" dirty="0" err="1" smtClean="0"/>
              <a:t>KazTransCom</a:t>
            </a:r>
            <a:r>
              <a:rPr lang="ru-RU" dirty="0" smtClean="0"/>
              <a:t>», АО "</a:t>
            </a:r>
            <a:r>
              <a:rPr lang="ru-RU" dirty="0" err="1" smtClean="0"/>
              <a:t>КазТрансОйл</a:t>
            </a:r>
            <a:r>
              <a:rPr lang="ru-RU" dirty="0" smtClean="0"/>
              <a:t>", АО «</a:t>
            </a:r>
            <a:r>
              <a:rPr lang="ru-RU" dirty="0" err="1" smtClean="0"/>
              <a:t>АлЭС</a:t>
            </a:r>
            <a:r>
              <a:rPr lang="ru-RU" dirty="0" smtClean="0"/>
              <a:t>», АО «</a:t>
            </a:r>
            <a:r>
              <a:rPr lang="ru-RU" dirty="0" err="1" smtClean="0"/>
              <a:t>Самрук-Энерго</a:t>
            </a:r>
            <a:r>
              <a:rPr lang="ru-RU" dirty="0" smtClean="0"/>
              <a:t>», ТОО "</a:t>
            </a:r>
            <a:r>
              <a:rPr lang="ru-RU" dirty="0" err="1" smtClean="0"/>
              <a:t>Тенгизшевройл</a:t>
            </a:r>
            <a:r>
              <a:rPr lang="ru-RU" dirty="0" smtClean="0"/>
              <a:t>" и т.д.</a:t>
            </a:r>
          </a:p>
          <a:p>
            <a:r>
              <a:rPr lang="ru-RU" dirty="0" smtClean="0"/>
              <a:t>Были направлены</a:t>
            </a:r>
            <a:r>
              <a:rPr lang="ru-RU" b="1" dirty="0" smtClean="0"/>
              <a:t> письма ректорам 28 ВУЗов</a:t>
            </a:r>
            <a:r>
              <a:rPr lang="ru-RU" dirty="0" smtClean="0"/>
              <a:t>, в которых ведется подготовка бакалавров по специальностям магистратуры и докторантуры АУЭС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356"/>
            <a:ext cx="8358246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64005" y="2075180"/>
          <a:ext cx="6015990" cy="2707640"/>
        </p:xfrm>
        <a:graphic>
          <a:graphicData uri="http://schemas.openxmlformats.org/drawingml/2006/table">
            <a:tbl>
              <a:tblPr/>
              <a:tblGrid>
                <a:gridCol w="3007995"/>
                <a:gridCol w="3007995"/>
              </a:tblGrid>
              <a:tr h="2707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Рисунок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8604"/>
            <a:ext cx="3357586" cy="6313722"/>
          </a:xfrm>
          <a:prstGeom prst="rect">
            <a:avLst/>
          </a:prstGeom>
          <a:noFill/>
        </p:spPr>
      </p:pic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5000628" y="428604"/>
          <a:ext cx="3214710" cy="6215106"/>
        </p:xfrm>
        <a:graphic>
          <a:graphicData uri="http://schemas.openxmlformats.org/presentationml/2006/ole">
            <p:oleObj spid="_x0000_s1025" name="Точечный рисунок" r:id="rId4" imgW="2600000" imgH="5838095" progId="PBrush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целях эффективной координации учебных программ и научной деятельности магистрантов и докторантов  в январе 2017 года предложено создание </a:t>
            </a:r>
            <a:r>
              <a:rPr lang="ru-RU" b="1" dirty="0"/>
              <a:t>Института докторантуры и магистратуры</a:t>
            </a:r>
            <a:r>
              <a:rPr lang="ru-RU" dirty="0"/>
              <a:t> </a:t>
            </a:r>
            <a:r>
              <a:rPr lang="ru-RU" b="1" dirty="0"/>
              <a:t>(ИДМ</a:t>
            </a:r>
            <a:r>
              <a:rPr lang="ru-RU" b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Предложения на размещение госзаказа на 2017-2018 учебный </a:t>
            </a:r>
            <a:r>
              <a:rPr lang="ru-RU" sz="3600" dirty="0" smtClean="0"/>
              <a:t>год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1357299"/>
          <a:ext cx="9144001" cy="5209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037"/>
                <a:gridCol w="4014853"/>
                <a:gridCol w="1966459"/>
                <a:gridCol w="1720652"/>
              </a:tblGrid>
              <a:tr h="188737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Код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Наименование специальности</a:t>
                      </a:r>
                      <a:endParaRPr lang="ru-RU" sz="16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Количество мест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65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научно-педагогическая магистратура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профильная магистратура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6М070200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 dirty="0">
                          <a:latin typeface="Times New Roman"/>
                          <a:ea typeface="Calibri"/>
                          <a:cs typeface="Times New Roman"/>
                        </a:rPr>
                        <a:t>Автоматизация и управление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6М070300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Информационные системы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4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6М070400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Вычислительная техника и программное обеспечение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6М071600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Приборостроение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25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6М071700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Теплоэнергетика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32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6М071800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Электроэнергетика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4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6М071900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Радиотехника</a:t>
                      </a: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kk-KZ" sz="1800">
                          <a:latin typeface="Times New Roman"/>
                          <a:ea typeface="Calibri"/>
                          <a:cs typeface="Times New Roman"/>
                        </a:rPr>
                        <a:t> электроника и телекоммуникации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043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6М073100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Безопасность жизнедеятельности и окружающей среды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Подано заявлений на поступление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146 заявлений в магистратуру </a:t>
            </a:r>
          </a:p>
          <a:p>
            <a:r>
              <a:rPr lang="ru-RU" sz="3200" dirty="0" smtClean="0"/>
              <a:t>34 заявления в докторантуру</a:t>
            </a:r>
          </a:p>
          <a:p>
            <a:endParaRPr lang="ru-RU" sz="3200" dirty="0" smtClean="0"/>
          </a:p>
          <a:p>
            <a:r>
              <a:rPr lang="ru-RU" sz="3200" dirty="0" smtClean="0"/>
              <a:t>ВСЕГО  180 заявлений</a:t>
            </a:r>
          </a:p>
          <a:p>
            <a:endParaRPr lang="ru-RU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ГПИИР профильная магистратура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Для участия в конкурсе от </a:t>
            </a:r>
            <a:r>
              <a:rPr lang="ru-RU" sz="2800" dirty="0" err="1" smtClean="0"/>
              <a:t>Алматинского</a:t>
            </a:r>
            <a:r>
              <a:rPr lang="ru-RU" sz="2800" dirty="0" smtClean="0"/>
              <a:t> университета энергетики и связи было заявлено 53 человека</a:t>
            </a:r>
          </a:p>
          <a:p>
            <a:r>
              <a:rPr lang="ru-RU" sz="2800" dirty="0" smtClean="0"/>
              <a:t>В результате решения конкурсной комиссии  МОН  РК </a:t>
            </a:r>
            <a:r>
              <a:rPr lang="ru-RU" sz="2800" dirty="0" err="1" smtClean="0"/>
              <a:t>Алматинскому</a:t>
            </a:r>
            <a:r>
              <a:rPr lang="ru-RU" sz="2800" dirty="0" smtClean="0"/>
              <a:t> университету энергетики и связи в 2017г. было выделено 39 госбюджетных места в рамках программы </a:t>
            </a:r>
            <a:r>
              <a:rPr lang="ru-RU" sz="2800" dirty="0" smtClean="0"/>
              <a:t>ГПИИР</a:t>
            </a: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Результаты приема в докторантуру по состоянию на 03.01.2018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0090"/>
                <a:gridCol w="2391750"/>
                <a:gridCol w="1645920"/>
                <a:gridCol w="1645920"/>
                <a:gridCol w="1645920"/>
              </a:tblGrid>
              <a:tr h="370840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шифр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специальность</a:t>
                      </a:r>
                      <a:endParaRPr lang="ru-RU" sz="2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г/з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п/п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Calibri"/>
                          <a:cs typeface="Times New Roman"/>
                        </a:rPr>
                        <a:t>всего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6D071700 - ТЭ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6D071800 - ЭЭ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6D071900 - РЭТ </a:t>
                      </a:r>
                      <a:r>
                        <a:rPr lang="ru-RU" sz="2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PhD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Всего докторантов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/>
                          <a:ea typeface="Calibri"/>
                          <a:cs typeface="Times New Roman"/>
                        </a:rPr>
                        <a:t>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/>
                          <a:ea typeface="Calibri"/>
                          <a:cs typeface="Times New Roman"/>
                        </a:rPr>
                        <a:t>18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приема по годам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1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Форма обучения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2014-2015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2015-2016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2016-2017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2017-2018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b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Магистратура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211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174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132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71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latin typeface="Times New Roman"/>
                          <a:ea typeface="Times New Roman"/>
                          <a:cs typeface="Times New Roman"/>
                        </a:rPr>
                        <a:t>Докторантура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>
                          <a:latin typeface="Times New Roman"/>
                          <a:ea typeface="Times New Roman"/>
                          <a:cs typeface="Times New Roman"/>
                        </a:rPr>
                        <a:t>9 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15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23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2400" kern="1200" dirty="0">
                          <a:latin typeface="Times New Roman"/>
                          <a:ea typeface="Times New Roman"/>
                          <a:cs typeface="Times New Roman"/>
                        </a:rPr>
                        <a:t>4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kern="1200" dirty="0">
                          <a:latin typeface="Times New Roman"/>
                          <a:ea typeface="Times New Roman"/>
                          <a:cs typeface="Times New Roman"/>
                        </a:rPr>
                        <a:t>Итого 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220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189</a:t>
                      </a:r>
                      <a:endParaRPr lang="ru-R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155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/>
                          <a:ea typeface="Times New Roman"/>
                          <a:cs typeface="Times New Roman"/>
                        </a:rPr>
                        <a:t>205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dirty="0" smtClean="0"/>
              <a:t>Контингент обучающихся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dirty="0" smtClean="0"/>
              <a:t>Динамика набора в магистратуру</a:t>
            </a:r>
            <a:endParaRPr lang="ru-RU" sz="36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dirty="0" smtClean="0"/>
              <a:t>Динамика набора в докторантуру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Общй контингент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dirty="0" smtClean="0"/>
              <a:t>Оказание образовательных услуг </a:t>
            </a:r>
            <a:br>
              <a:rPr lang="kk-KZ" sz="3600" b="1" dirty="0" smtClean="0"/>
            </a:br>
            <a:r>
              <a:rPr lang="ru-RU" sz="3600" b="1" dirty="0" smtClean="0"/>
              <a:t> на сумму </a:t>
            </a:r>
            <a:r>
              <a:rPr lang="en-US" sz="3600" dirty="0" smtClean="0"/>
              <a:t>~ </a:t>
            </a:r>
            <a:r>
              <a:rPr lang="ru-RU" sz="3600" dirty="0" smtClean="0"/>
              <a:t>7 </a:t>
            </a:r>
            <a:r>
              <a:rPr lang="kk-KZ" sz="3600" dirty="0" smtClean="0"/>
              <a:t>млн </a:t>
            </a:r>
            <a:r>
              <a:rPr lang="ru-RU" sz="3600" dirty="0" smtClean="0"/>
              <a:t>754 тыс.  </a:t>
            </a:r>
            <a:br>
              <a:rPr lang="ru-RU" sz="3600" dirty="0" smtClean="0"/>
            </a:b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Штат ИДМ по состоянию на 01.02.2018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1571612"/>
          <a:ext cx="8043890" cy="50810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646052"/>
                <a:gridCol w="2340559"/>
                <a:gridCol w="1047389"/>
                <a:gridCol w="1438386"/>
              </a:tblGrid>
              <a:tr h="3490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ФИО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должность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Шт.ед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Примеч.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Алиярова М.Б., к.т.н., доцент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Директор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6572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Елеманова А.А., ст.преп. каф. ПТЭ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Специалист по договорной, финансовой, маркетинговой  деятельности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0.5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3.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Кали Б.К.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Специалист  по академическим вопросам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0.5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499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4.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Ибрагимова М.В.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Специалист по научной деятельности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/>
                          <a:ea typeface="Calibri"/>
                          <a:cs typeface="Times New Roman"/>
                        </a:rPr>
                        <a:t>C </a:t>
                      </a: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04 сентября 2017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19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5.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Times New Roman"/>
                          <a:ea typeface="Calibri"/>
                          <a:cs typeface="Times New Roman"/>
                        </a:rPr>
                        <a:t>Абильжанова</a:t>
                      </a: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 А.О.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Специалист  по академическим вопросам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1.0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 02 ноября 2017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714356"/>
          <a:ext cx="9144000" cy="5879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596"/>
                <a:gridCol w="3229004"/>
                <a:gridCol w="771524"/>
                <a:gridCol w="2886076"/>
                <a:gridCol w="1828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Название ВУЗа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Кол-во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Период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Примечание (тг.)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КазГУ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им. </a:t>
                      </a:r>
                      <a:r>
                        <a:rPr lang="ru-RU" sz="1600" dirty="0" err="1">
                          <a:latin typeface="Times New Roman"/>
                          <a:ea typeface="Calibri"/>
                          <a:cs typeface="Times New Roman"/>
                        </a:rPr>
                        <a:t>Аль-Фараби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 док.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03.04.2017-10.07.2017гг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Автоматизация и управление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90 000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АО «Казахский Агротехнический Университет им. С.Сейфуллина» г. Астана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43маг.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14.04.2017-22.04.2017гг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6М071800-Электроэнергетика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1 935 000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* </a:t>
                      </a:r>
                      <a:r>
                        <a:rPr lang="ru-RU" sz="1600" i="1" dirty="0" err="1">
                          <a:latin typeface="Times New Roman"/>
                          <a:ea typeface="Calibri"/>
                          <a:cs typeface="Times New Roman"/>
                        </a:rPr>
                        <a:t>Саухимов</a:t>
                      </a:r>
                      <a:r>
                        <a:rPr lang="ru-RU" sz="1600" i="1" dirty="0">
                          <a:latin typeface="Times New Roman"/>
                          <a:ea typeface="Calibri"/>
                          <a:cs typeface="Times New Roman"/>
                        </a:rPr>
                        <a:t> А.А</a:t>
                      </a:r>
                      <a:r>
                        <a:rPr lang="en-US" sz="1600" i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АО «Казахский Агротехнический Университет им. С.Сейфуллина» г. Астана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19 маг.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27.03.2017-07.04.2017гг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Радиотехника, электроника и телекоммуникации.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855 000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РГПнаПХВ «Евразийский национальный университет им. Л.Н. Гумилева»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20 маг.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r>
                        <a:rPr lang="kk-KZ" sz="1600">
                          <a:latin typeface="Times New Roman"/>
                          <a:ea typeface="Calibri"/>
                          <a:cs typeface="Times New Roman"/>
                        </a:rPr>
                        <a:t>М071700 - Теплоэнергетика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900 000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 smtClean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КазАТк им. М. Тынышпаева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 маг.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6М071800-Электроэнергетика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100 000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РГП на ПХВ КарГТУ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15 маг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6М071800-Электроэнергетика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675 000 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ru-RU" sz="1600" b="1" i="1" dirty="0" err="1">
                          <a:latin typeface="Times New Roman"/>
                          <a:ea typeface="Calibri"/>
                          <a:cs typeface="Times New Roman"/>
                        </a:rPr>
                        <a:t>Калиева</a:t>
                      </a:r>
                      <a:r>
                        <a:rPr lang="ru-RU" sz="1600" b="1" i="1" dirty="0">
                          <a:latin typeface="Times New Roman"/>
                          <a:ea typeface="Calibri"/>
                          <a:cs typeface="Times New Roman"/>
                        </a:rPr>
                        <a:t> К.Ж.</a:t>
                      </a:r>
                      <a:endParaRPr lang="ru-RU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ЗКАТУ им.Жангир-Хана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маг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6М070300-Информационные системы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180 000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ЗКАТУ им.Жангир-Хана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маг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6М070300-Информационные системы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90 000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4 825 000 </a:t>
                      </a:r>
                      <a:r>
                        <a:rPr lang="ru-RU" sz="1600" b="1" dirty="0" err="1">
                          <a:latin typeface="Times New Roman"/>
                          <a:ea typeface="Calibri"/>
                          <a:cs typeface="Times New Roman"/>
                        </a:rPr>
                        <a:t>тг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k-KZ" sz="3200" dirty="0" smtClean="0"/>
              <a:t>Спасибо за внимание!</a:t>
            </a:r>
            <a:endParaRPr lang="ru-R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>Стратегия развития ИДМ (ОПДМ) </a:t>
            </a:r>
            <a:br>
              <a:rPr lang="ru-RU" sz="3600" b="1" dirty="0" smtClean="0"/>
            </a:br>
            <a:r>
              <a:rPr lang="ru-RU" sz="3600" b="1" dirty="0" smtClean="0"/>
              <a:t>Цели: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83152"/>
            <a:ext cx="8229600" cy="4389120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dirty="0" smtClean="0"/>
              <a:t>	- удовлетворение настоящих и будущих запросов потребителей на основе обеспечения процесса оказания качественных образовательных услуг; </a:t>
            </a:r>
          </a:p>
          <a:p>
            <a:pPr algn="just"/>
            <a:r>
              <a:rPr lang="ru-RU" dirty="0" smtClean="0"/>
              <a:t>	- осуществление теоретического и практического вклада в развитие  Казахстана</a:t>
            </a:r>
            <a:r>
              <a:rPr lang="kk-KZ" dirty="0" smtClean="0"/>
              <a:t>, его </a:t>
            </a:r>
            <a:r>
              <a:rPr lang="ru-RU" dirty="0" smtClean="0"/>
              <a:t>кадровое обеспечение</a:t>
            </a:r>
            <a:r>
              <a:rPr lang="kk-KZ" dirty="0" smtClean="0"/>
              <a:t> для</a:t>
            </a:r>
            <a:r>
              <a:rPr lang="ru-RU" dirty="0" smtClean="0"/>
              <a:t> программ инновационного развития</a:t>
            </a:r>
            <a:r>
              <a:rPr lang="kk-KZ" dirty="0" smtClean="0"/>
              <a:t> в отраслях энергетики и  телекоммуникаций</a:t>
            </a:r>
            <a:r>
              <a:rPr lang="ru-RU" dirty="0" smtClean="0"/>
              <a:t>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/>
              <a:t>Стратегия развития ИДМ (ОПДМ) </a:t>
            </a:r>
            <a:r>
              <a:rPr lang="ru-RU" sz="3600" dirty="0" smtClean="0"/>
              <a:t>Задачи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расширение спектра подготовки приоритетно востребованных специалистов на местном и зарубежном рынках труда, в том числе по новым образовательным программам;                          </a:t>
            </a:r>
          </a:p>
          <a:p>
            <a:r>
              <a:rPr lang="ru-RU" dirty="0" smtClean="0"/>
              <a:t>развитие регионального и международного сотрудничества в области науки, образования и внедрения новых технологий;                </a:t>
            </a:r>
          </a:p>
          <a:p>
            <a:r>
              <a:rPr lang="ru-RU" dirty="0" smtClean="0"/>
              <a:t>изучение текущих и прогнозирование будущих запросов обучающихся, заказчиков, включая потенциальных потребителей;   </a:t>
            </a:r>
          </a:p>
          <a:p>
            <a:r>
              <a:rPr lang="ru-RU" dirty="0" smtClean="0"/>
              <a:t>расширение спектра образовательных услуг  послевузовского образования. 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sz="3600" b="1" dirty="0" smtClean="0"/>
              <a:t>Реализуемые образовательные программы магистратуры: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kk-KZ" b="1" dirty="0" smtClean="0"/>
              <a:t>6М071800- Электроэнергетика</a:t>
            </a:r>
            <a:r>
              <a:rPr lang="kk-KZ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	(профильная)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Электроснабжение и релейная защита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Электрические сети и системы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Электропривод и автоматизация технологических установок</a:t>
            </a:r>
            <a:endParaRPr lang="ru-RU" dirty="0" smtClean="0"/>
          </a:p>
          <a:p>
            <a:r>
              <a:rPr lang="kk-KZ" b="1" dirty="0" smtClean="0"/>
              <a:t>6М071800- Электроэнергетика (НП)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Нетрадиционные возобновляемые источники энергии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Электрические </a:t>
            </a:r>
            <a:r>
              <a:rPr lang="kk-KZ" dirty="0" smtClean="0"/>
              <a:t>сети и системы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Электропривод и автоматизация технологических установок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Энергетика и устойчивое развитие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sz="3600" b="1" dirty="0" smtClean="0"/>
              <a:t>Реализуемые образовательные программы магистратуры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kk-KZ" b="1" dirty="0" smtClean="0"/>
              <a:t>6М071700- Теплоэнергетика (проф</a:t>
            </a:r>
            <a:r>
              <a:rPr lang="ru-RU" b="1" dirty="0" smtClean="0"/>
              <a:t>. </a:t>
            </a:r>
            <a:r>
              <a:rPr lang="kk-KZ" b="1" dirty="0" smtClean="0"/>
              <a:t>и НП)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Тепловые электрические станции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Промышленная теплоэнергетика</a:t>
            </a:r>
            <a:endParaRPr lang="ru-RU" dirty="0" smtClean="0"/>
          </a:p>
          <a:p>
            <a:endParaRPr lang="ru-RU" b="1" dirty="0" smtClean="0"/>
          </a:p>
          <a:p>
            <a:r>
              <a:rPr lang="ru-RU" dirty="0" smtClean="0"/>
              <a:t>6М073100 «Безопасность жизнедеятельности и защита окружающей среды»  </a:t>
            </a:r>
            <a:r>
              <a:rPr lang="kk-KZ" dirty="0" smtClean="0"/>
              <a:t>(проф</a:t>
            </a:r>
            <a:r>
              <a:rPr lang="ru-RU" dirty="0" smtClean="0"/>
              <a:t>. </a:t>
            </a:r>
            <a:r>
              <a:rPr lang="kk-KZ" dirty="0" smtClean="0"/>
              <a:t>и НП) </a:t>
            </a:r>
            <a:endParaRPr lang="ru-RU" dirty="0" smtClean="0"/>
          </a:p>
          <a:p>
            <a:r>
              <a:rPr lang="ru-RU" dirty="0" smtClean="0"/>
              <a:t>6М070300 «Информационные системы» </a:t>
            </a:r>
          </a:p>
          <a:p>
            <a:r>
              <a:rPr lang="ru-RU" dirty="0" smtClean="0"/>
              <a:t>6М070400 «Вычислительная техника и программное обеспечение»</a:t>
            </a:r>
          </a:p>
          <a:p>
            <a:r>
              <a:rPr lang="ru-RU" dirty="0" smtClean="0"/>
              <a:t>6М070200 «Автоматизация и управление»</a:t>
            </a:r>
          </a:p>
          <a:p>
            <a:r>
              <a:rPr lang="ru-RU" dirty="0" smtClean="0"/>
              <a:t>6М071600  «Приборостроение»; </a:t>
            </a:r>
          </a:p>
          <a:p>
            <a:r>
              <a:rPr lang="ru-RU" dirty="0" smtClean="0"/>
              <a:t>6М071900 «Радиотехника, электроника и телекоммуникации»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00042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Реализуемые образовательные программы </a:t>
            </a:r>
            <a:r>
              <a:rPr lang="ru-RU" sz="3200" b="1" dirty="0" smtClean="0"/>
              <a:t>докторантуры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kk-KZ" b="1" dirty="0" smtClean="0"/>
              <a:t>6</a:t>
            </a:r>
            <a:r>
              <a:rPr lang="en-US" b="1" dirty="0" smtClean="0"/>
              <a:t>D</a:t>
            </a:r>
            <a:r>
              <a:rPr lang="kk-KZ" b="1" dirty="0" smtClean="0"/>
              <a:t>071800- Электроэнергетика</a:t>
            </a:r>
            <a:r>
              <a:rPr lang="kk-KZ" dirty="0" smtClean="0"/>
              <a:t> 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Электрические сети и системы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Электропривод и автоматизация технологических установок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Возобновляемые источники энергии</a:t>
            </a:r>
          </a:p>
          <a:p>
            <a:pPr>
              <a:buNone/>
            </a:pPr>
            <a:endParaRPr lang="ru-RU" dirty="0" smtClean="0"/>
          </a:p>
          <a:p>
            <a:r>
              <a:rPr lang="kk-KZ" b="1" dirty="0" smtClean="0"/>
              <a:t>6</a:t>
            </a:r>
            <a:r>
              <a:rPr lang="en-US" b="1" dirty="0" smtClean="0"/>
              <a:t>D</a:t>
            </a:r>
            <a:r>
              <a:rPr lang="kk-KZ" b="1" dirty="0" smtClean="0"/>
              <a:t>071700</a:t>
            </a:r>
            <a:r>
              <a:rPr lang="ru-RU" b="1" dirty="0" smtClean="0"/>
              <a:t> - </a:t>
            </a:r>
            <a:r>
              <a:rPr lang="kk-KZ" b="1" dirty="0" smtClean="0"/>
              <a:t>Теплоэнергетика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Тепловые электрические станции</a:t>
            </a:r>
            <a:endParaRPr lang="ru-RU" dirty="0" smtClean="0"/>
          </a:p>
          <a:p>
            <a:pPr>
              <a:buNone/>
            </a:pPr>
            <a:r>
              <a:rPr lang="kk-KZ" dirty="0" smtClean="0"/>
              <a:t>Промышленная теплоэнергетика</a:t>
            </a:r>
          </a:p>
          <a:p>
            <a:pPr>
              <a:buNone/>
            </a:pPr>
            <a:endParaRPr lang="ru-RU" dirty="0" smtClean="0"/>
          </a:p>
          <a:p>
            <a:r>
              <a:rPr lang="kk-KZ" b="1" dirty="0" smtClean="0"/>
              <a:t>6</a:t>
            </a:r>
            <a:r>
              <a:rPr lang="en-US" b="1" dirty="0" smtClean="0"/>
              <a:t>D</a:t>
            </a:r>
            <a:r>
              <a:rPr lang="kk-KZ" b="1" dirty="0" smtClean="0"/>
              <a:t>071700 </a:t>
            </a:r>
            <a:r>
              <a:rPr lang="ru-RU" b="1" dirty="0" smtClean="0"/>
              <a:t>– Радиотехника, электроника и телекоммуникации</a:t>
            </a:r>
            <a:endParaRPr lang="ru-RU" dirty="0" smtClean="0"/>
          </a:p>
          <a:p>
            <a:pPr>
              <a:buNone/>
            </a:pPr>
            <a:r>
              <a:rPr lang="kk-KZ" b="1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/>
              <a:t>Планируемые ОП магистратуры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Рекомендуемые</a:t>
            </a:r>
          </a:p>
          <a:p>
            <a:pPr>
              <a:buNone/>
            </a:pPr>
            <a:r>
              <a:rPr lang="ru-RU" i="1" dirty="0" smtClean="0"/>
              <a:t>6М074600 «Космическая техника и технологии»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6М081200 «Энергообеспечение сельского хозяйства»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6М060200 «Информатика»</a:t>
            </a:r>
            <a:endParaRPr lang="ru-RU" dirty="0" smtClean="0"/>
          </a:p>
          <a:p>
            <a:pPr>
              <a:buNone/>
            </a:pPr>
            <a:r>
              <a:rPr lang="ru-RU" i="1" dirty="0" smtClean="0"/>
              <a:t>6М100200 «Системы информационной безопасности»</a:t>
            </a:r>
          </a:p>
          <a:p>
            <a:pPr>
              <a:buNone/>
            </a:pPr>
            <a:endParaRPr lang="ru-RU" dirty="0" smtClean="0"/>
          </a:p>
          <a:p>
            <a:r>
              <a:rPr lang="ru-RU" i="1" dirty="0" smtClean="0"/>
              <a:t>6М051800-Управление проектами.</a:t>
            </a:r>
            <a:endParaRPr lang="ru-RU" dirty="0" smtClean="0"/>
          </a:p>
          <a:p>
            <a:r>
              <a:rPr lang="ru-RU" i="1" dirty="0" smtClean="0"/>
              <a:t>6М051700 – Инновационный менеджмент. </a:t>
            </a:r>
            <a:endParaRPr lang="ru-RU" dirty="0" smtClean="0"/>
          </a:p>
          <a:p>
            <a:r>
              <a:rPr lang="ru-RU" i="1" dirty="0" smtClean="0"/>
              <a:t>6М070200  «Автоматизация и управление бизнес процессами» </a:t>
            </a:r>
            <a:endParaRPr lang="ru-RU" dirty="0" smtClean="0"/>
          </a:p>
          <a:p>
            <a:r>
              <a:rPr lang="ru-RU" i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113</TotalTime>
  <Words>957</Words>
  <Application>Microsoft Office PowerPoint</Application>
  <PresentationFormat>Экран (4:3)</PresentationFormat>
  <Paragraphs>305</Paragraphs>
  <Slides>31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3" baseType="lpstr">
      <vt:lpstr>Поток</vt:lpstr>
      <vt:lpstr>Точечный рисунок</vt:lpstr>
      <vt:lpstr>Отчет Института докторантуры и магистратуры за 2017 г.</vt:lpstr>
      <vt:lpstr>Слайд 2</vt:lpstr>
      <vt:lpstr>Штат ИДМ по состоянию на 01.02.2018</vt:lpstr>
      <vt:lpstr>Стратегия развития ИДМ (ОПДМ)  Цели:</vt:lpstr>
      <vt:lpstr>Стратегия развития ИДМ (ОПДМ) Задачи </vt:lpstr>
      <vt:lpstr>Реализуемые образовательные программы магистратуры: </vt:lpstr>
      <vt:lpstr>Реализуемые образовательные программы магистратуры</vt:lpstr>
      <vt:lpstr>Реализуемые образовательные программы докторантуры</vt:lpstr>
      <vt:lpstr>Планируемые ОП магистратуры </vt:lpstr>
      <vt:lpstr>Модернизация научно-исследовательского процесса и инновационной деятельности</vt:lpstr>
      <vt:lpstr>Обучение магистрантов по совместным  программам </vt:lpstr>
      <vt:lpstr>Международные руководители</vt:lpstr>
      <vt:lpstr>Усиление прикладного направления научных разработок</vt:lpstr>
      <vt:lpstr>Научная Деятельность   научный семинар 6D071800 – «Электроэнергетика» </vt:lpstr>
      <vt:lpstr>Научная Деятельность   6D071700 – «Теплоэнергетика», 6D071900 – «Радиотехника, электроника и телекоммуникации»;</vt:lpstr>
      <vt:lpstr>Слайд 16</vt:lpstr>
      <vt:lpstr>Укрепление контингента докторантов и магистрантов Профориентационная деятельность</vt:lpstr>
      <vt:lpstr>Слайд 18</vt:lpstr>
      <vt:lpstr>Слайд 19</vt:lpstr>
      <vt:lpstr>Предложения на размещение госзаказа на 2017-2018 учебный год</vt:lpstr>
      <vt:lpstr>Подано заявлений на поступление</vt:lpstr>
      <vt:lpstr>ГПИИР профильная магистратура</vt:lpstr>
      <vt:lpstr>Результаты приема в докторантуру по состоянию на 03.01.2018</vt:lpstr>
      <vt:lpstr>Результаты приема по годам</vt:lpstr>
      <vt:lpstr>Контингент обучающихся</vt:lpstr>
      <vt:lpstr>Динамика набора в магистратуру</vt:lpstr>
      <vt:lpstr>Динамика набора в докторантуру</vt:lpstr>
      <vt:lpstr>Общй контингент </vt:lpstr>
      <vt:lpstr>Оказание образовательных услуг   на сумму ~ 7 млн 754 тыс.   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Института докторантуры и магистратуры за 2017 г.</dc:title>
  <dc:creator>kamila</dc:creator>
  <cp:lastModifiedBy>kamila</cp:lastModifiedBy>
  <cp:revision>5</cp:revision>
  <dcterms:created xsi:type="dcterms:W3CDTF">2018-02-20T03:56:44Z</dcterms:created>
  <dcterms:modified xsi:type="dcterms:W3CDTF">2018-02-20T07:20:55Z</dcterms:modified>
</cp:coreProperties>
</file>