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9" r:id="rId15"/>
    <p:sldId id="273" r:id="rId16"/>
    <p:sldId id="274" r:id="rId17"/>
    <p:sldId id="275" r:id="rId18"/>
    <p:sldId id="276" r:id="rId19"/>
    <p:sldId id="280" r:id="rId20"/>
    <p:sldId id="281" r:id="rId21"/>
    <p:sldId id="283" r:id="rId22"/>
    <p:sldId id="284" r:id="rId23"/>
    <p:sldId id="282" r:id="rId24"/>
    <p:sldId id="285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manova Aliya" initials="E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0" autoAdjust="0"/>
  </p:normalViewPr>
  <p:slideViewPr>
    <p:cSldViewPr>
      <p:cViewPr>
        <p:scale>
          <a:sx n="80" d="100"/>
          <a:sy n="80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manova%20Aliya\Desktop\&#1086;&#1090;&#1095;&#1077;&#1090;%20&#1085;&#1072;%20&#1059;&#1095;&#8470;&#1089;&#1086;&#1074;&#1077;&#1090;\&#1076;&#1083;&#1103;%20&#1076;&#1080;&#1072;&#1075;&#1088;&#1072;&#1084;&#1084;%20&#1086;&#1090;&#1095;&#1077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manova%20Aliya\Desktop\&#1086;&#1090;&#1095;&#1077;&#1090;%20&#1085;&#1072;%20&#1059;&#1095;&#8470;&#1089;&#1086;&#1074;&#1077;&#1090;\&#1076;&#1083;&#1103;%20&#1076;&#1080;&#1072;&#1075;&#1088;&#1072;&#1084;&#1084;%20&#1086;&#1090;&#1095;&#1077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manova%20Aliya\Desktop\&#1086;&#1090;&#1095;&#1077;&#1090;%20&#1085;&#1072;%20&#1059;&#1095;&#8470;&#1089;&#1086;&#1074;&#1077;&#1090;\&#1076;&#1083;&#1103;%20&#1076;&#1080;&#1072;&#1075;&#1088;&#1072;&#1084;&#1084;%20&#1086;&#1090;&#1095;&#1077;&#1090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manova%20Aliya\Desktop\&#1086;&#1090;&#1095;&#1077;&#1090;%20&#1085;&#1072;%20&#1059;&#1095;&#8470;&#1089;&#1086;&#1074;&#1077;&#1090;\&#1076;&#1083;&#1103;%20&#1076;&#1080;&#1072;&#1075;&#1088;&#1072;&#1084;&#1084;%20&#1086;&#1090;&#1095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Лист1!$A$26</c:f>
              <c:strCache>
                <c:ptCount val="1"/>
                <c:pt idx="0">
                  <c:v>платное обучение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Лист1!$B$25:$E$25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Лист1!$B$26:$E$26</c:f>
              <c:numCache>
                <c:formatCode>General</c:formatCode>
                <c:ptCount val="4"/>
                <c:pt idx="0">
                  <c:v>53</c:v>
                </c:pt>
                <c:pt idx="1">
                  <c:v>55</c:v>
                </c:pt>
                <c:pt idx="2">
                  <c:v>53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Лист1!$A$27</c:f>
              <c:strCache>
                <c:ptCount val="1"/>
                <c:pt idx="0">
                  <c:v>госзаказ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Лист1!$B$25:$E$25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Лист1!$B$27:$E$27</c:f>
              <c:numCache>
                <c:formatCode>General</c:formatCode>
                <c:ptCount val="4"/>
                <c:pt idx="0">
                  <c:v>16</c:v>
                </c:pt>
                <c:pt idx="1">
                  <c:v>11</c:v>
                </c:pt>
                <c:pt idx="2">
                  <c:v>51</c:v>
                </c:pt>
                <c:pt idx="3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812608"/>
        <c:axId val="117545152"/>
        <c:axId val="0"/>
      </c:bar3DChart>
      <c:catAx>
        <c:axId val="12781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545152"/>
        <c:crosses val="autoZero"/>
        <c:auto val="1"/>
        <c:lblAlgn val="ctr"/>
        <c:lblOffset val="100"/>
        <c:noMultiLvlLbl val="0"/>
      </c:catAx>
      <c:valAx>
        <c:axId val="117545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812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00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Лист1!$A$45</c:f>
              <c:strCache>
                <c:ptCount val="1"/>
                <c:pt idx="0">
                  <c:v>госзаказ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Лист1!$B$44:$E$44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Лист1!$B$45:$E$45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18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Лист1!$A$46</c:f>
              <c:strCache>
                <c:ptCount val="1"/>
                <c:pt idx="0">
                  <c:v>платное обучение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Лист1!$B$44:$E$44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Лист1!$B$46:$E$46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688704"/>
        <c:axId val="135086080"/>
        <c:axId val="0"/>
      </c:bar3DChart>
      <c:catAx>
        <c:axId val="12768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086080"/>
        <c:crosses val="autoZero"/>
        <c:auto val="1"/>
        <c:lblAlgn val="ctr"/>
        <c:lblOffset val="100"/>
        <c:noMultiLvlLbl val="0"/>
      </c:catAx>
      <c:valAx>
        <c:axId val="13508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276887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rgbClr val="FFFF00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Контингент обучающихся в магистратуре и докторантуре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докторантура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15</c:v>
                </c:pt>
                <c:pt idx="1">
                  <c:v>22</c:v>
                </c:pt>
                <c:pt idx="2">
                  <c:v>35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174</c:v>
                </c:pt>
                <c:pt idx="1">
                  <c:v>132</c:v>
                </c:pt>
                <c:pt idx="2">
                  <c:v>171</c:v>
                </c:pt>
                <c:pt idx="3">
                  <c:v>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13120"/>
        <c:axId val="135087808"/>
      </c:barChart>
      <c:catAx>
        <c:axId val="12781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087808"/>
        <c:crosses val="autoZero"/>
        <c:auto val="1"/>
        <c:lblAlgn val="ctr"/>
        <c:lblOffset val="100"/>
        <c:noMultiLvlLbl val="0"/>
      </c:catAx>
      <c:valAx>
        <c:axId val="135087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800">
                    <a:latin typeface="Times New Roman" pitchFamily="18" charset="0"/>
                    <a:cs typeface="Times New Roman" pitchFamily="18" charset="0"/>
                  </a:rPr>
                  <a:t>Количество человек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7813120"/>
        <c:crosses val="autoZero"/>
        <c:crossBetween val="between"/>
      </c:valAx>
      <c:spPr>
        <a:solidFill>
          <a:srgbClr val="FFFF00"/>
        </a:solidFill>
      </c:spPr>
    </c:plotArea>
    <c:legend>
      <c:legendPos val="b"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00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Лист1!$B$60:$E$60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Лист1!$B$61:$E$61</c:f>
              <c:numCache>
                <c:formatCode>General</c:formatCode>
                <c:ptCount val="4"/>
                <c:pt idx="0">
                  <c:v>189</c:v>
                </c:pt>
                <c:pt idx="1">
                  <c:v>154</c:v>
                </c:pt>
                <c:pt idx="2">
                  <c:v>206</c:v>
                </c:pt>
                <c:pt idx="3">
                  <c:v>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815168"/>
        <c:axId val="135090112"/>
        <c:axId val="0"/>
      </c:bar3DChart>
      <c:catAx>
        <c:axId val="127815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090112"/>
        <c:crosses val="autoZero"/>
        <c:auto val="1"/>
        <c:lblAlgn val="ctr"/>
        <c:lblOffset val="100"/>
        <c:noMultiLvlLbl val="0"/>
      </c:catAx>
      <c:valAx>
        <c:axId val="13509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815168"/>
        <c:crosses val="autoZero"/>
        <c:crossBetween val="between"/>
      </c:valAx>
    </c:plotArea>
    <c:plotVisOnly val="1"/>
    <c:dispBlanksAs val="gap"/>
    <c:showDLblsOverMax val="0"/>
  </c:chart>
  <c:spPr>
    <a:solidFill>
      <a:srgbClr val="FFFF00"/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5.9211261786721106E-2"/>
                  <c:y val="4.26674309256517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962537668902502E-2"/>
                  <c:y val="-0.130324914106296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215101584524158E-2"/>
                  <c:y val="-8.7394123665517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Лист1!$A$75:$A$77</c:f>
              <c:strCache>
                <c:ptCount val="3"/>
                <c:pt idx="0">
                  <c:v>пререквизиты</c:v>
                </c:pt>
                <c:pt idx="1">
                  <c:v>внешние магистранты</c:v>
                </c:pt>
                <c:pt idx="2">
                  <c:v>программа науно-педагогического профиля</c:v>
                </c:pt>
              </c:strCache>
            </c:strRef>
          </c:cat>
          <c:val>
            <c:numRef>
              <c:f>Лист1!$B$75:$B$77</c:f>
              <c:numCache>
                <c:formatCode>General</c:formatCode>
                <c:ptCount val="3"/>
                <c:pt idx="0">
                  <c:v>2310000</c:v>
                </c:pt>
                <c:pt idx="1">
                  <c:v>5225000</c:v>
                </c:pt>
                <c:pt idx="2">
                  <c:v>420000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FFFF00"/>
        </a:solidFill>
      </c:spPr>
    </c:plotArea>
    <c:plotVisOnly val="1"/>
    <c:dispBlanksAs val="gap"/>
    <c:showDLblsOverMax val="0"/>
  </c:chart>
  <c:spPr>
    <a:solidFill>
      <a:srgbClr val="FFFF00"/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9D8E1-D4B9-479F-9137-381C46D87FF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1F6A4-5DA3-42B4-ABAA-85012EC717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Офиса программ докторантуры и магистратуры за 2018 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/>
          <a:lstStyle/>
          <a:p>
            <a:r>
              <a:rPr lang="ru-RU" dirty="0" err="1" smtClean="0"/>
              <a:t>Алматы</a:t>
            </a:r>
            <a:r>
              <a:rPr lang="ru-RU" dirty="0" smtClean="0"/>
              <a:t> 2018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Обучение магистрантов по совместным  программам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НИЯУ «МИФИ» с 2016 года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Томский Политехнический Университет,  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НИУ «МЭИ»,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По программе Университеты Шанхайской Организации Сотрудничества (УШОС) с 2012 г.,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Университеты Франции – Университет  Лорэйн (Центр Геоэнергетика);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sz="1800" dirty="0" smtClean="0"/>
              <a:t>И др.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Международные руководители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Научное руководство докторантами по требованиям Типовых Правил </a:t>
            </a:r>
            <a:r>
              <a:rPr lang="kk-KZ" dirty="0" smtClean="0"/>
              <a:t>Высшего и  Послевузовского образования РК – руководители из стран ближнего и  дальнего зарубежья – Австрия, Великобритания, Сербия, Болгария, Италия и др.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Усиление прикладного направления научных разработок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kk-KZ" dirty="0" smtClean="0"/>
              <a:t>Разработка квалификационных требований в соответствии с квалификационными требованиями МОН РК, а также с собственными требованиями АУЭС, направленными на развитие прикладного потенциала докторских и магистерских работ,  в соответствии со Стратегией развития АУЭС до 2022 года.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kk-KZ" sz="3200" b="1" dirty="0" smtClean="0"/>
              <a:t>Научная Деятельность </a:t>
            </a:r>
            <a:br>
              <a:rPr lang="kk-KZ" sz="3200" b="1" dirty="0" smtClean="0"/>
            </a:br>
            <a:r>
              <a:rPr lang="ru-RU" sz="3200" dirty="0" smtClean="0"/>
              <a:t> научно-практическая конференция магистрантов 2 года обучения</a:t>
            </a:r>
            <a:endParaRPr lang="ru-RU" sz="3200" dirty="0"/>
          </a:p>
        </p:txBody>
      </p:sp>
      <p:pic>
        <p:nvPicPr>
          <p:cNvPr id="2050" name="Picture 2" descr="C:\Users\Elemanova Aliya\Desktop\Новая папка\100D5300\DSC_00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97" y="1844824"/>
            <a:ext cx="3535360" cy="235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lemanova Aliya\Desktop\Новая папка\100D5300\DSC_011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1044" y="1844824"/>
            <a:ext cx="3535363" cy="235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lemanova Aliya\Desktop\Новая папка\100D5300\DSC_014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982" y="4421452"/>
            <a:ext cx="3527376" cy="235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lemanova Aliya\Desktop\Новая папка\100D5300\DSC_0154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9032" y="4421452"/>
            <a:ext cx="3527376" cy="235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kk-KZ" sz="3200" b="1" dirty="0" smtClean="0"/>
              <a:t>Научная Деятельность </a:t>
            </a:r>
            <a:br>
              <a:rPr lang="kk-KZ" sz="3200" b="1" dirty="0" smtClean="0"/>
            </a:br>
            <a:r>
              <a:rPr lang="ru-RU" sz="3200" dirty="0" smtClean="0"/>
              <a:t> научно-практическая конференция докторантов 3 года обучения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Elemanova Aliya\Desktop\Новая папка\100D5300\DSC_013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832" y="4221088"/>
            <a:ext cx="3419872" cy="227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lemanova Aliya\Desktop\Новая папка\100D5300\DSC_012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871945" y="2896808"/>
            <a:ext cx="3287570" cy="219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lemanova Aliya\Desktop\Новая папка\100D5300\DSC_012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49896"/>
            <a:ext cx="3406788" cy="22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0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367426"/>
              </p:ext>
            </p:extLst>
          </p:nvPr>
        </p:nvGraphicFramePr>
        <p:xfrm>
          <a:off x="0" y="179936"/>
          <a:ext cx="9144000" cy="656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376264"/>
                <a:gridCol w="1410690"/>
                <a:gridCol w="1270009"/>
                <a:gridCol w="2095493"/>
                <a:gridCol w="1524000"/>
              </a:tblGrid>
              <a:tr h="944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b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Выпускника/ доктора философии 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PhD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778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Джаманкулова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Нелля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Орналиевна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АУЭС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АУЭС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778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Зайцев Евгений Олегович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АУЭС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ассистент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1799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Карманов Амангельды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Ерболович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Павлодарская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Павлодар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ПГУ имени               С. Торайгырова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старший преподаватель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778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Мергалимова Алмагуль Каирбергеновна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Акмолинская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Астана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КазАТУ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им.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С.Сейфуллина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старший преподаватель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1799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Мерекенов Мурат Дюсенгалиевич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АУЭС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ассистент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9221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Расмухаметова Айнур Сериковна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АУЭС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старший преподаватель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Укрепление контингента докторантов и магистрантов</a:t>
            </a:r>
            <a:r>
              <a:rPr lang="kk-KZ" b="1" i="1" dirty="0" smtClean="0"/>
              <a:t>	</a:t>
            </a:r>
            <a:r>
              <a:rPr lang="ru-RU" sz="2700" b="1" dirty="0" err="1" smtClean="0"/>
              <a:t>Профориентационная</a:t>
            </a:r>
            <a:r>
              <a:rPr lang="ru-RU" sz="2700" b="1" dirty="0" smtClean="0"/>
              <a:t>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Агитационные письма в 70 предприятий </a:t>
            </a:r>
            <a:r>
              <a:rPr lang="ru-RU" dirty="0" smtClean="0"/>
              <a:t>Казахстана, среди которых такие предприятия как ТОО "Корпорация </a:t>
            </a:r>
            <a:r>
              <a:rPr lang="ru-RU" dirty="0" err="1" smtClean="0"/>
              <a:t>Казахмыс</a:t>
            </a:r>
            <a:r>
              <a:rPr lang="ru-RU" dirty="0" smtClean="0"/>
              <a:t>", АО "</a:t>
            </a:r>
            <a:r>
              <a:rPr lang="ru-RU" dirty="0" err="1" smtClean="0"/>
              <a:t>Казахтелеком</a:t>
            </a:r>
            <a:r>
              <a:rPr lang="ru-RU" dirty="0" smtClean="0"/>
              <a:t>", АО "KEGOC", ТОО "</a:t>
            </a:r>
            <a:r>
              <a:rPr lang="ru-RU" dirty="0" err="1" smtClean="0"/>
              <a:t>Алматы</a:t>
            </a:r>
            <a:r>
              <a:rPr lang="ru-RU" dirty="0" smtClean="0"/>
              <a:t> </a:t>
            </a:r>
            <a:r>
              <a:rPr lang="ru-RU" dirty="0" err="1" smtClean="0"/>
              <a:t>теплокоммунэнерго</a:t>
            </a:r>
            <a:r>
              <a:rPr lang="ru-RU" dirty="0" smtClean="0"/>
              <a:t>", АО «</a:t>
            </a:r>
            <a:r>
              <a:rPr lang="ru-RU" dirty="0" err="1" smtClean="0"/>
              <a:t>KazTransCom</a:t>
            </a:r>
            <a:r>
              <a:rPr lang="ru-RU" dirty="0" smtClean="0"/>
              <a:t>», АО "</a:t>
            </a:r>
            <a:r>
              <a:rPr lang="ru-RU" dirty="0" err="1" smtClean="0"/>
              <a:t>КазТрансОйл</a:t>
            </a:r>
            <a:r>
              <a:rPr lang="ru-RU" dirty="0" smtClean="0"/>
              <a:t>", АО «</a:t>
            </a:r>
            <a:r>
              <a:rPr lang="ru-RU" dirty="0" err="1" smtClean="0"/>
              <a:t>АлЭС</a:t>
            </a:r>
            <a:r>
              <a:rPr lang="ru-RU" dirty="0" smtClean="0"/>
              <a:t>», АО «</a:t>
            </a:r>
            <a:r>
              <a:rPr lang="ru-RU" dirty="0" err="1" smtClean="0"/>
              <a:t>Самрук-Энерго</a:t>
            </a:r>
            <a:r>
              <a:rPr lang="ru-RU" dirty="0" smtClean="0"/>
              <a:t>», ТОО "</a:t>
            </a:r>
            <a:r>
              <a:rPr lang="ru-RU" dirty="0" err="1" smtClean="0"/>
              <a:t>Тенгизшевройл</a:t>
            </a:r>
            <a:r>
              <a:rPr lang="ru-RU" dirty="0" smtClean="0"/>
              <a:t>" и т.д.</a:t>
            </a:r>
          </a:p>
          <a:p>
            <a:r>
              <a:rPr lang="ru-RU" dirty="0" smtClean="0"/>
              <a:t>Были направлены</a:t>
            </a:r>
            <a:r>
              <a:rPr lang="ru-RU" b="1" dirty="0" smtClean="0"/>
              <a:t> письма ректорам 28 ВУЗов</a:t>
            </a:r>
            <a:r>
              <a:rPr lang="ru-RU" dirty="0" smtClean="0"/>
              <a:t>, в которых ведется подготовка бакалавров по специальностям магистратуры и докторантуры АУЭС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Подано заявлений на поступление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345 заявлений в магистратуру </a:t>
            </a:r>
          </a:p>
          <a:p>
            <a:r>
              <a:rPr lang="ru-RU" sz="3200" dirty="0" smtClean="0"/>
              <a:t>85 заявления в докторантуру</a:t>
            </a:r>
          </a:p>
          <a:p>
            <a:endParaRPr lang="ru-RU" sz="3200" dirty="0" smtClean="0"/>
          </a:p>
          <a:p>
            <a:r>
              <a:rPr lang="ru-RU" sz="3200" dirty="0" smtClean="0"/>
              <a:t>ВСЕГО  430 заявлений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Результаты приема в </a:t>
            </a:r>
            <a:r>
              <a:rPr lang="ru-RU" sz="4000" dirty="0" smtClean="0"/>
              <a:t>магистратуру </a:t>
            </a:r>
            <a:r>
              <a:rPr lang="ru-RU" sz="4000" dirty="0"/>
              <a:t>на 2018/2019 </a:t>
            </a:r>
            <a:r>
              <a:rPr lang="ru-RU" sz="4000" dirty="0" err="1"/>
              <a:t>уч.г</a:t>
            </a:r>
            <a:r>
              <a:rPr lang="ru-RU" sz="4000" dirty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956869"/>
              </p:ext>
            </p:extLst>
          </p:nvPr>
        </p:nvGraphicFramePr>
        <p:xfrm>
          <a:off x="1" y="1124744"/>
          <a:ext cx="9151560" cy="5764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/>
                <a:gridCol w="3888432"/>
                <a:gridCol w="792088"/>
                <a:gridCol w="897093"/>
                <a:gridCol w="683986"/>
                <a:gridCol w="815165"/>
                <a:gridCol w="815165"/>
              </a:tblGrid>
              <a:tr h="18873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специальности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научно-педагогическая магистратура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профильная магистратура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г/з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г/з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6М070200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Автоматизация и управление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68">
                <a:tc>
                  <a:txBody>
                    <a:bodyPr/>
                    <a:lstStyle/>
                    <a:p>
                      <a:pPr algn="just" defTabSz="903288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6М070300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Информационные системы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4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6М070400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Вычислительная техника и программное обеспечение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6М071600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Приборостроение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6М071700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Теплоэнергетика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6М071800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Электроэнергетика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4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6М071900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Радиотехника</a:t>
                      </a: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электроника и телекоммуникации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4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6М073100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Безопасность жизнедеятельности и окружающей среды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Результаты приема в докторантуру на 2018/2019 </a:t>
            </a:r>
            <a:r>
              <a:rPr lang="ru-RU" sz="3600" dirty="0" err="1" smtClean="0"/>
              <a:t>уч.г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017519"/>
              </p:ext>
            </p:extLst>
          </p:nvPr>
        </p:nvGraphicFramePr>
        <p:xfrm>
          <a:off x="457200" y="1935163"/>
          <a:ext cx="8229600" cy="25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024336"/>
                <a:gridCol w="1471032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шифр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2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г/з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6D071700 - ТЭ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6D071800 - ЭЭ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6D071900 - РЭТ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Всего докторантов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Штат ИДМ по состоянию на 01.11.2018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313441"/>
              </p:ext>
            </p:extLst>
          </p:nvPr>
        </p:nvGraphicFramePr>
        <p:xfrm>
          <a:off x="571472" y="1571612"/>
          <a:ext cx="8043890" cy="439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646052"/>
                <a:gridCol w="2340559"/>
                <a:gridCol w="1047389"/>
                <a:gridCol w="1438386"/>
              </a:tblGrid>
              <a:tr h="349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Шт.ед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Примеч.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Елеманова А.А.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5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Арзыкулова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Специалист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 академическим вопросам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договорной, финансовой, маркетинговой  деятельности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 09 апреля 2018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Абильжанова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А.О.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Специалист  по академическим вопросам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и научной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приема по годам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089307"/>
              </p:ext>
            </p:extLst>
          </p:nvPr>
        </p:nvGraphicFramePr>
        <p:xfrm>
          <a:off x="457200" y="1935163"/>
          <a:ext cx="8229600" cy="319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latin typeface="Times New Roman"/>
                          <a:ea typeface="Times New Roman"/>
                          <a:cs typeface="Times New Roman"/>
                        </a:rPr>
                        <a:t>Форма обучения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latin typeface="Times New Roman"/>
                          <a:ea typeface="Times New Roman"/>
                          <a:cs typeface="Times New Roman"/>
                        </a:rPr>
                        <a:t>2015-2016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latin typeface="Times New Roman"/>
                          <a:ea typeface="Times New Roman"/>
                          <a:cs typeface="Times New Roman"/>
                        </a:rPr>
                        <a:t>2016-2017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latin typeface="Times New Roman"/>
                          <a:ea typeface="Times New Roman"/>
                          <a:cs typeface="Times New Roman"/>
                        </a:rPr>
                        <a:t>2017-2018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latin typeface="Times New Roman"/>
                          <a:ea typeface="Times New Roman"/>
                          <a:cs typeface="Times New Roman"/>
                        </a:rPr>
                        <a:t>Магистратура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kk-KZ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r>
                        <a:rPr lang="en-US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kk-KZ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latin typeface="Times New Roman"/>
                          <a:ea typeface="Times New Roman"/>
                          <a:cs typeface="Times New Roman"/>
                        </a:rPr>
                        <a:t>Докторантура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kk-KZ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197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dirty="0" smtClean="0"/>
              <a:t>Динамика набора в магистратуру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591742"/>
              </p:ext>
            </p:extLst>
          </p:nvPr>
        </p:nvGraphicFramePr>
        <p:xfrm>
          <a:off x="251520" y="1484784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Динамика набора в докторантуру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9445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kk-KZ" sz="3600" dirty="0" smtClean="0"/>
              <a:t>Контингент обучающихся</a:t>
            </a:r>
            <a:endParaRPr lang="ru-RU" sz="3600" dirty="0"/>
          </a:p>
        </p:txBody>
      </p:sp>
      <p:graphicFrame>
        <p:nvGraphicFramePr>
          <p:cNvPr id="6" name="Объект 5" title="Контингент обучающихся в магистратуре и докторантуре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62789"/>
              </p:ext>
            </p:extLst>
          </p:nvPr>
        </p:nvGraphicFramePr>
        <p:xfrm>
          <a:off x="457200" y="1484785"/>
          <a:ext cx="8229600" cy="483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Общй контингент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51574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b="1" dirty="0" smtClean="0"/>
              <a:t>Оказание образовательных услуг </a:t>
            </a:r>
            <a:br>
              <a:rPr lang="kk-KZ" sz="3600" b="1" dirty="0" smtClean="0"/>
            </a:br>
            <a:r>
              <a:rPr lang="ru-RU" sz="3600" b="1" dirty="0" smtClean="0"/>
              <a:t> на сумму </a:t>
            </a:r>
            <a:r>
              <a:rPr lang="en-US" sz="3600" dirty="0" smtClean="0"/>
              <a:t>~ </a:t>
            </a:r>
            <a:r>
              <a:rPr lang="ru-RU" sz="3600" dirty="0" smtClean="0"/>
              <a:t>7 </a:t>
            </a:r>
            <a:r>
              <a:rPr lang="kk-KZ" sz="3600" dirty="0" smtClean="0"/>
              <a:t>млн </a:t>
            </a:r>
            <a:r>
              <a:rPr lang="ru-RU" sz="3600" dirty="0" smtClean="0"/>
              <a:t>955 тыс.  </a:t>
            </a:r>
            <a:br>
              <a:rPr lang="ru-RU" sz="3600" dirty="0" smtClean="0"/>
            </a:b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503860"/>
              </p:ext>
            </p:extLst>
          </p:nvPr>
        </p:nvGraphicFramePr>
        <p:xfrm>
          <a:off x="457200" y="1556793"/>
          <a:ext cx="8363272" cy="476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Стратегия развития ИДМ (ОПДМ) </a:t>
            </a:r>
            <a:br>
              <a:rPr lang="ru-RU" sz="3600" b="1" dirty="0" smtClean="0"/>
            </a:br>
            <a:r>
              <a:rPr lang="ru-RU" sz="3600" b="1" dirty="0" smtClean="0"/>
              <a:t>Цели: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83152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	- удовлетворение настоящих и будущих запросов потребителей на основе обеспечения процесса оказания качественных образовательных услуг; </a:t>
            </a:r>
          </a:p>
          <a:p>
            <a:pPr algn="just"/>
            <a:r>
              <a:rPr lang="ru-RU" dirty="0" smtClean="0"/>
              <a:t>	- осуществление теоретического и практического вклада в развитие  Казахстана</a:t>
            </a:r>
            <a:r>
              <a:rPr lang="kk-KZ" dirty="0" smtClean="0"/>
              <a:t>, его </a:t>
            </a:r>
            <a:r>
              <a:rPr lang="ru-RU" dirty="0" smtClean="0"/>
              <a:t>кадровое обеспечение</a:t>
            </a:r>
            <a:r>
              <a:rPr lang="kk-KZ" dirty="0" smtClean="0"/>
              <a:t> для</a:t>
            </a:r>
            <a:r>
              <a:rPr lang="ru-RU" dirty="0" smtClean="0"/>
              <a:t> программ инновационного развития</a:t>
            </a:r>
            <a:r>
              <a:rPr lang="kk-KZ" dirty="0" smtClean="0"/>
              <a:t> в отраслях энергетики и  телекоммуникаций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Стратегия развития ИДМ (ОПДМ) </a:t>
            </a:r>
            <a:r>
              <a:rPr lang="ru-RU" sz="3600" dirty="0" smtClean="0"/>
              <a:t>Задачи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расширение спектра подготовки приоритетно востребованных специалистов на местном и зарубежном рынках труда, в том числе по новым образовательным программам;                          </a:t>
            </a:r>
          </a:p>
          <a:p>
            <a:r>
              <a:rPr lang="ru-RU" dirty="0" smtClean="0"/>
              <a:t>развитие регионального и международного сотрудничества в области науки, образования и внедрения новых технологий;                </a:t>
            </a:r>
          </a:p>
          <a:p>
            <a:r>
              <a:rPr lang="ru-RU" dirty="0" smtClean="0"/>
              <a:t>изучение текущих и прогнозирование будущих запросов обучающихся, заказчиков, включая потенциальных потребителей;   </a:t>
            </a:r>
          </a:p>
          <a:p>
            <a:r>
              <a:rPr lang="ru-RU" dirty="0" smtClean="0"/>
              <a:t>расширение спектра образовательных услуг  послевузовского образования.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b="1" dirty="0" smtClean="0"/>
              <a:t>Реализуемые образовательные программы магистратуры: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b="1" dirty="0" smtClean="0"/>
              <a:t>6М071800- Электроэнергетика</a:t>
            </a:r>
            <a:r>
              <a:rPr lang="kk-KZ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	(профильная)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Электроснабжение и релейная защита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Электрические сети и системы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Электропривод и автоматизация технологических установок</a:t>
            </a:r>
            <a:endParaRPr lang="ru-RU" dirty="0" smtClean="0"/>
          </a:p>
          <a:p>
            <a:r>
              <a:rPr lang="kk-KZ" b="1" dirty="0" smtClean="0"/>
              <a:t>6М071800- Электроэнергетика (НП)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Нетрадиционные возобновляемые источники энергии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Электричсекие сети и системы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Электропривод и автоматизация технологических установок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Энергетика и устойчивое развитие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/>
              <a:t>Реализуемые образовательные программы магистратуры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b="1" dirty="0" smtClean="0"/>
              <a:t>6М071700- Теплоэнергетика (проф</a:t>
            </a:r>
            <a:r>
              <a:rPr lang="ru-RU" b="1" dirty="0" smtClean="0"/>
              <a:t>. </a:t>
            </a:r>
            <a:r>
              <a:rPr lang="kk-KZ" b="1" dirty="0" smtClean="0"/>
              <a:t>и НП)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Тепловые электрические станции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Промышленная теплоэнергетика</a:t>
            </a:r>
            <a:endParaRPr lang="ru-RU" dirty="0" smtClean="0"/>
          </a:p>
          <a:p>
            <a:endParaRPr lang="ru-RU" b="1" dirty="0" smtClean="0"/>
          </a:p>
          <a:p>
            <a:r>
              <a:rPr lang="ru-RU" dirty="0" smtClean="0"/>
              <a:t>6М073100 «Безопасность жизнедеятельности и защита окружающей среды»  </a:t>
            </a:r>
            <a:r>
              <a:rPr lang="kk-KZ" dirty="0" smtClean="0"/>
              <a:t>(проф</a:t>
            </a:r>
            <a:r>
              <a:rPr lang="ru-RU" dirty="0" smtClean="0"/>
              <a:t>. </a:t>
            </a:r>
            <a:r>
              <a:rPr lang="kk-KZ" dirty="0" smtClean="0"/>
              <a:t>и НП) </a:t>
            </a:r>
            <a:endParaRPr lang="ru-RU" dirty="0" smtClean="0"/>
          </a:p>
          <a:p>
            <a:r>
              <a:rPr lang="ru-RU" dirty="0" smtClean="0"/>
              <a:t>6М070300 «Информационные системы» </a:t>
            </a:r>
          </a:p>
          <a:p>
            <a:r>
              <a:rPr lang="ru-RU" dirty="0" smtClean="0"/>
              <a:t>6М070400 «Вычислительная техника и программное обеспечение»</a:t>
            </a:r>
          </a:p>
          <a:p>
            <a:r>
              <a:rPr lang="ru-RU" dirty="0" smtClean="0"/>
              <a:t>6М070200 «Автоматизация и управление»</a:t>
            </a:r>
          </a:p>
          <a:p>
            <a:r>
              <a:rPr lang="ru-RU" dirty="0" smtClean="0"/>
              <a:t>6М071600  «Приборостроение»; </a:t>
            </a:r>
          </a:p>
          <a:p>
            <a:r>
              <a:rPr lang="ru-RU" dirty="0" smtClean="0"/>
              <a:t>6М071900 «Радиотехника, электроника и телекоммуникации»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Реализуемые образовательные программы </a:t>
            </a:r>
            <a:r>
              <a:rPr lang="ru-RU" sz="3200" b="1" dirty="0" smtClean="0"/>
              <a:t>докторантуры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b="1" dirty="0" smtClean="0"/>
              <a:t>6</a:t>
            </a:r>
            <a:r>
              <a:rPr lang="en-US" b="1" dirty="0" smtClean="0"/>
              <a:t>D</a:t>
            </a:r>
            <a:r>
              <a:rPr lang="kk-KZ" b="1" dirty="0" smtClean="0"/>
              <a:t>071800- Электроэнергетика</a:t>
            </a:r>
            <a:r>
              <a:rPr lang="kk-KZ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Электрические сети и системы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Электропривод и автоматизация технологических установок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Возобновляемые источники энергии</a:t>
            </a:r>
          </a:p>
          <a:p>
            <a:pPr>
              <a:buNone/>
            </a:pPr>
            <a:endParaRPr lang="ru-RU" dirty="0" smtClean="0"/>
          </a:p>
          <a:p>
            <a:r>
              <a:rPr lang="kk-KZ" b="1" dirty="0" smtClean="0"/>
              <a:t>6</a:t>
            </a:r>
            <a:r>
              <a:rPr lang="en-US" b="1" dirty="0" smtClean="0"/>
              <a:t>D</a:t>
            </a:r>
            <a:r>
              <a:rPr lang="kk-KZ" b="1" dirty="0" smtClean="0"/>
              <a:t>071700</a:t>
            </a:r>
            <a:r>
              <a:rPr lang="ru-RU" b="1" dirty="0" smtClean="0"/>
              <a:t> - </a:t>
            </a:r>
            <a:r>
              <a:rPr lang="kk-KZ" b="1" dirty="0" smtClean="0"/>
              <a:t>Теплоэнергетика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Тепловые электрические станции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Промышленная теплоэнергетика</a:t>
            </a:r>
          </a:p>
          <a:p>
            <a:pPr>
              <a:buNone/>
            </a:pPr>
            <a:endParaRPr lang="ru-RU" dirty="0" smtClean="0"/>
          </a:p>
          <a:p>
            <a:r>
              <a:rPr lang="kk-KZ" b="1" dirty="0" smtClean="0"/>
              <a:t>6</a:t>
            </a:r>
            <a:r>
              <a:rPr lang="en-US" b="1" dirty="0" smtClean="0"/>
              <a:t>D</a:t>
            </a:r>
            <a:r>
              <a:rPr lang="kk-KZ" b="1" dirty="0" smtClean="0"/>
              <a:t>071700 </a:t>
            </a:r>
            <a:r>
              <a:rPr lang="ru-RU" b="1" dirty="0" smtClean="0"/>
              <a:t>– Радиотехника, электроника и телекоммуникации</a:t>
            </a:r>
            <a:endParaRPr lang="ru-RU" dirty="0" smtClean="0"/>
          </a:p>
          <a:p>
            <a:pPr>
              <a:buNone/>
            </a:pPr>
            <a:r>
              <a:rPr lang="kk-KZ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Планируемые ОП магистратуры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Рекомендуемые</a:t>
            </a:r>
          </a:p>
          <a:p>
            <a:pPr>
              <a:buNone/>
            </a:pPr>
            <a:r>
              <a:rPr lang="ru-RU" i="1" dirty="0" smtClean="0"/>
              <a:t>6М074600 «Космическая техника и технологии»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6М081200 «Энергообеспечение сельского хозяйства»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6М060200 «Информатика»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6М100200 «Системы информационной безопасности»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6М051800-Управление проектами.</a:t>
            </a:r>
            <a:endParaRPr lang="ru-RU" dirty="0" smtClean="0"/>
          </a:p>
          <a:p>
            <a:r>
              <a:rPr lang="ru-RU" i="1" dirty="0" smtClean="0"/>
              <a:t>6М051700 – Инновационный менеджмент. </a:t>
            </a:r>
            <a:endParaRPr lang="ru-RU" dirty="0" smtClean="0"/>
          </a:p>
          <a:p>
            <a:r>
              <a:rPr lang="ru-RU" i="1" dirty="0" smtClean="0"/>
              <a:t>6М070200  «Автоматизация и управление бизнес процессами»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Модернизация научно-исследовательского процесса и инновационной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ТОЧЕК РОСТА исследований международного класса</a:t>
            </a:r>
          </a:p>
          <a:p>
            <a:r>
              <a:rPr lang="kk-KZ" dirty="0" smtClean="0"/>
              <a:t>Путем </a:t>
            </a:r>
            <a:r>
              <a:rPr lang="ru-RU" dirty="0" err="1" smtClean="0"/>
              <a:t>создани</a:t>
            </a:r>
            <a:r>
              <a:rPr lang="kk-KZ" dirty="0" smtClean="0"/>
              <a:t>я</a:t>
            </a:r>
            <a:r>
              <a:rPr lang="ru-RU" dirty="0" smtClean="0"/>
              <a:t> условий и инфраструктуры, способствующих ведению эффективных научных исследований и продвижению их результатов, </a:t>
            </a:r>
            <a:r>
              <a:rPr lang="kk-KZ" dirty="0" smtClean="0"/>
              <a:t>путем </a:t>
            </a:r>
            <a:r>
              <a:rPr lang="ru-RU" dirty="0" err="1" smtClean="0"/>
              <a:t>развити</a:t>
            </a:r>
            <a:r>
              <a:rPr lang="kk-KZ" dirty="0" smtClean="0"/>
              <a:t>я</a:t>
            </a:r>
            <a:r>
              <a:rPr lang="ru-RU" dirty="0" smtClean="0"/>
              <a:t> инновационной деятельности и международного научного сотрудничества</a:t>
            </a:r>
            <a:r>
              <a:rPr lang="kk-KZ" dirty="0" smtClean="0"/>
              <a:t> на базе научно-технических и исследовательских центров АУЭС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765</Words>
  <Application>Microsoft Office PowerPoint</Application>
  <PresentationFormat>Экран (4:3)</PresentationFormat>
  <Paragraphs>266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Отчет Офиса программ докторантуры и магистратуры за 2018 г.</vt:lpstr>
      <vt:lpstr>Штат ИДМ по состоянию на 01.11.2018</vt:lpstr>
      <vt:lpstr>Стратегия развития ИДМ (ОПДМ)  Цели:</vt:lpstr>
      <vt:lpstr>Стратегия развития ИДМ (ОПДМ) Задачи </vt:lpstr>
      <vt:lpstr>Реализуемые образовательные программы магистратуры: </vt:lpstr>
      <vt:lpstr>Реализуемые образовательные программы магистратуры</vt:lpstr>
      <vt:lpstr>Реализуемые образовательные программы докторантуры</vt:lpstr>
      <vt:lpstr>Планируемые ОП магистратуры </vt:lpstr>
      <vt:lpstr>Модернизация научно-исследовательского процесса и инновационной деятельности</vt:lpstr>
      <vt:lpstr>Обучение магистрантов по совместным  программам </vt:lpstr>
      <vt:lpstr>Международные руководители</vt:lpstr>
      <vt:lpstr>Усиление прикладного направления научных разработок</vt:lpstr>
      <vt:lpstr>Научная Деятельность   научно-практическая конференция магистрантов 2 года обучения</vt:lpstr>
      <vt:lpstr>Научная Деятельность   научно-практическая конференция докторантов 3 года обучения</vt:lpstr>
      <vt:lpstr>Презентация PowerPoint</vt:lpstr>
      <vt:lpstr>Укрепление контингента докторантов и магистрантов Профориентационная деятельность</vt:lpstr>
      <vt:lpstr>Подано заявлений на поступление</vt:lpstr>
      <vt:lpstr>Результаты приема в магистратуру на 2018/2019 уч.г.</vt:lpstr>
      <vt:lpstr>Результаты приема в докторантуру на 2018/2019 уч.г.</vt:lpstr>
      <vt:lpstr>Результаты приема по годам</vt:lpstr>
      <vt:lpstr>Динамика набора в магистратуру</vt:lpstr>
      <vt:lpstr>Динамика набора в докторантуру</vt:lpstr>
      <vt:lpstr>Контингент обучающихся</vt:lpstr>
      <vt:lpstr>Общй контингент </vt:lpstr>
      <vt:lpstr>Оказание образовательных услуг   на сумму ~ 7 млн 955 тыс.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Института докторантуры и магистратуры за 2017 г.</dc:title>
  <dc:creator>kamila</dc:creator>
  <cp:lastModifiedBy>Пользователь Windows</cp:lastModifiedBy>
  <cp:revision>18</cp:revision>
  <dcterms:created xsi:type="dcterms:W3CDTF">2018-02-20T03:56:44Z</dcterms:created>
  <dcterms:modified xsi:type="dcterms:W3CDTF">2019-02-07T08:54:43Z</dcterms:modified>
</cp:coreProperties>
</file>