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sldx" ContentType="application/vnd.openxmlformats-officedocument.presentationml.slid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6" r:id="rId3"/>
    <p:sldId id="285" r:id="rId4"/>
    <p:sldId id="284" r:id="rId5"/>
    <p:sldId id="286" r:id="rId6"/>
    <p:sldId id="277" r:id="rId7"/>
    <p:sldId id="287" r:id="rId8"/>
    <p:sldId id="288" r:id="rId9"/>
    <p:sldId id="279" r:id="rId10"/>
    <p:sldId id="283" r:id="rId11"/>
  </p:sldIdLst>
  <p:sldSz cx="9144000" cy="6858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2" autoAdjust="0"/>
    <p:restoredTop sz="94638" autoAdjust="0"/>
  </p:normalViewPr>
  <p:slideViewPr>
    <p:cSldViewPr>
      <p:cViewPr>
        <p:scale>
          <a:sx n="94" d="100"/>
          <a:sy n="94" d="100"/>
        </p:scale>
        <p:origin x="384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4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128" b="1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Остепененность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solidFill>
                  <a:schemeClr val="tx1"/>
                </a:solidFill>
              </a:rPr>
              <a:t>5</a:t>
            </a:r>
            <a:r>
              <a:rPr lang="en-US" dirty="0" smtClean="0">
                <a:solidFill>
                  <a:schemeClr val="tx1"/>
                </a:solidFill>
              </a:rPr>
              <a:t>4</a:t>
            </a:r>
            <a:r>
              <a:rPr lang="ru-RU" dirty="0" smtClean="0">
                <a:solidFill>
                  <a:schemeClr val="tx1"/>
                </a:solidFill>
              </a:rPr>
              <a:t>%</a:t>
            </a:r>
          </a:p>
          <a:p>
            <a:pPr algn="ctr">
              <a:defRPr sz="2128" b="1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Штатность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8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7,2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 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6071179378202505E-2"/>
          <c:y val="0.30999715937485312"/>
          <c:w val="0.82925502688054165"/>
          <c:h val="0.6314217854907180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Остепененность</c:v>
                </c:pt>
              </c:strCache>
            </c:strRef>
          </c:tx>
          <c:dPt>
            <c:idx val="0"/>
            <c:bubble3D val="0"/>
            <c:explosion val="9"/>
            <c:spPr>
              <a:solidFill>
                <a:srgbClr val="0070C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1B7-40F6-84AA-122A31EAF333}"/>
              </c:ext>
            </c:extLst>
          </c:dPt>
          <c:dPt>
            <c:idx val="1"/>
            <c:bubble3D val="0"/>
            <c:explosion val="6"/>
            <c:spPr>
              <a:solidFill>
                <a:srgbClr val="FFFF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1B7-40F6-84AA-122A31EAF333}"/>
              </c:ext>
            </c:extLst>
          </c:dPt>
          <c:dPt>
            <c:idx val="2"/>
            <c:bubble3D val="0"/>
            <c:explosion val="7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1B7-40F6-84AA-122A31EAF333}"/>
              </c:ext>
            </c:extLst>
          </c:dPt>
          <c:dPt>
            <c:idx val="3"/>
            <c:bubble3D val="0"/>
            <c:explosion val="5"/>
            <c:spPr>
              <a:solidFill>
                <a:srgbClr val="7030A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1B7-40F6-84AA-122A31EAF33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1B7-40F6-84AA-122A31EAF333}"/>
              </c:ext>
            </c:extLst>
          </c:dPt>
          <c:dLbls>
            <c:dLbl>
              <c:idx val="0"/>
              <c:layout>
                <c:manualLayout>
                  <c:x val="-2.1829348456768254E-2"/>
                  <c:y val="-1.208002146250112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Доктора наук; </a:t>
                    </a:r>
                    <a:r>
                      <a:rPr lang="ru-RU" dirty="0" smtClean="0"/>
                      <a:t> </a:t>
                    </a:r>
                    <a:r>
                      <a:rPr lang="ru-RU" dirty="0"/>
                      <a:t>10%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1.6364934473548271E-2"/>
                  <c:y val="-3.537498882161402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PhD; </a:t>
                    </a:r>
                    <a:r>
                      <a:rPr lang="en-US" dirty="0" smtClean="0"/>
                      <a:t> </a:t>
                    </a:r>
                    <a:r>
                      <a:rPr lang="en-US" dirty="0"/>
                      <a:t>18%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8410530625934932E-2"/>
                  <c:y val="-4.228007511875389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кандидаты наук; </a:t>
                    </a:r>
                    <a:r>
                      <a:rPr lang="ru-RU" dirty="0" smtClean="0"/>
                      <a:t>26</a:t>
                    </a:r>
                    <a:r>
                      <a:rPr lang="ru-RU" dirty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5.1494206301213624E-2"/>
                  <c:y val="-0.1208454542107007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магистры; </a:t>
                    </a:r>
                    <a:r>
                      <a:rPr lang="ru-RU" dirty="0" smtClean="0"/>
                      <a:t>46</a:t>
                    </a:r>
                    <a:r>
                      <a:rPr lang="ru-RU" dirty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</c:dLbls>
          <c:cat>
            <c:strRef>
              <c:f>Лист1!$A$2:$A$6</c:f>
              <c:strCache>
                <c:ptCount val="4"/>
                <c:pt idx="0">
                  <c:v>Доктора наук</c:v>
                </c:pt>
                <c:pt idx="1">
                  <c:v>PhD</c:v>
                </c:pt>
                <c:pt idx="2">
                  <c:v>кандидаты наук</c:v>
                </c:pt>
                <c:pt idx="3">
                  <c:v>магистры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</c:v>
                </c:pt>
                <c:pt idx="1">
                  <c:v>7</c:v>
                </c:pt>
                <c:pt idx="2">
                  <c:v>10</c:v>
                </c:pt>
                <c:pt idx="3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1B7-40F6-84AA-122A31EAF333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возраст ППС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49</c:v>
                </c:pt>
                <c:pt idx="1">
                  <c:v>49</c:v>
                </c:pt>
                <c:pt idx="2">
                  <c:v>47.5</c:v>
                </c:pt>
                <c:pt idx="3">
                  <c:v>45.9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F89-4585-8965-ACC86C4B5D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139648"/>
        <c:axId val="143208384"/>
      </c:lineChart>
      <c:catAx>
        <c:axId val="98139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3208384"/>
        <c:crosses val="autoZero"/>
        <c:auto val="1"/>
        <c:lblAlgn val="ctr"/>
        <c:lblOffset val="100"/>
        <c:noMultiLvlLbl val="0"/>
      </c:catAx>
      <c:valAx>
        <c:axId val="143208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8139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F523D-F977-440C-BEFC-10C4B6A18E25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5013"/>
            <a:ext cx="4897437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54828"/>
            <a:ext cx="5388610" cy="440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44DD4-A5D7-465D-BBE2-83F80A5A22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70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01025-9251-4BAE-9ACA-33C8539D818D}" type="datetime1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ECEF-AE61-4F9C-8352-37EA3A010401}" type="datetime1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704FE-9F99-414B-9FF2-2FDEB05C35AF}" type="datetime1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1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1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" name="Прямая соединительная линия 2"/>
          <p:cNvCxnSpPr/>
          <p:nvPr userDrawn="1"/>
        </p:nvCxnSpPr>
        <p:spPr>
          <a:xfrm>
            <a:off x="671362" y="1087656"/>
            <a:ext cx="8135754" cy="9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12"/>
          <p:cNvSpPr>
            <a:spLocks noGrp="1"/>
          </p:cNvSpPr>
          <p:nvPr>
            <p:ph type="body" sz="quarter" idx="13"/>
          </p:nvPr>
        </p:nvSpPr>
        <p:spPr>
          <a:xfrm>
            <a:off x="667219" y="1296189"/>
            <a:ext cx="8186136" cy="4799109"/>
          </a:xfrm>
        </p:spPr>
        <p:txBody>
          <a:bodyPr>
            <a:normAutofit/>
          </a:bodyPr>
          <a:lstStyle>
            <a:lvl1pPr marL="0" indent="-18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667219" y="286603"/>
            <a:ext cx="8139897" cy="685549"/>
          </a:xfrm>
        </p:spPr>
        <p:txBody>
          <a:bodyPr>
            <a:normAutofit/>
          </a:bodyPr>
          <a:lstStyle>
            <a:lvl1pPr algn="ctr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802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79D0F-5FE3-4A91-906B-B59CD45061C5}" type="datetime1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8A29F-8A81-44CA-B466-91F43F5EBD94}" type="datetime1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6388-DEF2-4CE7-B1BC-82172A450D18}" type="datetime1">
              <a:rPr lang="ru-RU" smtClean="0"/>
              <a:pPr/>
              <a:t>25.02.2019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9C8F-A499-4ACB-A391-1BA72747F950}" type="datetime1">
              <a:rPr lang="ru-RU" smtClean="0"/>
              <a:pPr/>
              <a:t>25.02.2019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2A114-5AB9-4043-8EBF-6405E86C5BF1}" type="datetime1">
              <a:rPr lang="ru-RU" smtClean="0"/>
              <a:pPr/>
              <a:t>25.02.2019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34D5-66D8-4240-964C-02ECB4901C8F}" type="datetime1">
              <a:rPr lang="ru-RU" smtClean="0"/>
              <a:pPr/>
              <a:t>25.02.2019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73BA-6BBA-41A0-83C6-535902C1E049}" type="datetime1">
              <a:rPr lang="ru-RU" smtClean="0"/>
              <a:pPr/>
              <a:t>25.02.2019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C16DC-4C5E-44E1-83DC-8C877FEEA131}" type="datetime1">
              <a:rPr lang="ru-RU" smtClean="0"/>
              <a:pPr/>
              <a:t>25.02.2019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DE103-3442-4FAD-9256-5B7891B1AF1E}" type="datetime1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PowerPoint_Slide3.sldx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" y="6394"/>
            <a:ext cx="9169946" cy="11968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r>
              <a:rPr lang="ru-RU" sz="2400" dirty="0">
                <a:solidFill>
                  <a:srgbClr val="FFFFFF"/>
                </a:solidFill>
              </a:rPr>
              <a:t>С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433313"/>
            <a:ext cx="8892988" cy="3759883"/>
          </a:xfrm>
        </p:spPr>
        <p:txBody>
          <a:bodyPr rtlCol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СОСТОЯНИИ</a:t>
            </a:r>
            <a:r>
              <a:rPr lang="ru-RU" sz="2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НАУЧНО-ИССЛЕДОВАТЕЛЬСКОЙ ДЕЯТЕЛЬНОСТИ </a:t>
            </a:r>
            <a:br>
              <a:rPr lang="ru-RU" sz="2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ИНСТИТУТА СИСТЕМ УПРАВЛЕНИЯ И ИНФОРМАЦИОННЫХ ТЕХНОЛОГИЙ</a:t>
            </a:r>
            <a:r>
              <a:rPr lang="kk-KZ" sz="2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(ИСУИТ</a:t>
            </a:r>
            <a:r>
              <a:rPr lang="ru-RU" sz="2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2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cap="none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15816" y="5733267"/>
            <a:ext cx="58686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8987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Докладчик: </a:t>
            </a:r>
            <a:r>
              <a:rPr lang="ru-RU" sz="2000" b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Директор ИСУИТ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Табултаев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С</a:t>
            </a:r>
            <a:r>
              <a:rPr lang="kk-KZ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.С.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8" name="Заголовок 12"/>
          <p:cNvSpPr txBox="1">
            <a:spLocks/>
          </p:cNvSpPr>
          <p:nvPr/>
        </p:nvSpPr>
        <p:spPr>
          <a:xfrm>
            <a:off x="2627784" y="152636"/>
            <a:ext cx="6372707" cy="1050563"/>
          </a:xfrm>
          <a:prstGeom prst="rect">
            <a:avLst/>
          </a:prstGeom>
        </p:spPr>
        <p:txBody>
          <a:bodyPr vert="horz" lIns="121899" tIns="60949" rIns="121899" bIns="60949" rtlCol="0" anchor="b">
            <a:noAutofit/>
          </a:bodyPr>
          <a:lstStyle>
            <a:lvl1pPr algn="l" defTabSz="1218987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/>
              <a:defRPr sz="540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Некоммерческое акционерное общество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«Алматинский университет 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энергетики и связи»</a:t>
            </a:r>
          </a:p>
        </p:txBody>
      </p:sp>
      <p:sp>
        <p:nvSpPr>
          <p:cNvPr id="9" name="Заголовок 12"/>
          <p:cNvSpPr txBox="1">
            <a:spLocks/>
          </p:cNvSpPr>
          <p:nvPr/>
        </p:nvSpPr>
        <p:spPr>
          <a:xfrm>
            <a:off x="3464657" y="825489"/>
            <a:ext cx="5428949" cy="459568"/>
          </a:xfrm>
          <a:prstGeom prst="rect">
            <a:avLst/>
          </a:prstGeom>
        </p:spPr>
        <p:txBody>
          <a:bodyPr vert="horz" lIns="121899" tIns="60949" rIns="121899" bIns="60949" rtlCol="0" anchor="b">
            <a:noAutofit/>
          </a:bodyPr>
          <a:lstStyle>
            <a:lvl1pPr algn="l" defTabSz="1218987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/>
              <a:defRPr sz="540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7" y="44624"/>
            <a:ext cx="1991928" cy="675229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476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xfrm>
            <a:off x="575556" y="404664"/>
            <a:ext cx="8054280" cy="589716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endParaRPr lang="ru-RU" sz="18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ru-RU" sz="18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ru-RU" sz="18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  <a:defRPr/>
            </a:pPr>
            <a:r>
              <a:rPr lang="ru-RU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НАЗАРЛАРЫҢЫЗҒА РАХМЕТ!</a:t>
            </a:r>
          </a:p>
          <a:p>
            <a:pPr algn="ctr">
              <a:buNone/>
              <a:defRPr/>
            </a:pPr>
            <a:endParaRPr lang="ru-RU" sz="40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  <a:defRPr/>
            </a:pPr>
            <a:r>
              <a:rPr lang="ru-RU" sz="40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18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27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200" dirty="0" smtClean="0">
                <a:solidFill>
                  <a:schemeClr val="bg1"/>
                </a:solidFill>
              </a:rPr>
              <a:t>10</a:t>
            </a:r>
            <a:endParaRPr lang="ru-RU" altLang="ru-RU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929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467544" y="980728"/>
            <a:ext cx="8064896" cy="5526933"/>
            <a:chOff x="1825" y="2835"/>
            <a:chExt cx="12850" cy="8703"/>
          </a:xfrm>
        </p:grpSpPr>
        <p:sp>
          <p:nvSpPr>
            <p:cNvPr id="2075" name="Rectangle 27"/>
            <p:cNvSpPr>
              <a:spLocks noChangeArrowheads="1"/>
            </p:cNvSpPr>
            <p:nvPr/>
          </p:nvSpPr>
          <p:spPr bwMode="auto">
            <a:xfrm>
              <a:off x="10556" y="4423"/>
              <a:ext cx="4119" cy="187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Специальность 6М070300 «Информационные системы»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6" name="Rectangle 28"/>
            <p:cNvSpPr>
              <a:spLocks noChangeArrowheads="1"/>
            </p:cNvSpPr>
            <p:nvPr/>
          </p:nvSpPr>
          <p:spPr bwMode="auto">
            <a:xfrm>
              <a:off x="10556" y="6577"/>
              <a:ext cx="4119" cy="22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Специальность 6М070400 «Вычислительная техника и программное обеспечение»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7" name="Rectangle 29"/>
            <p:cNvSpPr>
              <a:spLocks noChangeArrowheads="1"/>
            </p:cNvSpPr>
            <p:nvPr/>
          </p:nvSpPr>
          <p:spPr bwMode="auto">
            <a:xfrm>
              <a:off x="10556" y="9298"/>
              <a:ext cx="4119" cy="185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Специальность 6М070200 «Автоматизация и управление»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8" name="AutoShape 30"/>
            <p:cNvSpPr>
              <a:spLocks/>
            </p:cNvSpPr>
            <p:nvPr/>
          </p:nvSpPr>
          <p:spPr bwMode="auto">
            <a:xfrm>
              <a:off x="10103" y="5670"/>
              <a:ext cx="419" cy="4721"/>
            </a:xfrm>
            <a:prstGeom prst="leftBracket">
              <a:avLst>
                <a:gd name="adj" fmla="val 93894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9" name="AutoShape 31"/>
            <p:cNvSpPr>
              <a:spLocks noChangeShapeType="1"/>
            </p:cNvSpPr>
            <p:nvPr/>
          </p:nvSpPr>
          <p:spPr bwMode="auto">
            <a:xfrm flipH="1" flipV="1">
              <a:off x="10103" y="7824"/>
              <a:ext cx="419" cy="1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4" name="Group 32"/>
            <p:cNvGrpSpPr>
              <a:grpSpLocks/>
            </p:cNvGrpSpPr>
            <p:nvPr/>
          </p:nvGrpSpPr>
          <p:grpSpPr bwMode="auto">
            <a:xfrm>
              <a:off x="1825" y="2835"/>
              <a:ext cx="5794" cy="8703"/>
              <a:chOff x="1825" y="2835"/>
              <a:chExt cx="5794" cy="8703"/>
            </a:xfrm>
          </p:grpSpPr>
          <p:sp>
            <p:nvSpPr>
              <p:cNvPr id="2081" name="Rectangle 33"/>
              <p:cNvSpPr>
                <a:spLocks noChangeArrowheads="1"/>
              </p:cNvSpPr>
              <p:nvPr/>
            </p:nvSpPr>
            <p:spPr bwMode="auto">
              <a:xfrm>
                <a:off x="1825" y="4196"/>
                <a:ext cx="5358" cy="1106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Специальность 5В070300 «Информационные системы»</a:t>
                </a:r>
                <a:endPara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82" name="Rectangle 34"/>
              <p:cNvSpPr>
                <a:spLocks noChangeArrowheads="1"/>
              </p:cNvSpPr>
              <p:nvPr/>
            </p:nvSpPr>
            <p:spPr bwMode="auto">
              <a:xfrm>
                <a:off x="1825" y="5557"/>
                <a:ext cx="5358" cy="154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Специальность 5В070400 «Вычислительная техника и программное обеспечение»</a:t>
                </a:r>
                <a:endPara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83" name="Rectangle 35"/>
              <p:cNvSpPr>
                <a:spLocks noChangeArrowheads="1"/>
              </p:cNvSpPr>
              <p:nvPr/>
            </p:nvSpPr>
            <p:spPr bwMode="auto">
              <a:xfrm>
                <a:off x="1825" y="7435"/>
                <a:ext cx="5358" cy="107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Специальность 5В060200 «Информатика»</a:t>
                </a:r>
                <a:endPara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84" name="Rectangle 36"/>
              <p:cNvSpPr>
                <a:spLocks noChangeArrowheads="1"/>
              </p:cNvSpPr>
              <p:nvPr/>
            </p:nvSpPr>
            <p:spPr bwMode="auto">
              <a:xfrm>
                <a:off x="1825" y="8731"/>
                <a:ext cx="5358" cy="138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Специальность 5В100200 «Системы информационной безопасности»</a:t>
                </a:r>
                <a:endPara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85" name="AutoShape 37"/>
              <p:cNvSpPr>
                <a:spLocks/>
              </p:cNvSpPr>
              <p:nvPr/>
            </p:nvSpPr>
            <p:spPr bwMode="auto">
              <a:xfrm>
                <a:off x="7267" y="5073"/>
                <a:ext cx="352" cy="5777"/>
              </a:xfrm>
              <a:prstGeom prst="rightBracket">
                <a:avLst>
                  <a:gd name="adj" fmla="val 136766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Rectangle 33"/>
              <p:cNvSpPr>
                <a:spLocks noChangeArrowheads="1"/>
              </p:cNvSpPr>
              <p:nvPr/>
            </p:nvSpPr>
            <p:spPr bwMode="auto">
              <a:xfrm>
                <a:off x="1825" y="10432"/>
                <a:ext cx="5358" cy="1106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Специальность 5В070200 «Автоматизация и управление»</a:t>
                </a:r>
                <a:endPara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Rectangle 34"/>
              <p:cNvSpPr>
                <a:spLocks noChangeArrowheads="1"/>
              </p:cNvSpPr>
              <p:nvPr/>
            </p:nvSpPr>
            <p:spPr bwMode="auto">
              <a:xfrm>
                <a:off x="1825" y="2835"/>
                <a:ext cx="5358" cy="90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Высшее образование</a:t>
                </a:r>
                <a:endPara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3" name="Rectangle 27"/>
            <p:cNvSpPr>
              <a:spLocks noChangeArrowheads="1"/>
            </p:cNvSpPr>
            <p:nvPr/>
          </p:nvSpPr>
          <p:spPr bwMode="auto">
            <a:xfrm>
              <a:off x="10556" y="2835"/>
              <a:ext cx="4082" cy="136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Послевузовское образование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3600" dirty="0" smtClean="0"/>
              <a:t>Направление подготовки специалистов</a:t>
            </a:r>
            <a:endParaRPr lang="ru-RU" sz="36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195736" y="155575"/>
            <a:ext cx="6557739" cy="468313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3200" dirty="0">
                <a:solidFill>
                  <a:srgbClr val="0105B3"/>
                </a:solidFill>
              </a:rPr>
              <a:t>Материально-техническое обеспечение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4775" y="5164138"/>
            <a:ext cx="2708275" cy="1273175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</a:rPr>
              <a:t>Центр «</a:t>
            </a:r>
            <a:r>
              <a:rPr lang="en-US" dirty="0" err="1" smtClean="0">
                <a:solidFill>
                  <a:schemeClr val="tx1"/>
                </a:solidFill>
              </a:rPr>
              <a:t>Kaspersky</a:t>
            </a:r>
            <a:r>
              <a:rPr lang="en-US" dirty="0" smtClean="0">
                <a:solidFill>
                  <a:schemeClr val="tx1"/>
                </a:solidFill>
              </a:rPr>
              <a:t> Lab</a:t>
            </a:r>
            <a:r>
              <a:rPr lang="ru-RU" dirty="0" smtClean="0">
                <a:solidFill>
                  <a:schemeClr val="tx1"/>
                </a:solidFill>
              </a:rPr>
              <a:t>»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8313" y="1257300"/>
            <a:ext cx="2625725" cy="1284288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Центр «</a:t>
            </a:r>
            <a:r>
              <a:rPr lang="en-US" dirty="0" err="1" smtClean="0">
                <a:solidFill>
                  <a:schemeClr val="tx1"/>
                </a:solidFill>
              </a:rPr>
              <a:t>OracIe</a:t>
            </a:r>
            <a:r>
              <a:rPr lang="ru-RU" dirty="0" smtClean="0">
                <a:solidFill>
                  <a:schemeClr val="tx1"/>
                </a:solidFill>
              </a:rPr>
              <a:t>»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15050" y="1257300"/>
            <a:ext cx="2638425" cy="1284288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</a:rPr>
              <a:t>Лаборатория: «Компьютерная </a:t>
            </a:r>
            <a:r>
              <a:rPr lang="ru-RU" dirty="0">
                <a:solidFill>
                  <a:schemeClr val="tx1"/>
                </a:solidFill>
              </a:rPr>
              <a:t>и инфокоммуникационная безопасность»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4775" y="3111500"/>
            <a:ext cx="2413000" cy="143986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ТНИЛ </a:t>
            </a:r>
          </a:p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«АСУ ТП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  <a:endParaRPr lang="ru-RU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53188" y="3087688"/>
            <a:ext cx="2592387" cy="144145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mtClean="0">
                <a:solidFill>
                  <a:schemeClr val="tx1"/>
                </a:solidFill>
              </a:rPr>
              <a:t>Региональная Академия «</a:t>
            </a:r>
            <a:r>
              <a:rPr lang="en-US" smtClean="0">
                <a:solidFill>
                  <a:schemeClr val="tx1"/>
                </a:solidFill>
              </a:rPr>
              <a:t>CISCO</a:t>
            </a:r>
            <a:r>
              <a:rPr lang="ru-RU" smtClean="0">
                <a:solidFill>
                  <a:schemeClr val="tx1"/>
                </a:solidFill>
              </a:rPr>
              <a:t>»</a:t>
            </a:r>
            <a:endParaRPr lang="kk-KZ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kk-KZ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30600" y="5307013"/>
            <a:ext cx="2149475" cy="110490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Лаборатория «</a:t>
            </a:r>
            <a:r>
              <a:rPr lang="en-US" sz="1600" dirty="0" err="1" smtClean="0">
                <a:solidFill>
                  <a:schemeClr val="tx1"/>
                </a:solidFill>
              </a:rPr>
              <a:t>Scada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2" name="Группа 9"/>
          <p:cNvGrpSpPr/>
          <p:nvPr/>
        </p:nvGrpSpPr>
        <p:grpSpPr>
          <a:xfrm>
            <a:off x="3139262" y="2540924"/>
            <a:ext cx="2606199" cy="2177647"/>
            <a:chOff x="2993695" y="3006835"/>
            <a:chExt cx="2237671" cy="2237671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grpSpPr>
        <p:sp>
          <p:nvSpPr>
            <p:cNvPr id="11" name="Овал 10"/>
            <p:cNvSpPr/>
            <p:nvPr/>
          </p:nvSpPr>
          <p:spPr>
            <a:xfrm>
              <a:off x="2993695" y="3006835"/>
              <a:ext cx="2237671" cy="2237671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Овал 4"/>
            <p:cNvSpPr/>
            <p:nvPr/>
          </p:nvSpPr>
          <p:spPr>
            <a:xfrm>
              <a:off x="3199396" y="3504287"/>
              <a:ext cx="1826266" cy="119273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875" tIns="15875" rIns="15875" bIns="15875" spcCol="1270" anchor="ctr"/>
            <a:lstStyle/>
            <a:p>
              <a:pPr algn="ctr" defTabSz="11112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dirty="0" smtClean="0">
                  <a:solidFill>
                    <a:schemeClr val="tx1"/>
                  </a:solidFill>
                </a:rPr>
                <a:t>Системы управления информационные и </a:t>
              </a:r>
              <a:r>
                <a:rPr lang="ru-RU" sz="2000" dirty="0" err="1" smtClean="0">
                  <a:solidFill>
                    <a:schemeClr val="tx1"/>
                  </a:solidFill>
                </a:rPr>
                <a:t>кибер</a:t>
              </a:r>
              <a:r>
                <a:rPr lang="ru-RU" sz="2000" dirty="0" smtClean="0">
                  <a:solidFill>
                    <a:schemeClr val="tx1"/>
                  </a:solidFill>
                </a:rPr>
                <a:t> безопасность</a:t>
              </a:r>
              <a:endParaRPr lang="ru-RU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13" name="Стрелка вправо с вырезом 12"/>
          <p:cNvSpPr/>
          <p:nvPr/>
        </p:nvSpPr>
        <p:spPr>
          <a:xfrm rot="2575843">
            <a:off x="5346700" y="4616450"/>
            <a:ext cx="830263" cy="203200"/>
          </a:xfrm>
          <a:prstGeom prst="notchedRightArrow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4" name="Стрелка вправо с вырезом 13"/>
          <p:cNvSpPr/>
          <p:nvPr/>
        </p:nvSpPr>
        <p:spPr>
          <a:xfrm rot="13361931">
            <a:off x="3187700" y="2292350"/>
            <a:ext cx="755650" cy="185738"/>
          </a:xfrm>
          <a:prstGeom prst="notchedRightArrow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5" name="Стрелка вправо с вырезом 14"/>
          <p:cNvSpPr/>
          <p:nvPr/>
        </p:nvSpPr>
        <p:spPr>
          <a:xfrm rot="19079197">
            <a:off x="5046663" y="2281238"/>
            <a:ext cx="733425" cy="195262"/>
          </a:xfrm>
          <a:prstGeom prst="notchedRightArrow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6" name="Стрелка вправо с вырезом 15"/>
          <p:cNvSpPr/>
          <p:nvPr/>
        </p:nvSpPr>
        <p:spPr>
          <a:xfrm rot="8377597">
            <a:off x="2933700" y="4741863"/>
            <a:ext cx="792163" cy="187325"/>
          </a:xfrm>
          <a:prstGeom prst="notchedRightArrow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7" name="Стрелка вправо с вырезом 16"/>
          <p:cNvSpPr/>
          <p:nvPr/>
        </p:nvSpPr>
        <p:spPr>
          <a:xfrm rot="10800000">
            <a:off x="2525713" y="3657600"/>
            <a:ext cx="649287" cy="142875"/>
          </a:xfrm>
          <a:prstGeom prst="notchedRightArrow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8" name="Стрелка вправо с вырезом 17"/>
          <p:cNvSpPr/>
          <p:nvPr/>
        </p:nvSpPr>
        <p:spPr>
          <a:xfrm flipV="1">
            <a:off x="5791200" y="3641725"/>
            <a:ext cx="615950" cy="158750"/>
          </a:xfrm>
          <a:prstGeom prst="notchedRightArrow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326188" y="5157192"/>
            <a:ext cx="2817812" cy="1182687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</a:rPr>
              <a:t>Центр «Торнадо»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Стрелка вправо с вырезом 22"/>
          <p:cNvSpPr/>
          <p:nvPr/>
        </p:nvSpPr>
        <p:spPr>
          <a:xfrm rot="5400000" flipV="1">
            <a:off x="4398963" y="4938712"/>
            <a:ext cx="412750" cy="130175"/>
          </a:xfrm>
          <a:prstGeom prst="notchedRightArrow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492500" y="776288"/>
            <a:ext cx="2147888" cy="110490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700" dirty="0">
                <a:solidFill>
                  <a:schemeClr val="tx1"/>
                </a:solidFill>
              </a:rPr>
              <a:t>Лаборатория «Безопасность сетевых технологий»  </a:t>
            </a:r>
          </a:p>
        </p:txBody>
      </p:sp>
      <p:sp>
        <p:nvSpPr>
          <p:cNvPr id="27" name="Стрелка вправо с вырезом 26"/>
          <p:cNvSpPr/>
          <p:nvPr/>
        </p:nvSpPr>
        <p:spPr>
          <a:xfrm rot="16200000" flipV="1">
            <a:off x="4296570" y="2164556"/>
            <a:ext cx="481012" cy="136525"/>
          </a:xfrm>
          <a:prstGeom prst="notchedRightArrow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7" y="44624"/>
            <a:ext cx="1764195" cy="598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086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Кадровый состав</a:t>
            </a:r>
            <a:r>
              <a:rPr lang="en-US" dirty="0" smtClean="0"/>
              <a:t> </a:t>
            </a:r>
            <a:r>
              <a:rPr lang="ru-RU" dirty="0" smtClean="0"/>
              <a:t>ИСУИТ</a:t>
            </a:r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619387077"/>
              </p:ext>
            </p:extLst>
          </p:nvPr>
        </p:nvGraphicFramePr>
        <p:xfrm>
          <a:off x="346510" y="1434163"/>
          <a:ext cx="4901532" cy="3801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2022259695"/>
              </p:ext>
            </p:extLst>
          </p:nvPr>
        </p:nvGraphicFramePr>
        <p:xfrm>
          <a:off x="5464743" y="1549668"/>
          <a:ext cx="3234089" cy="3070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5961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/>
          </a:bodyPr>
          <a:lstStyle/>
          <a:p>
            <a:r>
              <a:rPr lang="ru-RU" sz="2600" b="1" dirty="0" smtClean="0"/>
              <a:t>Контингент студентов и магистрантов института систем управления и информационных технологий</a:t>
            </a:r>
            <a:endParaRPr lang="ru-RU" sz="2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8354100"/>
              </p:ext>
            </p:extLst>
          </p:nvPr>
        </p:nvGraphicFramePr>
        <p:xfrm>
          <a:off x="251520" y="1412776"/>
          <a:ext cx="8713790" cy="5047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758"/>
                <a:gridCol w="1742758"/>
                <a:gridCol w="1742758"/>
                <a:gridCol w="1742758"/>
                <a:gridCol w="1742758"/>
              </a:tblGrid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Arial CYR"/>
                          <a:ea typeface="Times New Roman"/>
                          <a:cs typeface="Times New Roman"/>
                        </a:rPr>
                        <a:t>грант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Arial CYR"/>
                          <a:ea typeface="Times New Roman"/>
                          <a:cs typeface="Times New Roman"/>
                        </a:rPr>
                        <a:t>п/пл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Arial CYR"/>
                          <a:ea typeface="Times New Roman"/>
                          <a:cs typeface="Times New Roman"/>
                        </a:rPr>
                        <a:t>з/о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Arial CYR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CYR"/>
                          <a:ea typeface="Times New Roman"/>
                          <a:cs typeface="Times New Roman"/>
                        </a:rPr>
                        <a:t>5В100200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CYR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2400" dirty="0" smtClean="0">
                          <a:latin typeface="Arial CYR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 CYR"/>
                          <a:ea typeface="Times New Roman"/>
                          <a:cs typeface="Times New Roman"/>
                        </a:rPr>
                        <a:t>111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 CYR"/>
                          <a:ea typeface="Calibri"/>
                          <a:cs typeface="Times New Roman"/>
                        </a:rPr>
                        <a:t>195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CYR"/>
                          <a:ea typeface="Times New Roman"/>
                          <a:cs typeface="Times New Roman"/>
                        </a:rPr>
                        <a:t>5В060200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 CYR"/>
                          <a:ea typeface="Calibri"/>
                          <a:cs typeface="Times New Roman"/>
                        </a:rPr>
                        <a:t>101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 CYR"/>
                          <a:ea typeface="Calibri"/>
                          <a:cs typeface="Times New Roman"/>
                        </a:rPr>
                        <a:t>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 CYR"/>
                          <a:ea typeface="Times New Roman"/>
                          <a:cs typeface="Times New Roman"/>
                        </a:rPr>
                        <a:t>109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  <a:cs typeface="Times New Roman"/>
                        </a:rPr>
                        <a:t>5В070200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 CYR"/>
                          <a:ea typeface="Calibri"/>
                          <a:cs typeface="Times New Roman"/>
                        </a:rPr>
                        <a:t>404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 CYR"/>
                          <a:ea typeface="Calibri"/>
                          <a:cs typeface="Times New Roman"/>
                        </a:rPr>
                        <a:t>213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 CYR"/>
                          <a:ea typeface="Calibri"/>
                          <a:cs typeface="Times New Roman"/>
                        </a:rPr>
                        <a:t>13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 CYR"/>
                          <a:ea typeface="Calibri"/>
                          <a:cs typeface="Times New Roman"/>
                        </a:rPr>
                        <a:t>630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  <a:cs typeface="Times New Roman"/>
                        </a:rPr>
                        <a:t>5В070300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 CYR"/>
                          <a:ea typeface="Calibri"/>
                          <a:cs typeface="Times New Roman"/>
                        </a:rPr>
                        <a:t>129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 CYR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CYR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 CYR"/>
                          <a:ea typeface="Calibri"/>
                          <a:cs typeface="Times New Roman"/>
                        </a:rPr>
                        <a:t>166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  <a:cs typeface="Times New Roman"/>
                        </a:rPr>
                        <a:t>5В070400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 CYR"/>
                          <a:ea typeface="Calibri"/>
                          <a:cs typeface="Times New Roman"/>
                        </a:rPr>
                        <a:t>212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 CYR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CYR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 CYR"/>
                          <a:ea typeface="Calibri"/>
                          <a:cs typeface="Times New Roman"/>
                        </a:rPr>
                        <a:t>258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Arial CYR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Arial CYR"/>
                          <a:ea typeface="Calibri"/>
                          <a:cs typeface="Times New Roman"/>
                        </a:rPr>
                        <a:t>930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Arial CYR"/>
                          <a:ea typeface="Times New Roman"/>
                          <a:cs typeface="Times New Roman"/>
                        </a:rPr>
                        <a:t>409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Arial CYR"/>
                          <a:ea typeface="Calibri"/>
                          <a:cs typeface="Times New Roman"/>
                        </a:rPr>
                        <a:t>20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smtClean="0">
                          <a:latin typeface="Arial CYR"/>
                          <a:ea typeface="Times New Roman"/>
                          <a:cs typeface="Times New Roman"/>
                        </a:rPr>
                        <a:t>1358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  <a:cs typeface="Times New Roman"/>
                        </a:rPr>
                        <a:t>6М070200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 CYR"/>
                          <a:ea typeface="Calibri"/>
                          <a:cs typeface="Times New Roman"/>
                        </a:rPr>
                        <a:t>22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 CYR"/>
                          <a:ea typeface="Calibri"/>
                          <a:cs typeface="Times New Roman"/>
                        </a:rPr>
                        <a:t>17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 CYR"/>
                          <a:ea typeface="Calibri"/>
                          <a:cs typeface="Times New Roman"/>
                        </a:rPr>
                        <a:t>39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  <a:cs typeface="Times New Roman"/>
                        </a:rPr>
                        <a:t>6М070300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 CYR"/>
                          <a:ea typeface="Calibri"/>
                          <a:cs typeface="Times New Roman"/>
                        </a:rPr>
                        <a:t>25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CYR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 CYR"/>
                          <a:ea typeface="Calibri"/>
                          <a:cs typeface="Times New Roman"/>
                        </a:rPr>
                        <a:t>31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  <a:cs typeface="Times New Roman"/>
                        </a:rPr>
                        <a:t>6М070400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 CYR"/>
                          <a:ea typeface="Calibri"/>
                          <a:cs typeface="Times New Roman"/>
                        </a:rPr>
                        <a:t>12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CYR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 CYR"/>
                          <a:ea typeface="Calibri"/>
                          <a:cs typeface="Times New Roman"/>
                        </a:rPr>
                        <a:t>16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Arial CYR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Arial CYR"/>
                          <a:ea typeface="Calibri"/>
                          <a:cs typeface="Times New Roman"/>
                        </a:rPr>
                        <a:t>59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Arial CYR"/>
                          <a:ea typeface="Calibri"/>
                          <a:cs typeface="Times New Roman"/>
                        </a:rPr>
                        <a:t>27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Arial CYR"/>
                          <a:ea typeface="Calibri"/>
                          <a:cs typeface="Times New Roman"/>
                        </a:rPr>
                        <a:t>86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827584" y="0"/>
          <a:ext cx="8047038" cy="608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Слайд" r:id="rId4" imgW="1164232" imgH="871624" progId="PowerPoint.Slide.12">
                  <p:embed/>
                </p:oleObj>
              </mc:Choice>
              <mc:Fallback>
                <p:oleObj name="Слайд" r:id="rId4" imgW="1164232" imgH="871624" progId="PowerPoint.Slide.12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0"/>
                        <a:ext cx="8047038" cy="608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548681"/>
          <a:ext cx="9177836" cy="4536506"/>
        </p:xfrm>
        <a:graphic>
          <a:graphicData uri="http://schemas.openxmlformats.org/drawingml/2006/table">
            <a:tbl>
              <a:tblPr/>
              <a:tblGrid>
                <a:gridCol w="926178"/>
                <a:gridCol w="621486"/>
                <a:gridCol w="557653"/>
                <a:gridCol w="1170539"/>
                <a:gridCol w="1152128"/>
                <a:gridCol w="825922"/>
                <a:gridCol w="936104"/>
                <a:gridCol w="1046286"/>
                <a:gridCol w="1041946"/>
                <a:gridCol w="899594"/>
              </a:tblGrid>
              <a:tr h="14956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Кален-дарный</a:t>
                      </a: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 год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83" marR="4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Кол-во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ППС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83" marR="4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Кол-во кафедр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83" marR="4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Финансируемые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проекты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83" marR="4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Кол-во </a:t>
                      </a:r>
                      <a:r>
                        <a:rPr lang="ru-RU" sz="16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патен-тов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83" marR="4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ППС  вовлеченный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83" marR="4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Кол-во публ.в журн.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83" marR="4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Лабора-тории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83" marR="4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8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Г/Ф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83" marR="4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Х/Д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83" marR="4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Times New Roman"/>
                          <a:ea typeface="Calibri"/>
                          <a:cs typeface="Times New Roman"/>
                        </a:rPr>
                        <a:t>Web_of</a:t>
                      </a: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_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Science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83" marR="4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83" marR="4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6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83" marR="4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86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83" marR="4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83" marR="4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 (11млн.т)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83" marR="4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 (17млн.т)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83" marR="4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83" marR="4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17,2%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83" marR="4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83" marR="4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83" marR="4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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83" marR="4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2017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83" marR="4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94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83" marR="4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83" marR="4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 (14млн.т)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83" marR="4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 (7млн.т)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83" marR="4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83" marR="4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20,6%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83" marR="4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83" marR="4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83" marR="4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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83" marR="4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2018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83" marR="4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92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83" marR="4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83" marR="4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 (38млн.т)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83" marR="4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 (8млн.т)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83" marR="4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83" marR="4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29%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83" marR="4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83" marR="4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39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83" marR="4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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83" marR="4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38887"/>
            <a:ext cx="9144000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Институт  ИСУИТ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		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5373216"/>
            <a:ext cx="619268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2016</a:t>
            </a:r>
            <a:r>
              <a:rPr lang="en-US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г.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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en-US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        ТНИЛ </a:t>
            </a:r>
            <a:r>
              <a:rPr lang="ru-RU" sz="1400" dirty="0" smtClean="0">
                <a:ea typeface="Calibri" pitchFamily="34" charset="0"/>
                <a:cs typeface="Times New Roman" pitchFamily="18" charset="0"/>
                <a:sym typeface="Symbol" pitchFamily="18" charset="2"/>
              </a:rPr>
              <a:t>«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АСУ ТП</a:t>
            </a:r>
            <a:r>
              <a:rPr lang="ru-RU" sz="1400" dirty="0" smtClean="0">
                <a:ea typeface="Calibri" pitchFamily="34" charset="0"/>
                <a:cs typeface="Times New Roman" pitchFamily="18" charset="0"/>
                <a:sym typeface="Symbol" pitchFamily="18" charset="2"/>
              </a:rPr>
              <a:t>»</a:t>
            </a:r>
            <a:endParaRPr lang="ru-RU" sz="1400" dirty="0" smtClean="0">
              <a:latin typeface="Arial" pitchFamily="34" charset="0"/>
              <a:sym typeface="Symbol" pitchFamily="18" charset="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2017</a:t>
            </a:r>
            <a:r>
              <a:rPr lang="en-US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г.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        ТНИЛ </a:t>
            </a:r>
            <a:r>
              <a:rPr lang="ru-RU" sz="1400" dirty="0" smtClean="0">
                <a:ea typeface="Calibri" pitchFamily="34" charset="0"/>
                <a:cs typeface="Times New Roman" pitchFamily="18" charset="0"/>
                <a:sym typeface="Symbol" pitchFamily="18" charset="2"/>
              </a:rPr>
              <a:t>«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АСУ ТП</a:t>
            </a:r>
            <a:r>
              <a:rPr lang="ru-RU" sz="1400" dirty="0" smtClean="0">
                <a:ea typeface="Calibri" pitchFamily="34" charset="0"/>
                <a:cs typeface="Times New Roman" pitchFamily="18" charset="0"/>
                <a:sym typeface="Symbol" pitchFamily="18" charset="2"/>
              </a:rPr>
              <a:t>»</a:t>
            </a:r>
            <a:endParaRPr lang="ru-RU" sz="1400" dirty="0" smtClean="0">
              <a:latin typeface="Arial" pitchFamily="34" charset="0"/>
              <a:sym typeface="Symbol" pitchFamily="18" charset="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2018</a:t>
            </a:r>
            <a:r>
              <a:rPr lang="en-US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г.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1. ТНИЛ </a:t>
            </a:r>
            <a:r>
              <a:rPr lang="ru-RU" sz="1400" dirty="0" smtClean="0">
                <a:ea typeface="Calibri" pitchFamily="34" charset="0"/>
                <a:cs typeface="Times New Roman" pitchFamily="18" charset="0"/>
                <a:sym typeface="Symbol" pitchFamily="18" charset="2"/>
              </a:rPr>
              <a:t>«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АСУ ТП</a:t>
            </a:r>
            <a:r>
              <a:rPr lang="ru-RU" sz="1400" dirty="0" smtClean="0">
                <a:ea typeface="Calibri" pitchFamily="34" charset="0"/>
                <a:cs typeface="Times New Roman" pitchFamily="18" charset="0"/>
                <a:sym typeface="Symbol" pitchFamily="18" charset="2"/>
              </a:rPr>
              <a:t>»</a:t>
            </a:r>
            <a:endParaRPr lang="en-US" sz="1400" dirty="0" smtClean="0">
              <a:ea typeface="Calibri" pitchFamily="34" charset="0"/>
              <a:cs typeface="Times New Roman" pitchFamily="18" charset="0"/>
              <a:sym typeface="Symbol" pitchFamily="18" charset="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 smtClean="0">
              <a:ea typeface="Calibri" pitchFamily="34" charset="0"/>
              <a:cs typeface="Times New Roman" pitchFamily="18" charset="0"/>
              <a:sym typeface="Symbol" pitchFamily="18" charset="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latin typeface="Arial" pitchFamily="34" charset="0"/>
              <a:sym typeface="Symbol" pitchFamily="18" charset="2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31640" y="6021288"/>
            <a:ext cx="58326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2. Научный центр </a:t>
            </a:r>
            <a:r>
              <a:rPr lang="ru-RU" sz="1400" dirty="0" smtClean="0">
                <a:ea typeface="Calibri" pitchFamily="34" charset="0"/>
                <a:cs typeface="Times New Roman" pitchFamily="18" charset="0"/>
                <a:sym typeface="Symbol" pitchFamily="18" charset="2"/>
              </a:rPr>
              <a:t>«</a:t>
            </a:r>
            <a:r>
              <a:rPr lang="en-US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Kaspersky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Lab</a:t>
            </a:r>
            <a:r>
              <a:rPr lang="ru-RU" sz="1400" dirty="0" smtClean="0">
                <a:ea typeface="Calibri" pitchFamily="34" charset="0"/>
                <a:cs typeface="Times New Roman" pitchFamily="18" charset="0"/>
                <a:sym typeface="Symbol" pitchFamily="18" charset="2"/>
              </a:rPr>
              <a:t>»</a:t>
            </a:r>
            <a:endParaRPr lang="ru-RU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2" y="1124744"/>
          <a:ext cx="8568951" cy="3672408"/>
        </p:xfrm>
        <a:graphic>
          <a:graphicData uri="http://schemas.openxmlformats.org/drawingml/2006/table">
            <a:tbl>
              <a:tblPr/>
              <a:tblGrid>
                <a:gridCol w="1713561"/>
                <a:gridCol w="943718"/>
                <a:gridCol w="1071834"/>
                <a:gridCol w="1713561"/>
                <a:gridCol w="1368104"/>
                <a:gridCol w="1758173"/>
              </a:tblGrid>
              <a:tr h="154240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Times New Roman"/>
                          <a:ea typeface="Calibri"/>
                          <a:cs typeface="Times New Roman"/>
                        </a:rPr>
                        <a:t>Календар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Times New Roman"/>
                          <a:ea typeface="Calibri"/>
                          <a:cs typeface="Times New Roman"/>
                        </a:rPr>
                        <a:t>ный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 год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Кол-во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ППС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Кол-во кафедр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Финансируемые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проекты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Лаборатории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8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Г/Ф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Х/Д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81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201</a:t>
                      </a: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92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9(252млн.т)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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827584" y="112222"/>
            <a:ext cx="74168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Планируемые  НИР   ИСУИТ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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5517232"/>
            <a:ext cx="7056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  <a:sym typeface="Symbol"/>
              </a:rPr>
              <a:t>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1.  Открытие  лаборатории  </a:t>
            </a:r>
            <a:r>
              <a:rPr lang="ru-RU" dirty="0" smtClean="0">
                <a:ea typeface="Calibri" pitchFamily="34" charset="0"/>
                <a:cs typeface="Times New Roman" pitchFamily="18" charset="0"/>
                <a:sym typeface="Symbol" pitchFamily="18" charset="2"/>
              </a:rPr>
              <a:t>«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1С</a:t>
            </a:r>
            <a:r>
              <a:rPr lang="ru-RU" dirty="0" smtClean="0">
                <a:ea typeface="Calibri" pitchFamily="34" charset="0"/>
                <a:cs typeface="Times New Roman" pitchFamily="18" charset="0"/>
                <a:sym typeface="Symbol" pitchFamily="18" charset="2"/>
              </a:rPr>
              <a:t>»</a:t>
            </a:r>
            <a:endParaRPr lang="ru-RU" sz="800" dirty="0" smtClean="0">
              <a:latin typeface="Arial" pitchFamily="34" charset="0"/>
              <a:sym typeface="Symbol" pitchFamily="18" charset="2"/>
            </a:endParaRPr>
          </a:p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		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.  Открытие лаборатории </a:t>
            </a:r>
            <a:r>
              <a:rPr lang="ru-RU" dirty="0" smtClean="0">
                <a:ea typeface="Calibri" pitchFamily="34" charset="0"/>
                <a:cs typeface="Times New Roman" pitchFamily="18" charset="0"/>
                <a:sym typeface="Symbol" pitchFamily="18" charset="2"/>
              </a:rPr>
              <a:t>«</a:t>
            </a: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Кибербезопасность</a:t>
            </a:r>
            <a:r>
              <a:rPr lang="ru-RU" dirty="0" smtClean="0">
                <a:ea typeface="Calibri" pitchFamily="34" charset="0"/>
                <a:cs typeface="Times New Roman" pitchFamily="18" charset="0"/>
                <a:sym typeface="Symbol" pitchFamily="18" charset="2"/>
              </a:rPr>
              <a:t>»</a:t>
            </a:r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666936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Призовые места на республиканских конкурсах НИРС в </a:t>
            </a:r>
            <a:r>
              <a:rPr lang="en-US" sz="2400" b="1" smtClean="0"/>
              <a:t/>
            </a:r>
            <a:br>
              <a:rPr lang="en-US" sz="2400" b="1" smtClean="0"/>
            </a:br>
            <a:r>
              <a:rPr lang="ru-RU" sz="2400" b="1" smtClean="0"/>
              <a:t>2018 </a:t>
            </a:r>
            <a:r>
              <a:rPr lang="ru-RU" sz="2400" b="1" dirty="0" smtClean="0"/>
              <a:t>году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/>
              <a:t> 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Призовыми местами республиканского конкурса НИРС МОН РК в 2018 году отмечены проекты: </a:t>
            </a:r>
            <a:r>
              <a:rPr lang="ru-RU" sz="1600" b="1" dirty="0" err="1" smtClean="0"/>
              <a:t>Бармин</a:t>
            </a:r>
            <a:r>
              <a:rPr lang="ru-RU" sz="1600" b="1" dirty="0" smtClean="0"/>
              <a:t> Р</a:t>
            </a:r>
            <a:r>
              <a:rPr lang="ru-RU" sz="1600" dirty="0" smtClean="0"/>
              <a:t>. «Разработка автоматического терминала печати» (</a:t>
            </a:r>
            <a:r>
              <a:rPr lang="ru-RU" sz="1600" dirty="0" err="1" smtClean="0"/>
              <a:t>рук.Сябина</a:t>
            </a:r>
            <a:r>
              <a:rPr lang="ru-RU" sz="1600" dirty="0" smtClean="0"/>
              <a:t> Н.В.) и </a:t>
            </a:r>
            <a:r>
              <a:rPr lang="ru-RU" sz="1600" b="1" dirty="0" err="1" smtClean="0"/>
              <a:t>Шахмед</a:t>
            </a:r>
            <a:r>
              <a:rPr lang="ru-RU" sz="1600" b="1" dirty="0" smtClean="0"/>
              <a:t> Ж.</a:t>
            </a:r>
            <a:r>
              <a:rPr lang="ru-RU" sz="1600" dirty="0" smtClean="0"/>
              <a:t> «Разработка мобильного приложения системы охранной сигнализации жидкого помещения» (руководитель Хан С.Г.)</a:t>
            </a:r>
            <a:br>
              <a:rPr lang="ru-RU" sz="1600" dirty="0" smtClean="0"/>
            </a:br>
            <a:r>
              <a:rPr lang="ru-RU" sz="1600" dirty="0" smtClean="0"/>
              <a:t>Победителем республиканского конкурса фонда Первого Президента Казахстана – «Ученые будущего» признан проект  </a:t>
            </a:r>
            <a:r>
              <a:rPr lang="ru-RU" sz="1600" b="1" dirty="0" smtClean="0"/>
              <a:t>Марков Н.</a:t>
            </a:r>
            <a:r>
              <a:rPr lang="ru-RU" sz="1600" dirty="0" smtClean="0"/>
              <a:t> «Разработка системы управления транспортным движением с учетом динамики изменения дорожной ситуации (рук. Федоренко И.А.)»</a:t>
            </a:r>
            <a:br>
              <a:rPr lang="ru-RU" sz="1600" dirty="0" smtClean="0"/>
            </a:br>
            <a:r>
              <a:rPr lang="ru-RU" sz="1600" dirty="0" smtClean="0"/>
              <a:t>Три студента кафедры автоматизация и управление, активно занимающиеся НИРС, заняли первое командное место и три личных (второе и два третьих) на Республиканской предметной олимпиаде по специальности «Автоматизация и управление» в ЕНУ им.Гумилева (г.Астана). </a:t>
            </a:r>
            <a:r>
              <a:rPr lang="ru-RU" sz="1600" b="1" dirty="0" err="1" smtClean="0"/>
              <a:t>Бауржан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Рахатов</a:t>
            </a:r>
            <a:r>
              <a:rPr lang="ru-RU" sz="1600" b="1" dirty="0" smtClean="0"/>
              <a:t>, Екатерина Фомичева</a:t>
            </a:r>
            <a:r>
              <a:rPr lang="ru-RU" sz="1600" dirty="0" smtClean="0"/>
              <a:t> и </a:t>
            </a:r>
            <a:r>
              <a:rPr lang="ru-RU" sz="1600" b="1" dirty="0" err="1" smtClean="0"/>
              <a:t>Руфина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Мырзагулова</a:t>
            </a:r>
            <a:r>
              <a:rPr lang="ru-RU" sz="1600" dirty="0" smtClean="0"/>
              <a:t> (руководители Мусабеков Н.Р. и </a:t>
            </a:r>
            <a:r>
              <a:rPr lang="ru-RU" sz="1600" dirty="0" err="1" smtClean="0"/>
              <a:t>Аталыкова</a:t>
            </a:r>
            <a:r>
              <a:rPr lang="ru-RU" sz="1600" dirty="0" smtClean="0"/>
              <a:t> А.К.)</a:t>
            </a:r>
            <a:br>
              <a:rPr lang="ru-RU" sz="1600" dirty="0" smtClean="0"/>
            </a:br>
            <a:r>
              <a:rPr lang="ru-RU" sz="1600" dirty="0" smtClean="0"/>
              <a:t>Магистрант специальности </a:t>
            </a:r>
            <a:r>
              <a:rPr lang="ru-RU" sz="1600" dirty="0" err="1" smtClean="0"/>
              <a:t>ВТиПО</a:t>
            </a:r>
            <a:r>
              <a:rPr lang="ru-RU" sz="1600" dirty="0" smtClean="0"/>
              <a:t> </a:t>
            </a:r>
            <a:r>
              <a:rPr lang="kk-KZ" sz="1600" dirty="0" smtClean="0"/>
              <a:t> Құламқадыр Е. под научным руководством Картбаева Т.С. отмечен Дипломом </a:t>
            </a:r>
            <a:r>
              <a:rPr lang="en-US" sz="1600" dirty="0" smtClean="0"/>
              <a:t>III</a:t>
            </a:r>
            <a:r>
              <a:rPr lang="ru-RU" sz="1600" dirty="0" smtClean="0"/>
              <a:t>-степени, студент специальности «Информатика» </a:t>
            </a:r>
            <a:r>
              <a:rPr lang="kk-KZ" sz="1600" dirty="0" smtClean="0"/>
              <a:t>Қабидоллиева Г. под научным руководством Турганбай К. отмечена  Дипломом </a:t>
            </a:r>
            <a:r>
              <a:rPr lang="en-US" sz="1600" dirty="0" smtClean="0"/>
              <a:t>II</a:t>
            </a:r>
            <a:r>
              <a:rPr lang="ru-RU" sz="1600" dirty="0" smtClean="0"/>
              <a:t>-степени  Республиканского конкурса НИР.</a:t>
            </a:r>
            <a:br>
              <a:rPr lang="ru-RU" sz="1600" dirty="0" smtClean="0"/>
            </a:br>
            <a:r>
              <a:rPr lang="ru-RU" sz="1600" dirty="0" smtClean="0"/>
              <a:t>Команда «</a:t>
            </a:r>
            <a:r>
              <a:rPr lang="en-US" sz="1600" dirty="0" smtClean="0"/>
              <a:t>I</a:t>
            </a:r>
            <a:r>
              <a:rPr lang="ru-RU" sz="1600" dirty="0" smtClean="0"/>
              <a:t>Т </a:t>
            </a:r>
            <a:r>
              <a:rPr lang="ru-RU" sz="1600" dirty="0" err="1" smtClean="0"/>
              <a:t>энерго</a:t>
            </a:r>
            <a:r>
              <a:rPr lang="ru-RU" sz="1600" dirty="0" smtClean="0"/>
              <a:t>» занял </a:t>
            </a:r>
            <a:r>
              <a:rPr lang="en-US" sz="1600" dirty="0" smtClean="0"/>
              <a:t>II</a:t>
            </a:r>
            <a:r>
              <a:rPr lang="ru-RU" sz="1600" dirty="0" smtClean="0"/>
              <a:t> место в Интеллектуальном соревновании «</a:t>
            </a:r>
            <a:r>
              <a:rPr lang="en-US" sz="1600" dirty="0" smtClean="0"/>
              <a:t>IQ </a:t>
            </a:r>
            <a:r>
              <a:rPr lang="ru-RU" sz="1600" dirty="0" err="1" smtClean="0"/>
              <a:t>аламан</a:t>
            </a:r>
            <a:r>
              <a:rPr lang="ru-RU" sz="1600" dirty="0" smtClean="0"/>
              <a:t>» среди вузов города </a:t>
            </a:r>
            <a:r>
              <a:rPr lang="ru-RU" sz="1600" dirty="0" err="1" smtClean="0"/>
              <a:t>Алматы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r>
              <a:rPr lang="ru-RU" sz="1600" dirty="0" err="1" smtClean="0"/>
              <a:t>Байкиев</a:t>
            </a:r>
            <a:r>
              <a:rPr lang="ru-RU" sz="1600" dirty="0" smtClean="0"/>
              <a:t> М., </a:t>
            </a:r>
            <a:r>
              <a:rPr lang="ru-RU" sz="1600" dirty="0" err="1" smtClean="0"/>
              <a:t>Усербаев</a:t>
            </a:r>
            <a:r>
              <a:rPr lang="ru-RU" sz="1600" dirty="0" smtClean="0"/>
              <a:t> А., </a:t>
            </a:r>
            <a:r>
              <a:rPr lang="ru-RU" sz="1600" dirty="0" err="1" smtClean="0"/>
              <a:t>Исабеков</a:t>
            </a:r>
            <a:r>
              <a:rPr lang="ru-RU" sz="1600" dirty="0" smtClean="0"/>
              <a:t> А., </a:t>
            </a:r>
            <a:r>
              <a:rPr lang="ru-RU" sz="1600" dirty="0" err="1" smtClean="0"/>
              <a:t>Болатов</a:t>
            </a:r>
            <a:r>
              <a:rPr lang="ru-RU" sz="1600" dirty="0" smtClean="0"/>
              <a:t> О. получили </a:t>
            </a:r>
            <a:r>
              <a:rPr lang="ru-RU" sz="1600" dirty="0" err="1" smtClean="0"/>
              <a:t>Гран-При</a:t>
            </a:r>
            <a:r>
              <a:rPr lang="ru-RU" sz="1600" dirty="0" smtClean="0"/>
              <a:t> в конкурсе на разработку информационной системы «</a:t>
            </a:r>
            <a:r>
              <a:rPr lang="ru-RU" sz="1600" dirty="0" err="1" smtClean="0"/>
              <a:t>Бастау</a:t>
            </a:r>
            <a:r>
              <a:rPr lang="ru-RU" sz="1600" dirty="0" smtClean="0"/>
              <a:t>», организационной   </a:t>
            </a:r>
            <a:r>
              <a:rPr lang="en-US" sz="1600" dirty="0" err="1" smtClean="0"/>
              <a:t>Bastau</a:t>
            </a:r>
            <a:r>
              <a:rPr lang="ru-RU" sz="1600" dirty="0" smtClean="0"/>
              <a:t>  в партнерстве с Министерством иностранных дел Республики Казахстан, Представительством Департамента общественной информации ООН в Казахстане, АКФ «Парк Инновационных технологий», Т</a:t>
            </a:r>
            <a:r>
              <a:rPr lang="en-US" sz="1600" dirty="0" err="1" smtClean="0"/>
              <a:t>echGarden</a:t>
            </a:r>
            <a:r>
              <a:rPr lang="ru-RU" sz="1600" dirty="0" smtClean="0"/>
              <a:t>.</a:t>
            </a:r>
            <a:r>
              <a:rPr lang="en-US" sz="1600" dirty="0" err="1" smtClean="0"/>
              <a:t>kz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1531</TotalTime>
  <Words>367</Words>
  <Application>Microsoft Office PowerPoint</Application>
  <PresentationFormat>Экран (4:3)</PresentationFormat>
  <Paragraphs>176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Слайд</vt:lpstr>
      <vt:lpstr> О  СОСТОЯНИИ  НАУЧНО-ИССЛЕДОВАТЕЛЬСКОЙ ДЕЯТЕЛЬНОСТИ  ИНСТИТУТА СИСТЕМ УПРАВЛЕНИЯ И ИНФОРМАЦИОННЫХ ТЕХНОЛОГИЙ (ИСУИТ)  </vt:lpstr>
      <vt:lpstr>Направление подготовки специалистов</vt:lpstr>
      <vt:lpstr>Материально-техническое обеспечение</vt:lpstr>
      <vt:lpstr>Кадровый состав ИСУИТ</vt:lpstr>
      <vt:lpstr>Контингент студентов и магистрантов института систем управления и информационных технологий</vt:lpstr>
      <vt:lpstr>Презентация PowerPoint</vt:lpstr>
      <vt:lpstr>Презентация PowerPoint</vt:lpstr>
      <vt:lpstr>Презентация PowerPoint</vt:lpstr>
      <vt:lpstr>Призовые места на республиканских конкурсах НИРС в  2018 году   Призовыми местами республиканского конкурса НИРС МОН РК в 2018 году отмечены проекты: Бармин Р. «Разработка автоматического терминала печати» (рук.Сябина Н.В.) и Шахмед Ж. «Разработка мобильного приложения системы охранной сигнализации жидкого помещения» (руководитель Хан С.Г.) Победителем республиканского конкурса фонда Первого Президента Казахстана – «Ученые будущего» признан проект  Марков Н. «Разработка системы управления транспортным движением с учетом динамики изменения дорожной ситуации (рук. Федоренко И.А.)» Три студента кафедры автоматизация и управление, активно занимающиеся НИРС, заняли первое командное место и три личных (второе и два третьих) на Республиканской предметной олимпиаде по специальности «Автоматизация и управление» в ЕНУ им.Гумилева (г.Астана). Бауржан Рахатов, Екатерина Фомичева и Руфина Мырзагулова (руководители Мусабеков Н.Р. и Аталыкова А.К.) Магистрант специальности ВТиПО  Құламқадыр Е. под научным руководством Картбаева Т.С. отмечен Дипломом III-степени, студент специальности «Информатика» Қабидоллиева Г. под научным руководством Турганбай К. отмечена  Дипломом II-степени  Республиканского конкурса НИР. Команда «IТ энерго» занял II место в Интеллектуальном соревновании «IQ аламан» среди вузов города Алматы. Байкиев М., Усербаев А., Исабеков А., Болатов О. получили Гран-При в конкурсе на разработку информационной системы «Бастау», организационной   Bastau  в партнерстве с Министерством иностранных дел Республики Казахстан, Представительством Департамента общественной информации ООН в Казахстане, АКФ «Парк Инновационных технологий», ТechGarden.kz.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НЕКОММЕРЧЕСКОЕ АКЦИОНЕРНОЕ ОБЩЕСТВО «АЛМАТИНСКИЙ УНИВЕРСИТЕТ ЭНЕРГЕТИКИ И СВЯЗИ»</dc:title>
  <dc:creator>пользователь</dc:creator>
  <cp:lastModifiedBy>Пользователь Windows</cp:lastModifiedBy>
  <cp:revision>106</cp:revision>
  <cp:lastPrinted>2018-11-21T06:47:08Z</cp:lastPrinted>
  <dcterms:modified xsi:type="dcterms:W3CDTF">2019-02-25T05:07:10Z</dcterms:modified>
</cp:coreProperties>
</file>