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theme/themeOverride1.xml" ContentType="application/vnd.openxmlformats-officedocument.themeOverr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4" r:id="rId2"/>
    <p:sldId id="275" r:id="rId3"/>
    <p:sldId id="256" r:id="rId4"/>
    <p:sldId id="263" r:id="rId5"/>
    <p:sldId id="276" r:id="rId6"/>
    <p:sldId id="287" r:id="rId7"/>
    <p:sldId id="277" r:id="rId8"/>
    <p:sldId id="267" r:id="rId9"/>
    <p:sldId id="266" r:id="rId10"/>
    <p:sldId id="268" r:id="rId11"/>
    <p:sldId id="269" r:id="rId12"/>
    <p:sldId id="296" r:id="rId13"/>
    <p:sldId id="305" r:id="rId14"/>
    <p:sldId id="297" r:id="rId15"/>
    <p:sldId id="306" r:id="rId16"/>
    <p:sldId id="298" r:id="rId17"/>
    <p:sldId id="308" r:id="rId18"/>
    <p:sldId id="299" r:id="rId19"/>
    <p:sldId id="307" r:id="rId20"/>
    <p:sldId id="303" r:id="rId21"/>
    <p:sldId id="280" r:id="rId22"/>
    <p:sldId id="286" r:id="rId23"/>
    <p:sldId id="281" r:id="rId24"/>
    <p:sldId id="282" r:id="rId25"/>
    <p:sldId id="283" r:id="rId26"/>
    <p:sldId id="284" r:id="rId27"/>
    <p:sldId id="285" r:id="rId28"/>
    <p:sldId id="304" r:id="rId29"/>
    <p:sldId id="291" r:id="rId30"/>
    <p:sldId id="309" r:id="rId31"/>
    <p:sldId id="310" r:id="rId32"/>
    <p:sldId id="29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868" autoAdjust="0"/>
    <p:restoredTop sz="94660"/>
  </p:normalViewPr>
  <p:slideViewPr>
    <p:cSldViewPr>
      <p:cViewPr>
        <p:scale>
          <a:sx n="60" d="100"/>
          <a:sy n="60" d="100"/>
        </p:scale>
        <p:origin x="-156" y="-11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elem\Downloads\2.1%20&#1055;&#1083;&#1072;&#1085;%20&#1076;&#1086;&#1075;&#1086;&#1074;&#1086;&#1088;&#1085;&#1099;&#1093;%20&#1053;&#1048;&#1056;%20&#1085;&#1072;%202018%20&#1075;&#1086;&#1076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&#1048;&#1069;&#1069;&#1069;&#1058;%20&#1089;&#1074;&#1086;&#1076;&#1082;&#1072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4;&#1090;&#1095;&#1077;&#1090;%20&#1085;&#1072;&#1091;&#1082;&#1072;\&#1058;&#1072;&#1073;&#1083;&#1080;&#1094;&#1072;%20&#1089;&#1088;&#1086;&#1095;&#1085;&#1086;%20%20&#1041;&#1058;&#1048;&#1069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&#1048;&#1069;&#1069;&#1069;&#1058;%20&#1089;&#1074;&#1086;&#1076;&#1082;&#1072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1_&#1058;&#1072;&#1073;&#1083;&#1080;&#1094;&#1072;%20&#1087;&#1086;%20&#1085;&#1072;&#1091;&#1082;&#1077;%20&#1048;&#1050;&#1048;&#1058;&#1050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&#1048;&#1069;&#1069;&#1069;&#1058;%20&#1089;&#1074;&#1086;&#1076;&#1082;&#1072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4;&#1090;&#1095;&#1077;&#1090;%20&#1085;&#1072;&#1091;&#1082;&#1072;\&#1058;&#1072;&#1073;&#1083;&#1080;&#1094;&#1072;%20&#1089;&#1088;&#1086;&#1095;&#1085;&#1086;%20%20&#1041;&#1058;&#1048;&#1069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4;&#1090;&#1095;&#1077;&#1090;%20&#1085;&#1072;&#1091;&#1082;&#1072;\&#1048;&#1057;&#1059;&#1048;&#1058;%20&#1058;&#1072;&#1073;&#1083;&#1080;&#1094;&#1072;%20&#1053;&#1048;&#1056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&#1048;&#1069;&#1069;&#1069;&#1058;%20&#1089;&#1074;&#1086;&#1076;&#1082;&#1072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&#1048;&#1057;&#1059;&#1048;&#1058;%20&#1058;&#1072;&#1073;&#1083;&#1080;&#1094;&#1072;%20&#1053;&#1048;&#1056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&#1048;&#1069;&#1069;&#1069;&#1058;%20&#1089;&#1074;&#1086;&#1076;&#1082;&#107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elem\Downloads\2.1%20&#1055;&#1083;&#1072;&#1085;%20&#1076;&#1086;&#1075;&#1086;&#1074;&#1086;&#1088;&#1085;&#1099;&#1093;%20&#1053;&#1048;&#1056;%20&#1085;&#1072;%202018%20&#1075;&#1086;&#1076;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4;&#1090;&#1095;&#1077;&#1090;%20&#1085;&#1072;&#1091;&#1082;&#1072;\&#1058;&#1072;&#1073;&#1083;&#1080;&#1094;&#1072;%20&#1089;&#1088;&#1086;&#1095;&#1085;&#1086;%20%20&#1041;&#1058;&#1048;&#1069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4;&#1090;&#1095;&#1077;&#1090;%20&#1085;&#1072;&#1091;&#1082;&#1072;\1_&#1058;&#1072;&#1073;&#1083;&#1080;&#1094;&#1072;%20&#1087;&#1086;%20&#1085;&#1072;&#1091;&#1082;&#1077;%20&#1048;&#1050;&#1048;&#1058;&#1050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1_&#1058;&#1072;&#1073;&#1083;&#1080;&#1094;&#1072;%20&#1087;&#1086;%20&#1085;&#1072;&#1091;&#1082;&#1077;%20&#1048;&#1050;&#1048;&#1058;&#1050;.xlsx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manova%20Aliya\Desktop\&#1086;&#1090;&#1095;&#1077;&#1090;%20&#1085;&#1072;%20&#1059;&#1095;&#8470;&#1089;&#1086;&#1074;&#1077;&#1090;\&#1076;&#1083;&#1103;%20&#1076;&#1080;&#1072;&#1075;&#1088;&#1072;&#1084;&#1084;%20&#1086;&#1090;&#1095;&#1077;&#1090;&#1072;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manova%20Aliya\Desktop\&#1086;&#1090;&#1095;&#1077;&#1090;%20&#1085;&#1072;%20&#1059;&#1095;&#8470;&#1089;&#1086;&#1074;&#1077;&#1090;\&#1076;&#1083;&#1103;%20&#1076;&#1080;&#1072;&#1075;&#1088;&#1072;&#1084;&#1084;%20&#1086;&#1090;&#1095;&#1077;&#1090;&#1072;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manova%20Aliya\Desktop\&#1086;&#1090;&#1095;&#1077;&#1090;%20&#1085;&#1072;%20&#1059;&#1095;&#8470;&#1089;&#1086;&#1074;&#1077;&#1090;\&#1076;&#1083;&#1103;%20&#1076;&#1080;&#1072;&#1075;&#1088;&#1072;&#1084;&#1084;%20&#1086;&#1090;&#1095;&#1077;&#1090;&#1072;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&#1048;&#1069;&#1069;&#1069;&#1058;%20&#1089;&#1074;&#1086;&#1076;&#1082;&#1072;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1_&#1058;&#1072;&#1073;&#1083;&#1080;&#1094;&#1072;%20&#1087;&#1086;%20&#1085;&#1072;&#1091;&#1082;&#1077;%20&#1048;&#1050;&#1048;&#1058;&#105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1_&#1058;&#1072;&#1073;&#1083;&#1080;&#1094;&#1072;%20&#1087;&#1086;%20&#1085;&#1072;&#1091;&#1082;&#1077;%20&#1048;&#1050;&#1048;&#1058;&#105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&#1048;&#1057;&#1059;&#1048;&#1058;%20&#1058;&#1072;&#1073;&#1083;&#1080;&#1094;&#1072;%20&#1053;&#1048;&#1056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4;&#1090;&#1095;&#1077;&#1090;%20&#1085;&#1072;&#1091;&#1082;&#1072;\&#1058;&#1072;&#1073;&#1083;&#1080;&#1094;&#1072;%20&#1089;&#1088;&#1086;&#1095;&#1085;&#1086;%20%20&#1041;&#1058;&#1048;&#1069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&#1048;&#1069;&#1069;&#1069;&#1058;%20&#1089;&#1074;&#1086;&#1076;&#1082;&#1072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&#1048;&#1069;&#1069;&#1069;&#1058;%20&#1089;&#1074;&#1086;&#1076;&#1082;&#1072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1_&#1058;&#1072;&#1073;&#1083;&#1080;&#1094;&#1072;%20&#1087;&#1086;%20&#1085;&#1072;&#1091;&#1082;&#1077;%20&#1048;&#1050;&#1048;&#1058;&#1050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2;&#1053;&#1048;&#1056;&#1058;\&#1054;&#1090;&#1095;&#1077;&#1090;\&#1048;&#1057;&#1059;&#1048;&#1058;%20&#1058;&#1072;&#1073;&#1083;&#1080;&#1094;&#1072;%20&#1053;&#1048;&#105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solidFill>
          <a:schemeClr val="bg2">
            <a:lumMod val="90000"/>
          </a:schemeClr>
        </a:solidFill>
      </c:spPr>
    </c:sideWall>
    <c:backWall>
      <c:thickness val="0"/>
      <c:spPr>
        <a:solidFill>
          <a:schemeClr val="bg2">
            <a:lumMod val="90000"/>
          </a:schemeClr>
        </a:solidFill>
      </c:spPr>
    </c:backWall>
    <c:plotArea>
      <c:layout>
        <c:manualLayout>
          <c:layoutTarget val="inner"/>
          <c:xMode val="edge"/>
          <c:yMode val="edge"/>
          <c:x val="0.13065508185826513"/>
          <c:y val="5.5422680344491562E-2"/>
          <c:w val="0.83334234792625383"/>
          <c:h val="0.75198446195528368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9.9198709161973549E-3"/>
                  <c:y val="1.7600564167210203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/>
                      <a:t> 74 812 </a:t>
                    </a:r>
                    <a:r>
                      <a:rPr lang="ru-RU" sz="1200" b="1" dirty="0" smtClean="0"/>
                      <a:t>997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85257188510915E-3"/>
                  <c:y val="-3.3270732161314258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/>
                      <a:t> 186 400 </a:t>
                    </a:r>
                    <a:r>
                      <a:rPr lang="ru-RU" sz="1200" b="1" dirty="0" smtClean="0"/>
                      <a:t>000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2338123737611878E-3"/>
                  <c:y val="-9.8743220373096064E-3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12 000 </a:t>
                    </a:r>
                    <a:r>
                      <a:rPr lang="ru-RU" sz="1200" dirty="0" smtClean="0"/>
                      <a:t>000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6257196343669953E-2"/>
                  <c:y val="-1.5510663638000778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/>
                      <a:t>261 616 </a:t>
                    </a:r>
                    <a:r>
                      <a:rPr lang="ru-RU" sz="1200" b="1" dirty="0" smtClean="0"/>
                      <a:t>493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2424629314868918E-3"/>
                  <c:y val="-8.0139589011450612E-3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/>
                      <a:t>37 134 </a:t>
                    </a:r>
                    <a:r>
                      <a:rPr lang="ru-RU" sz="1200" b="1" dirty="0" smtClean="0"/>
                      <a:t>000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'[2.1 План договорных НИР на 2018 год.xlsx]Диагамма'!$A$1:$A$5</c:f>
              <c:strCache>
                <c:ptCount val="5"/>
                <c:pt idx="0">
                  <c:v>ГФ</c:v>
                </c:pt>
                <c:pt idx="1">
                  <c:v>КПС 1</c:v>
                </c:pt>
                <c:pt idx="2">
                  <c:v>ПЦФ</c:v>
                </c:pt>
                <c:pt idx="3">
                  <c:v>Хоз/Договора</c:v>
                </c:pt>
                <c:pt idx="4">
                  <c:v>Международные договора</c:v>
                </c:pt>
              </c:strCache>
            </c:strRef>
          </c:cat>
          <c:val>
            <c:numRef>
              <c:f>'[2.1 План договорных НИР на 2018 год.xlsx]Диагамма'!$B$1:$B$5</c:f>
              <c:numCache>
                <c:formatCode>#,##0.00</c:formatCode>
                <c:ptCount val="5"/>
                <c:pt idx="0">
                  <c:v>74812997</c:v>
                </c:pt>
                <c:pt idx="1">
                  <c:v>186400000</c:v>
                </c:pt>
                <c:pt idx="2">
                  <c:v>12000000</c:v>
                </c:pt>
                <c:pt idx="3">
                  <c:v>261616493</c:v>
                </c:pt>
                <c:pt idx="4">
                  <c:v>37134000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35468288"/>
        <c:axId val="105341504"/>
        <c:axId val="0"/>
      </c:bar3DChart>
      <c:catAx>
        <c:axId val="35468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5341504"/>
        <c:crosses val="autoZero"/>
        <c:auto val="1"/>
        <c:lblAlgn val="ctr"/>
        <c:lblOffset val="100"/>
        <c:noMultiLvlLbl val="0"/>
      </c:catAx>
      <c:valAx>
        <c:axId val="10534150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5468288"/>
        <c:crosses val="autoZero"/>
        <c:crossBetween val="between"/>
      </c:valAx>
      <c:spPr>
        <a:solidFill>
          <a:schemeClr val="accent3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chemeClr val="bg2">
        <a:lumMod val="90000"/>
      </a:schemeClr>
    </a:soli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ИЭЭЭТ </a:t>
            </a:r>
            <a:endParaRPr lang="ru-RU" dirty="0"/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'Настоящие 2018'!$C$20</c:f>
              <c:strCache>
                <c:ptCount val="1"/>
                <c:pt idx="0">
                  <c:v>ППС вовлеченный, % 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2018'!$B$21:$B$24</c:f>
              <c:strCache>
                <c:ptCount val="4"/>
                <c:pt idx="1">
                  <c:v>2016 г</c:v>
                </c:pt>
                <c:pt idx="2">
                  <c:v>2017 г</c:v>
                </c:pt>
                <c:pt idx="3">
                  <c:v>2018 г.</c:v>
                </c:pt>
              </c:strCache>
            </c:strRef>
          </c:cat>
          <c:val>
            <c:numRef>
              <c:f>'Настоящие 2018'!$C$21:$C$24</c:f>
              <c:numCache>
                <c:formatCode>0.00</c:formatCode>
                <c:ptCount val="4"/>
                <c:pt idx="1">
                  <c:v>12.5</c:v>
                </c:pt>
                <c:pt idx="2">
                  <c:v>21.238938053097346</c:v>
                </c:pt>
                <c:pt idx="3">
                  <c:v>15.178571428571429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547648"/>
        <c:axId val="143209536"/>
      </c:barChart>
      <c:catAx>
        <c:axId val="35547648"/>
        <c:scaling>
          <c:orientation val="minMax"/>
        </c:scaling>
        <c:delete val="0"/>
        <c:axPos val="l"/>
        <c:majorTickMark val="out"/>
        <c:minorTickMark val="none"/>
        <c:tickLblPos val="nextTo"/>
        <c:crossAx val="143209536"/>
        <c:crosses val="autoZero"/>
        <c:auto val="1"/>
        <c:lblAlgn val="ctr"/>
        <c:lblOffset val="100"/>
        <c:noMultiLvlLbl val="0"/>
      </c:catAx>
      <c:valAx>
        <c:axId val="143209536"/>
        <c:scaling>
          <c:orientation val="minMax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crossAx val="35547648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baseline="0" dirty="0" smtClean="0"/>
              <a:t>ИТЭТТ  </a:t>
            </a:r>
            <a:endParaRPr lang="ru-RU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885848643919509"/>
          <c:y val="0.31921296296296298"/>
          <c:w val="0.68198884514435698"/>
          <c:h val="0.58866542723826187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2018'!$B$34:$B$36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</c:strCache>
            </c:strRef>
          </c:cat>
          <c:val>
            <c:numRef>
              <c:f>'Настоящие 2018'!$C$34:$C$36</c:f>
              <c:numCache>
                <c:formatCode>0.00</c:formatCode>
                <c:ptCount val="3"/>
                <c:pt idx="0">
                  <c:v>12.087912087912088</c:v>
                </c:pt>
                <c:pt idx="1">
                  <c:v>14.285714285714286</c:v>
                </c:pt>
                <c:pt idx="2">
                  <c:v>15.384615384615385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548672"/>
        <c:axId val="143211264"/>
      </c:barChart>
      <c:catAx>
        <c:axId val="35548672"/>
        <c:scaling>
          <c:orientation val="minMax"/>
        </c:scaling>
        <c:delete val="0"/>
        <c:axPos val="l"/>
        <c:majorTickMark val="none"/>
        <c:minorTickMark val="none"/>
        <c:tickLblPos val="nextTo"/>
        <c:crossAx val="143211264"/>
        <c:crosses val="autoZero"/>
        <c:auto val="1"/>
        <c:lblAlgn val="ctr"/>
        <c:lblOffset val="100"/>
        <c:noMultiLvlLbl val="0"/>
      </c:catAx>
      <c:valAx>
        <c:axId val="143211264"/>
        <c:scaling>
          <c:orientation val="minMax"/>
        </c:scaling>
        <c:delete val="0"/>
        <c:axPos val="b"/>
        <c:majorGridlines/>
        <c:numFmt formatCode="0.00" sourceLinked="1"/>
        <c:majorTickMark val="none"/>
        <c:minorTickMark val="none"/>
        <c:tickLblPos val="nextTo"/>
        <c:crossAx val="35548672"/>
        <c:crosses val="autoZero"/>
        <c:crossBetween val="between"/>
      </c:valAx>
      <c:spPr>
        <a:solidFill>
          <a:schemeClr val="bg2"/>
        </a:solidFill>
      </c:spPr>
    </c:plotArea>
    <c:plotVisOnly val="1"/>
    <c:dispBlanksAs val="gap"/>
    <c:showDLblsOverMax val="0"/>
  </c:chart>
  <c:spPr>
    <a:solidFill>
      <a:schemeClr val="bg2"/>
    </a:solidFill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txPr>
              <a:bodyPr/>
              <a:lstStyle/>
              <a:p>
                <a:pPr>
                  <a:defRPr sz="2800" b="1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Лист1!$M$35:$M$37</c:f>
              <c:strCache>
                <c:ptCount val="3"/>
                <c:pt idx="0">
                  <c:v>2016г</c:v>
                </c:pt>
                <c:pt idx="1">
                  <c:v>2017 г </c:v>
                </c:pt>
                <c:pt idx="2">
                  <c:v>2018 г.</c:v>
                </c:pt>
              </c:strCache>
            </c:strRef>
          </c:cat>
          <c:val>
            <c:numRef>
              <c:f>Лист1!$N$35:$N$37</c:f>
              <c:numCache>
                <c:formatCode>0.00</c:formatCode>
                <c:ptCount val="3"/>
                <c:pt idx="0">
                  <c:v>11.5425</c:v>
                </c:pt>
                <c:pt idx="1">
                  <c:v>17.932499999999997</c:v>
                </c:pt>
                <c:pt idx="2">
                  <c:v>18.04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812352"/>
        <c:axId val="143223616"/>
      </c:barChart>
      <c:catAx>
        <c:axId val="3581235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3200" b="1"/>
            </a:pPr>
            <a:endParaRPr lang="ru-RU"/>
          </a:p>
        </c:txPr>
        <c:crossAx val="143223616"/>
        <c:crosses val="autoZero"/>
        <c:auto val="1"/>
        <c:lblAlgn val="ctr"/>
        <c:lblOffset val="100"/>
        <c:noMultiLvlLbl val="0"/>
      </c:catAx>
      <c:valAx>
        <c:axId val="143223616"/>
        <c:scaling>
          <c:orientation val="minMax"/>
        </c:scaling>
        <c:delete val="0"/>
        <c:axPos val="b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35812352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4">
        <a:lumMod val="40000"/>
        <a:lumOff val="60000"/>
      </a:schemeClr>
    </a:solidFill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Количество публикаций ИКИТК, на 1 </a:t>
            </a:r>
            <a:r>
              <a:rPr lang="ru-RU" sz="1600" dirty="0" err="1" smtClean="0"/>
              <a:t>шт.ед</a:t>
            </a:r>
            <a:r>
              <a:rPr lang="ru-RU" sz="1600" dirty="0" smtClean="0"/>
              <a:t> </a:t>
            </a:r>
            <a:r>
              <a:rPr lang="ru-RU" sz="1600" dirty="0"/>
              <a:t>ППС</a:t>
            </a:r>
          </a:p>
        </c:rich>
      </c:tx>
      <c:layout>
        <c:manualLayout>
          <c:xMode val="edge"/>
          <c:yMode val="edge"/>
          <c:x val="0.10438082140859949"/>
          <c:y val="0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08573928258967"/>
          <c:y val="0.27581594258759612"/>
          <c:w val="0.69054068241469813"/>
          <c:h val="0.6027311271405759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'Настоящие 2018'!$G$26:$G$27</c:f>
              <c:strCache>
                <c:ptCount val="1"/>
                <c:pt idx="0">
                  <c:v>кол-во публ. Web_of_Science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9444444444444448E-2"/>
                  <c:y val="-7.9254079254079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4999999999999997E-2"/>
                  <c:y val="-9.324009324009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61111111111111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cap="none" spc="5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2018'!$F$28:$F$30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2018'!$G$28:$G$30</c:f>
              <c:numCache>
                <c:formatCode>0.00</c:formatCode>
                <c:ptCount val="3"/>
                <c:pt idx="0">
                  <c:v>3.5087719298245612</c:v>
                </c:pt>
                <c:pt idx="1">
                  <c:v>14.678899082568808</c:v>
                </c:pt>
                <c:pt idx="2">
                  <c:v>2.7027027027027026</c:v>
                </c:pt>
              </c:numCache>
            </c:numRef>
          </c:val>
        </c:ser>
        <c:ser>
          <c:idx val="1"/>
          <c:order val="1"/>
          <c:tx>
            <c:strRef>
              <c:f>'Настоящие 2018'!$H$26:$H$27</c:f>
              <c:strCache>
                <c:ptCount val="1"/>
                <c:pt idx="0">
                  <c:v>кол-во публ. Scopus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7777777777777724E-2"/>
                  <c:y val="-9.3240093240093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611111111111111E-2"/>
                  <c:y val="-6.9930069930069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277777777777777"/>
                  <c:y val="-7.9254079254079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cap="none" spc="5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ysClr val="windowText" lastClr="000000">
                        <a:alpha val="95000"/>
                      </a:sys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2018'!$F$28:$F$30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2018'!$H$28:$H$30</c:f>
              <c:numCache>
                <c:formatCode>0.00</c:formatCode>
                <c:ptCount val="3"/>
                <c:pt idx="0">
                  <c:v>14.035087719298245</c:v>
                </c:pt>
                <c:pt idx="1">
                  <c:v>32.110091743119263</c:v>
                </c:pt>
                <c:pt idx="2">
                  <c:v>16.216216216216218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813376"/>
        <c:axId val="143225920"/>
        <c:axId val="0"/>
      </c:bar3DChart>
      <c:catAx>
        <c:axId val="35813376"/>
        <c:scaling>
          <c:orientation val="minMax"/>
        </c:scaling>
        <c:delete val="0"/>
        <c:axPos val="b"/>
        <c:majorTickMark val="out"/>
        <c:minorTickMark val="none"/>
        <c:tickLblPos val="nextTo"/>
        <c:crossAx val="143225920"/>
        <c:crosses val="autoZero"/>
        <c:auto val="1"/>
        <c:lblAlgn val="ctr"/>
        <c:lblOffset val="100"/>
        <c:noMultiLvlLbl val="0"/>
      </c:catAx>
      <c:valAx>
        <c:axId val="14322592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35813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040419947506569"/>
          <c:y val="0.19846924728814497"/>
          <c:w val="0.18292913385826773"/>
          <c:h val="0.51436668318558088"/>
        </c:manualLayout>
      </c:layout>
      <c:overlay val="0"/>
    </c:legend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Количество публикаций на 1 </a:t>
            </a:r>
            <a:r>
              <a:rPr lang="ru-RU" dirty="0" err="1" smtClean="0"/>
              <a:t>шт.ед</a:t>
            </a:r>
            <a:r>
              <a:rPr lang="ru-RU" dirty="0" smtClean="0"/>
              <a:t>. </a:t>
            </a:r>
            <a:r>
              <a:rPr lang="ru-RU" dirty="0"/>
              <a:t>ППС, ИЭЭЭТ </a:t>
            </a:r>
          </a:p>
        </c:rich>
      </c:tx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136482939632544E-2"/>
          <c:y val="0.2636574074074074"/>
          <c:w val="0.56865376202974627"/>
          <c:h val="0.5886654272382618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'Настоящие 2018'!$E$20:$E$21</c:f>
              <c:strCache>
                <c:ptCount val="1"/>
                <c:pt idx="0">
                  <c:v>кол-во публ. Web_of_Science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2018'!$D$22:$D$24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2018'!$E$22:$E$24</c:f>
              <c:numCache>
                <c:formatCode>0.00</c:formatCode>
                <c:ptCount val="3"/>
                <c:pt idx="0">
                  <c:v>0</c:v>
                </c:pt>
                <c:pt idx="1">
                  <c:v>1.7699115044247788</c:v>
                </c:pt>
                <c:pt idx="2">
                  <c:v>0.8928571428571429</c:v>
                </c:pt>
              </c:numCache>
            </c:numRef>
          </c:val>
        </c:ser>
        <c:ser>
          <c:idx val="1"/>
          <c:order val="1"/>
          <c:tx>
            <c:strRef>
              <c:f>'Настоящие 2018'!$F$20:$F$21</c:f>
              <c:strCache>
                <c:ptCount val="1"/>
                <c:pt idx="0">
                  <c:v>кол-во публ. Scopus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2018'!$D$22:$D$24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2018'!$F$22:$F$24</c:f>
              <c:numCache>
                <c:formatCode>0.00</c:formatCode>
                <c:ptCount val="3"/>
                <c:pt idx="0">
                  <c:v>4.4642857142857144</c:v>
                </c:pt>
                <c:pt idx="1">
                  <c:v>8.8495575221238933</c:v>
                </c:pt>
                <c:pt idx="2">
                  <c:v>1.7857142857142858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814912"/>
        <c:axId val="143227648"/>
        <c:axId val="0"/>
      </c:bar3DChart>
      <c:catAx>
        <c:axId val="35814912"/>
        <c:scaling>
          <c:orientation val="minMax"/>
        </c:scaling>
        <c:delete val="0"/>
        <c:axPos val="b"/>
        <c:majorTickMark val="none"/>
        <c:minorTickMark val="none"/>
        <c:tickLblPos val="nextTo"/>
        <c:crossAx val="143227648"/>
        <c:crosses val="autoZero"/>
        <c:auto val="1"/>
        <c:lblAlgn val="ctr"/>
        <c:lblOffset val="100"/>
        <c:noMultiLvlLbl val="0"/>
      </c:catAx>
      <c:valAx>
        <c:axId val="14322764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358149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chemeClr val="bg2">
        <a:lumMod val="90000"/>
      </a:schemeClr>
    </a:solidFill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Публикации на 1 </a:t>
            </a:r>
            <a:r>
              <a:rPr lang="ru-RU" dirty="0" err="1" smtClean="0"/>
              <a:t>шт.ед</a:t>
            </a:r>
            <a:r>
              <a:rPr lang="ru-RU" dirty="0" smtClean="0"/>
              <a:t>. ППС, ИТЭТТ 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'Настоящие 2018'!$C$27:$C$28</c:f>
              <c:strCache>
                <c:ptCount val="1"/>
                <c:pt idx="0">
                  <c:v>кол-во публ. Web_of_Science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2018'!$B$29:$B$31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</c:strCache>
            </c:strRef>
          </c:cat>
          <c:val>
            <c:numRef>
              <c:f>'Настоящие 2018'!$C$29:$C$31</c:f>
              <c:numCache>
                <c:formatCode>#,##0.00\ _₽</c:formatCode>
                <c:ptCount val="3"/>
                <c:pt idx="0">
                  <c:v>1.098901098901099</c:v>
                </c:pt>
                <c:pt idx="1">
                  <c:v>2.197802197802198</c:v>
                </c:pt>
                <c:pt idx="2">
                  <c:v>5.4945054945054945</c:v>
                </c:pt>
              </c:numCache>
            </c:numRef>
          </c:val>
        </c:ser>
        <c:ser>
          <c:idx val="1"/>
          <c:order val="1"/>
          <c:tx>
            <c:strRef>
              <c:f>'Настоящие 2018'!$D$27:$D$28</c:f>
              <c:strCache>
                <c:ptCount val="1"/>
                <c:pt idx="0">
                  <c:v>кол-во публ. Scopus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2018'!$B$29:$B$31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</c:strCache>
            </c:strRef>
          </c:cat>
          <c:val>
            <c:numRef>
              <c:f>'Настоящие 2018'!$D$29:$D$31</c:f>
              <c:numCache>
                <c:formatCode>#,##0.00\ _₽</c:formatCode>
                <c:ptCount val="3"/>
                <c:pt idx="0">
                  <c:v>2.197802197802198</c:v>
                </c:pt>
                <c:pt idx="1">
                  <c:v>8.791208791208792</c:v>
                </c:pt>
                <c:pt idx="2">
                  <c:v>8.791208791208792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6356096"/>
        <c:axId val="143237696"/>
        <c:axId val="0"/>
      </c:bar3DChart>
      <c:catAx>
        <c:axId val="36356096"/>
        <c:scaling>
          <c:orientation val="minMax"/>
        </c:scaling>
        <c:delete val="0"/>
        <c:axPos val="b"/>
        <c:majorTickMark val="none"/>
        <c:minorTickMark val="none"/>
        <c:tickLblPos val="nextTo"/>
        <c:crossAx val="143237696"/>
        <c:crosses val="autoZero"/>
        <c:auto val="1"/>
        <c:lblAlgn val="ctr"/>
        <c:lblOffset val="100"/>
        <c:noMultiLvlLbl val="0"/>
      </c:catAx>
      <c:valAx>
        <c:axId val="143237696"/>
        <c:scaling>
          <c:orientation val="minMax"/>
        </c:scaling>
        <c:delete val="0"/>
        <c:axPos val="l"/>
        <c:majorGridlines/>
        <c:numFmt formatCode="#,##0.00\ _₽" sourceLinked="1"/>
        <c:majorTickMark val="none"/>
        <c:minorTickMark val="none"/>
        <c:tickLblPos val="nextTo"/>
        <c:crossAx val="363560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chemeClr val="bg2"/>
    </a:solidFill>
    <a:effectLst/>
    <a:scene3d>
      <a:camera prst="orthographicFront"/>
      <a:lightRig rig="threePt" dir="t"/>
    </a:scene3d>
    <a:sp3d/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baseline="0" dirty="0"/>
              <a:t>Публикаций на 1 </a:t>
            </a:r>
            <a:r>
              <a:rPr lang="ru-RU" sz="1600" baseline="0" dirty="0" err="1" smtClean="0"/>
              <a:t>шт.ед.ППС</a:t>
            </a:r>
            <a:r>
              <a:rPr lang="ru-RU" sz="1600" baseline="0" dirty="0" smtClean="0"/>
              <a:t>,  ИСУИТ</a:t>
            </a:r>
            <a:r>
              <a:rPr lang="ru-RU" baseline="0" dirty="0" smtClean="0"/>
              <a:t> </a:t>
            </a:r>
            <a:endParaRPr lang="ru-RU" dirty="0"/>
          </a:p>
        </c:rich>
      </c:tx>
      <c:layout>
        <c:manualLayout>
          <c:xMode val="edge"/>
          <c:yMode val="edge"/>
          <c:x val="0.15361614460490763"/>
          <c:y val="5.3890617091928057E-2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solidFill>
          <a:schemeClr val="accent2">
            <a:lumMod val="20000"/>
            <a:lumOff val="80000"/>
          </a:schemeClr>
        </a:solidFill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.21102477073928885"/>
          <c:y val="0.19572092298386601"/>
          <c:w val="0.52417303319040165"/>
          <c:h val="0.7067945382611808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'Настоящие 2018'!$M$14</c:f>
              <c:strCache>
                <c:ptCount val="1"/>
                <c:pt idx="0">
                  <c:v>Web_of_Science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2018'!$L$15:$L$17</c:f>
              <c:strCache>
                <c:ptCount val="3"/>
                <c:pt idx="0">
                  <c:v>2016 г.</c:v>
                </c:pt>
                <c:pt idx="1">
                  <c:v>2017 г. </c:v>
                </c:pt>
                <c:pt idx="2">
                  <c:v>2018 г. </c:v>
                </c:pt>
              </c:strCache>
            </c:strRef>
          </c:cat>
          <c:val>
            <c:numRef>
              <c:f>'Настоящие 2018'!$M$15:$M$17</c:f>
              <c:numCache>
                <c:formatCode>0.00</c:formatCode>
                <c:ptCount val="3"/>
                <c:pt idx="0">
                  <c:v>2.3255813953488373</c:v>
                </c:pt>
                <c:pt idx="1">
                  <c:v>7.4468085106382977</c:v>
                </c:pt>
                <c:pt idx="2">
                  <c:v>9.7826086956521738</c:v>
                </c:pt>
              </c:numCache>
            </c:numRef>
          </c:val>
        </c:ser>
        <c:ser>
          <c:idx val="1"/>
          <c:order val="1"/>
          <c:tx>
            <c:strRef>
              <c:f>'Настоящие 2018'!$N$14</c:f>
              <c:strCache>
                <c:ptCount val="1"/>
                <c:pt idx="0">
                  <c:v>Scopus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2018'!$L$15:$L$17</c:f>
              <c:strCache>
                <c:ptCount val="3"/>
                <c:pt idx="0">
                  <c:v>2016 г.</c:v>
                </c:pt>
                <c:pt idx="1">
                  <c:v>2017 г. </c:v>
                </c:pt>
                <c:pt idx="2">
                  <c:v>2018 г. </c:v>
                </c:pt>
              </c:strCache>
            </c:strRef>
          </c:cat>
          <c:val>
            <c:numRef>
              <c:f>'Настоящие 2018'!$N$15:$N$17</c:f>
              <c:numCache>
                <c:formatCode>0.00</c:formatCode>
                <c:ptCount val="3"/>
                <c:pt idx="0">
                  <c:v>22.093023255813954</c:v>
                </c:pt>
                <c:pt idx="1">
                  <c:v>29.787234042553191</c:v>
                </c:pt>
                <c:pt idx="2">
                  <c:v>42.391304347826086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shape val="cylinder"/>
        <c:axId val="36357632"/>
        <c:axId val="143239424"/>
        <c:axId val="0"/>
      </c:bar3DChart>
      <c:catAx>
        <c:axId val="36357632"/>
        <c:scaling>
          <c:orientation val="minMax"/>
        </c:scaling>
        <c:delete val="0"/>
        <c:axPos val="b"/>
        <c:majorTickMark val="none"/>
        <c:minorTickMark val="none"/>
        <c:tickLblPos val="nextTo"/>
        <c:crossAx val="143239424"/>
        <c:crosses val="autoZero"/>
        <c:auto val="1"/>
        <c:lblAlgn val="ctr"/>
        <c:lblOffset val="100"/>
        <c:noMultiLvlLbl val="0"/>
      </c:catAx>
      <c:valAx>
        <c:axId val="14323942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36357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479239478033619"/>
          <c:y val="0.3040140601661544"/>
          <c:w val="0.15520760521966381"/>
          <c:h val="0.61218815193373577"/>
        </c:manualLayout>
      </c:layout>
      <c:overlay val="0"/>
    </c:legend>
    <c:plotVisOnly val="1"/>
    <c:dispBlanksAs val="gap"/>
    <c:showDLblsOverMax val="0"/>
  </c:chart>
  <c:spPr>
    <a:solidFill>
      <a:schemeClr val="accent2">
        <a:lumMod val="20000"/>
        <a:lumOff val="80000"/>
      </a:schemeClr>
    </a:solidFill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404466802760767E-2"/>
          <c:y val="2.8295819935691319E-2"/>
          <c:w val="0.79310780596869823"/>
          <c:h val="0.920518925488011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'Настоящие 2018'!$C$68</c:f>
              <c:strCache>
                <c:ptCount val="1"/>
                <c:pt idx="0">
                  <c:v>Web_of_Science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111111111111111"/>
                  <c:y val="-2.0578778135048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7222222222222224E-2"/>
                  <c:y val="-5.9163987138263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3425925925925927"/>
                  <c:y val="-1.2861736334405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2018'!$B$69:$B$71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2018'!$C$69:$C$71</c:f>
              <c:numCache>
                <c:formatCode>General</c:formatCode>
                <c:ptCount val="3"/>
                <c:pt idx="0">
                  <c:v>0.86750000000000005</c:v>
                </c:pt>
                <c:pt idx="1">
                  <c:v>2.4550000000000001</c:v>
                </c:pt>
                <c:pt idx="2">
                  <c:v>3.8274999999999997</c:v>
                </c:pt>
              </c:numCache>
            </c:numRef>
          </c:val>
        </c:ser>
        <c:ser>
          <c:idx val="1"/>
          <c:order val="1"/>
          <c:tx>
            <c:strRef>
              <c:f>'Настоящие 2018'!$D$68</c:f>
              <c:strCache>
                <c:ptCount val="1"/>
                <c:pt idx="0">
                  <c:v>Scopus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277777777777777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1111111111111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2018'!$B$69:$B$71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2018'!$D$69:$D$71</c:f>
              <c:numCache>
                <c:formatCode>General</c:formatCode>
                <c:ptCount val="3"/>
                <c:pt idx="0">
                  <c:v>6.1174999999999997</c:v>
                </c:pt>
                <c:pt idx="1">
                  <c:v>9.7474999999999987</c:v>
                </c:pt>
                <c:pt idx="2">
                  <c:v>12.84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6359680"/>
        <c:axId val="79004224"/>
        <c:axId val="0"/>
      </c:bar3DChart>
      <c:catAx>
        <c:axId val="36359680"/>
        <c:scaling>
          <c:orientation val="minMax"/>
        </c:scaling>
        <c:delete val="0"/>
        <c:axPos val="b"/>
        <c:majorTickMark val="out"/>
        <c:minorTickMark val="none"/>
        <c:tickLblPos val="nextTo"/>
        <c:crossAx val="79004224"/>
        <c:crosses val="autoZero"/>
        <c:auto val="1"/>
        <c:lblAlgn val="ctr"/>
        <c:lblOffset val="100"/>
        <c:noMultiLvlLbl val="0"/>
      </c:catAx>
      <c:valAx>
        <c:axId val="79004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359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720363079615058"/>
          <c:y val="0.2747868445704737"/>
          <c:w val="0.13970994945076309"/>
          <c:h val="0.55074765172038387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60000"/>
        <a:lumOff val="40000"/>
      </a:schemeClr>
    </a:solidFill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ИСУИТ </a:t>
            </a:r>
            <a:endParaRPr lang="ru-RU" dirty="0"/>
          </a:p>
        </c:rich>
      </c:tx>
      <c:layout>
        <c:manualLayout>
          <c:xMode val="edge"/>
          <c:yMode val="edge"/>
          <c:x val="0.42530532103818652"/>
          <c:y val="2.512683775876754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01234579625637"/>
          <c:y val="0.16786593817618148"/>
          <c:w val="0.8517440811403717"/>
          <c:h val="0.71918100369800186"/>
        </c:manualLayout>
      </c:layout>
      <c:lineChart>
        <c:grouping val="standard"/>
        <c:varyColors val="0"/>
        <c:ser>
          <c:idx val="0"/>
          <c:order val="0"/>
          <c:tx>
            <c:strRef>
              <c:f>'Настоящие 2018'!$D$29</c:f>
              <c:strCache>
                <c:ptCount val="1"/>
                <c:pt idx="0">
                  <c:v>Патент</c:v>
                </c:pt>
              </c:strCache>
            </c:strRef>
          </c:tx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'Настоящие 2018'!$C$30:$C$32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2018'!$D$30:$D$32</c:f>
              <c:numCache>
                <c:formatCode>0.00</c:formatCode>
                <c:ptCount val="3"/>
                <c:pt idx="0">
                  <c:v>3.4883720930232558</c:v>
                </c:pt>
                <c:pt idx="1">
                  <c:v>5.3191489361702127</c:v>
                </c:pt>
                <c:pt idx="2">
                  <c:v>10.869565217391305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799488"/>
        <c:axId val="79006528"/>
      </c:lineChart>
      <c:catAx>
        <c:axId val="36799488"/>
        <c:scaling>
          <c:orientation val="minMax"/>
        </c:scaling>
        <c:delete val="0"/>
        <c:axPos val="b"/>
        <c:majorTickMark val="out"/>
        <c:minorTickMark val="none"/>
        <c:tickLblPos val="nextTo"/>
        <c:crossAx val="79006528"/>
        <c:crosses val="autoZero"/>
        <c:auto val="1"/>
        <c:lblAlgn val="ctr"/>
        <c:lblOffset val="100"/>
        <c:noMultiLvlLbl val="0"/>
      </c:catAx>
      <c:valAx>
        <c:axId val="7900652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36799488"/>
        <c:crosses val="autoZero"/>
        <c:crossBetween val="between"/>
      </c:valAx>
      <c:spPr>
        <a:solidFill>
          <a:schemeClr val="bg2"/>
        </a:solidFill>
      </c:spPr>
    </c:plotArea>
    <c:plotVisOnly val="1"/>
    <c:dispBlanksAs val="gap"/>
    <c:showDLblsOverMax val="0"/>
  </c:chart>
  <c:spPr>
    <a:solidFill>
      <a:schemeClr val="bg2"/>
    </a:solidFill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 </a:t>
            </a:r>
            <a:r>
              <a:rPr lang="ru-RU" dirty="0"/>
              <a:t>ИЭЭЭТ </a:t>
            </a:r>
          </a:p>
        </c:rich>
      </c:tx>
      <c:layout>
        <c:manualLayout>
          <c:xMode val="edge"/>
          <c:yMode val="edge"/>
          <c:x val="0.12147222222222222"/>
          <c:y val="2.777777777777777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'Настоящие 2018'!$E$14</c:f>
              <c:strCache>
                <c:ptCount val="1"/>
                <c:pt idx="0">
                  <c:v>Патент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2018'!$D$15:$D$18</c:f>
              <c:strCache>
                <c:ptCount val="4"/>
                <c:pt idx="1">
                  <c:v>2016 г</c:v>
                </c:pt>
                <c:pt idx="2">
                  <c:v>2017 г</c:v>
                </c:pt>
                <c:pt idx="3">
                  <c:v>2018 г.</c:v>
                </c:pt>
              </c:strCache>
            </c:strRef>
          </c:cat>
          <c:val>
            <c:numRef>
              <c:f>'Настоящие 2018'!$E$15:$E$18</c:f>
              <c:numCache>
                <c:formatCode>0.00</c:formatCode>
                <c:ptCount val="4"/>
                <c:pt idx="1">
                  <c:v>4.4642857142857144</c:v>
                </c:pt>
                <c:pt idx="2">
                  <c:v>7.9646017699115044</c:v>
                </c:pt>
                <c:pt idx="3">
                  <c:v>8.8495575221238933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00000"/>
        <c:axId val="79008256"/>
      </c:lineChart>
      <c:catAx>
        <c:axId val="368000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9008256"/>
        <c:crosses val="autoZero"/>
        <c:auto val="1"/>
        <c:lblAlgn val="ctr"/>
        <c:lblOffset val="100"/>
        <c:noMultiLvlLbl val="0"/>
      </c:catAx>
      <c:valAx>
        <c:axId val="7900825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36800000"/>
        <c:crosses val="autoZero"/>
        <c:crossBetween val="between"/>
      </c:valAx>
      <c:spPr>
        <a:solidFill>
          <a:schemeClr val="bg2"/>
        </a:solidFill>
      </c:spPr>
    </c:plotArea>
    <c:plotVisOnly val="1"/>
    <c:dispBlanksAs val="gap"/>
    <c:showDLblsOverMax val="0"/>
  </c:chart>
  <c:spPr>
    <a:solidFill>
      <a:schemeClr val="bg2">
        <a:lumMod val="90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Финансирование</a:t>
            </a:r>
            <a:r>
              <a:rPr lang="ru-RU" baseline="0"/>
              <a:t> НИР за </a:t>
            </a:r>
            <a:r>
              <a:rPr lang="ru-RU"/>
              <a:t>2018 год</a:t>
            </a:r>
          </a:p>
        </c:rich>
      </c:tx>
      <c:layout>
        <c:manualLayout>
          <c:xMode val="edge"/>
          <c:yMode val="edge"/>
          <c:x val="0.27964275298920971"/>
          <c:y val="6.232182515647082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133870888024345E-2"/>
          <c:y val="0.18025367298558462"/>
          <c:w val="0.62509078043943789"/>
          <c:h val="0.66458590513126792"/>
        </c:manualLayout>
      </c:layout>
      <c:pie3DChart>
        <c:varyColors val="1"/>
        <c:ser>
          <c:idx val="0"/>
          <c:order val="0"/>
          <c:explosion val="11"/>
          <c:dPt>
            <c:idx val="0"/>
            <c:bubble3D val="0"/>
            <c:explosion val="16"/>
          </c:dPt>
          <c:dPt>
            <c:idx val="1"/>
            <c:bubble3D val="0"/>
            <c:explosion val="0"/>
          </c:dPt>
          <c:dPt>
            <c:idx val="3"/>
            <c:bubble3D val="0"/>
            <c:explosion val="0"/>
          </c:dPt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'[2.1 План договорных НИР на 2018 год.xlsx]Диагамма'!$A$1:$A$5</c:f>
              <c:strCache>
                <c:ptCount val="5"/>
                <c:pt idx="0">
                  <c:v>ГФ</c:v>
                </c:pt>
                <c:pt idx="1">
                  <c:v>КПС 1</c:v>
                </c:pt>
                <c:pt idx="2">
                  <c:v>ПЦФ</c:v>
                </c:pt>
                <c:pt idx="3">
                  <c:v>Хоз/Договора</c:v>
                </c:pt>
                <c:pt idx="4">
                  <c:v>Международные договора</c:v>
                </c:pt>
              </c:strCache>
            </c:strRef>
          </c:cat>
          <c:val>
            <c:numRef>
              <c:f>'[2.1 План договорных НИР на 2018 год.xlsx]Диагамма'!$B$1:$B$5</c:f>
              <c:numCache>
                <c:formatCode>#,##0.00</c:formatCode>
                <c:ptCount val="5"/>
                <c:pt idx="0">
                  <c:v>74812997</c:v>
                </c:pt>
                <c:pt idx="1">
                  <c:v>186400000</c:v>
                </c:pt>
                <c:pt idx="2">
                  <c:v>12000000</c:v>
                </c:pt>
                <c:pt idx="3">
                  <c:v>261616493</c:v>
                </c:pt>
                <c:pt idx="4">
                  <c:v>37134000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solidFill>
          <a:schemeClr val="accent3">
            <a:lumMod val="60000"/>
            <a:lumOff val="40000"/>
          </a:schemeClr>
        </a:solidFill>
      </c:spPr>
    </c:plotArea>
    <c:legend>
      <c:legendPos val="r"/>
      <c:layout>
        <c:manualLayout>
          <c:xMode val="edge"/>
          <c:yMode val="edge"/>
          <c:x val="0.69863403177113648"/>
          <c:y val="0.22763981425398749"/>
          <c:w val="0.29009847660335908"/>
          <c:h val="0.59680455668450894"/>
        </c:manualLayout>
      </c:layout>
      <c:overlay val="0"/>
      <c:txPr>
        <a:bodyPr/>
        <a:lstStyle/>
        <a:p>
          <a:pPr rtl="0">
            <a:defRPr sz="2000" b="1"/>
          </a:pPr>
          <a:endParaRPr lang="ru-RU"/>
        </a:p>
      </c:txPr>
    </c:legend>
    <c:plotVisOnly val="1"/>
    <c:dispBlanksAs val="gap"/>
    <c:showDLblsOverMax val="0"/>
  </c:chart>
  <c:spPr>
    <a:solidFill>
      <a:schemeClr val="accent3">
        <a:lumMod val="60000"/>
        <a:lumOff val="40000"/>
      </a:schemeClr>
    </a:solidFill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 </a:t>
            </a:r>
            <a:r>
              <a:rPr lang="ru-RU" dirty="0"/>
              <a:t>ИТЭТТ</a:t>
            </a:r>
            <a:r>
              <a:rPr lang="ru-RU" baseline="0" dirty="0"/>
              <a:t> </a:t>
            </a:r>
            <a:endParaRPr lang="ru-RU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2018'!$F$24:$F$26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</c:strCache>
            </c:strRef>
          </c:cat>
          <c:val>
            <c:numRef>
              <c:f>'Настоящие 2018'!$G$24:$G$26</c:f>
              <c:numCache>
                <c:formatCode>#,##0.00\ _₽</c:formatCode>
                <c:ptCount val="3"/>
                <c:pt idx="0">
                  <c:v>8.791208791208792</c:v>
                </c:pt>
                <c:pt idx="1">
                  <c:v>10.989010989010989</c:v>
                </c:pt>
                <c:pt idx="2">
                  <c:v>7.6923076923076925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00512"/>
        <c:axId val="79009984"/>
      </c:lineChart>
      <c:catAx>
        <c:axId val="36800512"/>
        <c:scaling>
          <c:orientation val="minMax"/>
        </c:scaling>
        <c:delete val="0"/>
        <c:axPos val="b"/>
        <c:majorTickMark val="none"/>
        <c:minorTickMark val="none"/>
        <c:tickLblPos val="nextTo"/>
        <c:crossAx val="79009984"/>
        <c:crosses val="autoZero"/>
        <c:auto val="1"/>
        <c:lblAlgn val="ctr"/>
        <c:lblOffset val="100"/>
        <c:noMultiLvlLbl val="0"/>
      </c:catAx>
      <c:valAx>
        <c:axId val="79009984"/>
        <c:scaling>
          <c:orientation val="minMax"/>
        </c:scaling>
        <c:delete val="0"/>
        <c:axPos val="l"/>
        <c:majorGridlines/>
        <c:numFmt formatCode="#,##0.00\ _₽" sourceLinked="1"/>
        <c:majorTickMark val="none"/>
        <c:minorTickMark val="none"/>
        <c:tickLblPos val="nextTo"/>
        <c:crossAx val="36800512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ИКИТК  </a:t>
            </a:r>
            <a:endParaRPr lang="ru-RU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468352265873058"/>
          <c:y val="0.2666558324683449"/>
          <c:w val="0.8079700546133205"/>
          <c:h val="0.62215174168475285"/>
        </c:manualLayout>
      </c:layout>
      <c:lineChart>
        <c:grouping val="standard"/>
        <c:varyColors val="0"/>
        <c:ser>
          <c:idx val="0"/>
          <c:order val="0"/>
          <c:tx>
            <c:strRef>
              <c:f>'Настоящие 2018'!$D$18</c:f>
              <c:strCache>
                <c:ptCount val="1"/>
                <c:pt idx="0">
                  <c:v>Патент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2018'!$C$19:$C$22</c:f>
              <c:strCache>
                <c:ptCount val="4"/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</c:strCache>
            </c:strRef>
          </c:cat>
          <c:val>
            <c:numRef>
              <c:f>'Настоящие 2018'!$D$19:$D$22</c:f>
              <c:numCache>
                <c:formatCode>0.00%</c:formatCode>
                <c:ptCount val="4"/>
                <c:pt idx="1">
                  <c:v>2.63E-2</c:v>
                </c:pt>
                <c:pt idx="2">
                  <c:v>3.5999999999999997E-2</c:v>
                </c:pt>
                <c:pt idx="3">
                  <c:v>2.7E-2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01024"/>
        <c:axId val="205692928"/>
      </c:lineChart>
      <c:catAx>
        <c:axId val="368010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5692928"/>
        <c:crosses val="autoZero"/>
        <c:auto val="1"/>
        <c:lblAlgn val="ctr"/>
        <c:lblOffset val="100"/>
        <c:noMultiLvlLbl val="0"/>
      </c:catAx>
      <c:valAx>
        <c:axId val="205692928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36801024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57174103237095"/>
          <c:y val="0.17628499562554681"/>
          <c:w val="0.76987270341207348"/>
          <c:h val="0.63766550014581513"/>
        </c:manualLayout>
      </c:layout>
      <c:lineChart>
        <c:grouping val="standard"/>
        <c:varyColors val="0"/>
        <c:ser>
          <c:idx val="0"/>
          <c:order val="0"/>
          <c:tx>
            <c:strRef>
              <c:f>'Настоящие 2018'!$I$18</c:f>
              <c:strCache>
                <c:ptCount val="1"/>
                <c:pt idx="0">
                  <c:v>Патент</c:v>
                </c:pt>
              </c:strCache>
            </c:strRef>
          </c:tx>
          <c:spPr>
            <a:ln>
              <a:solidFill>
                <a:schemeClr val="bg2">
                  <a:lumMod val="25000"/>
                </a:schemeClr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</c:marker>
          <c:dLbls>
            <c:dLbl>
              <c:idx val="1"/>
              <c:layout>
                <c:manualLayout>
                  <c:x val="-1.6308797710296169E-2"/>
                  <c:y val="5.2461847757152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308797710296167E-3"/>
                  <c:y val="3.037264870150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2018'!$H$19:$H$22</c:f>
              <c:strCache>
                <c:ptCount val="4"/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</c:strCache>
            </c:strRef>
          </c:cat>
          <c:val>
            <c:numRef>
              <c:f>'Настоящие 2018'!$I$19:$I$22</c:f>
              <c:numCache>
                <c:formatCode>0.00</c:formatCode>
                <c:ptCount val="4"/>
                <c:pt idx="1">
                  <c:v>4.1915750000000003</c:v>
                </c:pt>
                <c:pt idx="2">
                  <c:v>6.0764999999999993</c:v>
                </c:pt>
                <c:pt idx="3">
                  <c:v>6.8592500000000003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130752"/>
        <c:axId val="205695808"/>
      </c:lineChart>
      <c:catAx>
        <c:axId val="371307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205695808"/>
        <c:crosses val="autoZero"/>
        <c:auto val="1"/>
        <c:lblAlgn val="ctr"/>
        <c:lblOffset val="100"/>
        <c:noMultiLvlLbl val="0"/>
      </c:catAx>
      <c:valAx>
        <c:axId val="20569580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37130752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chemeClr val="accent4">
        <a:lumMod val="60000"/>
        <a:lumOff val="40000"/>
      </a:schemeClr>
    </a:solidFill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solidFill>
          <a:srgbClr val="FFFF00"/>
        </a:solidFill>
      </c:spPr>
    </c:floor>
    <c:sideWall>
      <c:thickness val="0"/>
      <c:spPr>
        <a:solidFill>
          <a:srgbClr val="F3F2DC"/>
        </a:solidFill>
        <a:ln w="25400">
          <a:noFill/>
        </a:ln>
      </c:spPr>
    </c:sideWall>
    <c:backWall>
      <c:thickness val="0"/>
      <c:spPr>
        <a:solidFill>
          <a:srgbClr val="F3F2DC"/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5513779223703555"/>
          <c:y val="3.4328761450747897E-2"/>
          <c:w val="0.84486221302208253"/>
          <c:h val="0.577156073567583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Лист1!$A$26</c:f>
              <c:strCache>
                <c:ptCount val="1"/>
                <c:pt idx="0">
                  <c:v>платное обучение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Лист1!$B$25:$E$25</c:f>
              <c:strCache>
                <c:ptCount val="4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Лист1!$B$26:$E$26</c:f>
              <c:numCache>
                <c:formatCode>General</c:formatCode>
                <c:ptCount val="4"/>
                <c:pt idx="0">
                  <c:v>53</c:v>
                </c:pt>
                <c:pt idx="1">
                  <c:v>55</c:v>
                </c:pt>
                <c:pt idx="2">
                  <c:v>53</c:v>
                </c:pt>
                <c:pt idx="3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Лист1!$A$27</c:f>
              <c:strCache>
                <c:ptCount val="1"/>
                <c:pt idx="0">
                  <c:v>госзаказ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Лист1!$B$25:$E$25</c:f>
              <c:strCache>
                <c:ptCount val="4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Лист1!$B$27:$E$27</c:f>
              <c:numCache>
                <c:formatCode>General</c:formatCode>
                <c:ptCount val="4"/>
                <c:pt idx="0">
                  <c:v>16</c:v>
                </c:pt>
                <c:pt idx="1">
                  <c:v>11</c:v>
                </c:pt>
                <c:pt idx="2">
                  <c:v>51</c:v>
                </c:pt>
                <c:pt idx="3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7217280"/>
        <c:axId val="205699840"/>
        <c:axId val="0"/>
      </c:bar3DChart>
      <c:catAx>
        <c:axId val="37217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5699840"/>
        <c:crosses val="autoZero"/>
        <c:auto val="1"/>
        <c:lblAlgn val="ctr"/>
        <c:lblOffset val="100"/>
        <c:noMultiLvlLbl val="0"/>
      </c:catAx>
      <c:valAx>
        <c:axId val="205699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721728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3F2DC"/>
    </a:solidFill>
  </c:sp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Лист1!$A$45</c:f>
              <c:strCache>
                <c:ptCount val="1"/>
                <c:pt idx="0">
                  <c:v>госзаказ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Лист1!$B$44:$E$44</c:f>
              <c:strCache>
                <c:ptCount val="4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Лист1!$B$45:$E$45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18</c:v>
                </c:pt>
                <c:pt idx="3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Лист1!$A$46</c:f>
              <c:strCache>
                <c:ptCount val="1"/>
                <c:pt idx="0">
                  <c:v>платное обучение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Лист1!$B$44:$E$44</c:f>
              <c:strCache>
                <c:ptCount val="4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Лист1!$B$46:$E$46</c:f>
              <c:numCache>
                <c:formatCode>General</c:formatCode>
                <c:ptCount val="4"/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514240"/>
        <c:axId val="205699264"/>
        <c:axId val="0"/>
      </c:bar3DChart>
      <c:catAx>
        <c:axId val="61514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5699264"/>
        <c:crosses val="autoZero"/>
        <c:auto val="1"/>
        <c:lblAlgn val="ctr"/>
        <c:lblOffset val="100"/>
        <c:noMultiLvlLbl val="0"/>
      </c:catAx>
      <c:valAx>
        <c:axId val="205699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615142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chemeClr val="accent4">
        <a:lumMod val="60000"/>
        <a:lumOff val="40000"/>
      </a:schemeClr>
    </a:solidFill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bg2">
            <a:lumMod val="90000"/>
          </a:schemeClr>
        </a:solidFill>
      </c:spPr>
    </c:sideWall>
    <c:backWall>
      <c:thickness val="0"/>
      <c:spPr>
        <a:solidFill>
          <a:schemeClr val="bg2">
            <a:lumMod val="90000"/>
          </a:schemeClr>
        </a:solidFill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bg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333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Лист1!$B$60:$E$60</c:f>
              <c:strCache>
                <c:ptCount val="4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</c:strCache>
            </c:strRef>
          </c:cat>
          <c:val>
            <c:numRef>
              <c:f>Лист1!$B$61:$E$61</c:f>
              <c:numCache>
                <c:formatCode>General</c:formatCode>
                <c:ptCount val="4"/>
                <c:pt idx="0">
                  <c:v>189</c:v>
                </c:pt>
                <c:pt idx="1">
                  <c:v>154</c:v>
                </c:pt>
                <c:pt idx="2">
                  <c:v>206</c:v>
                </c:pt>
                <c:pt idx="3">
                  <c:v>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217792"/>
        <c:axId val="105359040"/>
        <c:axId val="0"/>
      </c:bar3DChart>
      <c:catAx>
        <c:axId val="372177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 b="1"/>
            </a:pPr>
            <a:endParaRPr lang="ru-RU"/>
          </a:p>
        </c:txPr>
        <c:crossAx val="105359040"/>
        <c:crosses val="autoZero"/>
        <c:auto val="1"/>
        <c:lblAlgn val="ctr"/>
        <c:lblOffset val="100"/>
        <c:noMultiLvlLbl val="0"/>
      </c:catAx>
      <c:valAx>
        <c:axId val="105359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217792"/>
        <c:crosses val="autoZero"/>
        <c:crossBetween val="between"/>
      </c:valAx>
      <c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c:spPr>
    </c:plotArea>
    <c:plotVisOnly val="1"/>
    <c:dispBlanksAs val="gap"/>
    <c:showDLblsOverMax val="0"/>
  </c:chart>
  <c:spPr>
    <a:solidFill>
      <a:schemeClr val="bg2">
        <a:lumMod val="90000"/>
      </a:schemeClr>
    </a:solidFill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75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203928797245859E-2"/>
          <c:y val="9.1800676537310222E-2"/>
          <c:w val="0.88562993048653671"/>
          <c:h val="0.85901781279783074"/>
        </c:manualLayout>
      </c:layout>
      <c:pie3DChart>
        <c:varyColors val="1"/>
        <c:ser>
          <c:idx val="0"/>
          <c:order val="0"/>
          <c:explosion val="22"/>
          <c:dPt>
            <c:idx val="0"/>
            <c:bubble3D val="0"/>
            <c:explosion val="0"/>
            <c:spPr>
              <a:solidFill>
                <a:srgbClr val="C00000"/>
              </a:solidFill>
            </c:spPr>
          </c:dPt>
          <c:dPt>
            <c:idx val="1"/>
            <c:bubble3D val="0"/>
            <c:explosion val="13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9.0993094568728606E-3"/>
                  <c:y val="-6.9207904345141416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/>
                      <a:t>Пререквизиты</a:t>
                    </a:r>
                    <a:r>
                      <a:rPr lang="ru-RU" dirty="0"/>
                      <a:t>
29</a:t>
                    </a:r>
                    <a:r>
                      <a:rPr lang="ru-RU" dirty="0" smtClean="0"/>
                      <a:t>%</a:t>
                    </a:r>
                  </a:p>
                  <a:p>
                    <a:endParaRPr lang="ru-RU" dirty="0" smtClean="0"/>
                  </a:p>
                  <a:p>
                    <a:r>
                      <a:rPr lang="ru-RU" dirty="0" smtClean="0"/>
                      <a:t>2 306 950 </a:t>
                    </a:r>
                    <a:r>
                      <a:rPr lang="ru-RU" dirty="0" err="1" smtClean="0"/>
                      <a:t>тг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2.2207815314389053E-3"/>
                  <c:y val="0.1053502993409130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Научная</a:t>
                    </a:r>
                    <a:r>
                      <a:rPr lang="ru-RU" baseline="0" dirty="0" smtClean="0"/>
                      <a:t> стажировка </a:t>
                    </a:r>
                    <a:r>
                      <a:rPr lang="ru-RU" dirty="0" smtClean="0"/>
                      <a:t>магистрантов других ВУЗ</a:t>
                    </a:r>
                    <a:r>
                      <a:rPr lang="ru-RU" dirty="0"/>
                      <a:t>
66</a:t>
                    </a:r>
                    <a:r>
                      <a:rPr lang="ru-RU" dirty="0" smtClean="0"/>
                      <a:t>%</a:t>
                    </a:r>
                  </a:p>
                  <a:p>
                    <a:endParaRPr lang="ru-RU" dirty="0" smtClean="0"/>
                  </a:p>
                  <a:p>
                    <a:r>
                      <a:rPr lang="ru-RU" dirty="0" smtClean="0"/>
                      <a:t>5 250 300 </a:t>
                    </a:r>
                    <a:r>
                      <a:rPr lang="ru-RU" dirty="0" err="1" smtClean="0"/>
                      <a:t>тг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5.3786245383385833E-2"/>
                  <c:y val="-6.342096829402525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Программа научно-педагогического </a:t>
                    </a:r>
                    <a:r>
                      <a:rPr lang="ru-RU" dirty="0"/>
                      <a:t>профиля
5</a:t>
                    </a:r>
                    <a:r>
                      <a:rPr lang="ru-RU" dirty="0" smtClean="0"/>
                      <a:t>% </a:t>
                    </a:r>
                  </a:p>
                  <a:p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Лист1!$A$75:$A$77</c:f>
              <c:strCache>
                <c:ptCount val="3"/>
                <c:pt idx="0">
                  <c:v>пререквизиты</c:v>
                </c:pt>
                <c:pt idx="1">
                  <c:v>внешние магистранты</c:v>
                </c:pt>
                <c:pt idx="2">
                  <c:v>программа науно-педагогического профиля</c:v>
                </c:pt>
              </c:strCache>
            </c:strRef>
          </c:cat>
          <c:val>
            <c:numRef>
              <c:f>Лист1!$B$75:$B$77</c:f>
              <c:numCache>
                <c:formatCode>General</c:formatCode>
                <c:ptCount val="3"/>
                <c:pt idx="0">
                  <c:v>2310000</c:v>
                </c:pt>
                <c:pt idx="1">
                  <c:v>5225000</c:v>
                </c:pt>
                <c:pt idx="2">
                  <c:v>420000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solidFill>
          <a:schemeClr val="accent3">
            <a:lumMod val="60000"/>
            <a:lumOff val="40000"/>
          </a:schemeClr>
        </a:solidFill>
      </c:spPr>
    </c:plotArea>
    <c:plotVisOnly val="1"/>
    <c:dispBlanksAs val="gap"/>
    <c:showDLblsOverMax val="0"/>
  </c:chart>
  <c:spPr>
    <a:solidFill>
      <a:schemeClr val="accent3">
        <a:lumMod val="60000"/>
        <a:lumOff val="40000"/>
      </a:schemeClr>
    </a:solidFill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Планируемые</a:t>
            </a:r>
            <a:r>
              <a:rPr lang="ru-RU" baseline="0" dirty="0" smtClean="0"/>
              <a:t> проекты </a:t>
            </a:r>
            <a:r>
              <a:rPr lang="ru-RU" dirty="0" smtClean="0"/>
              <a:t>ИЭЭЭТ</a:t>
            </a:r>
            <a:r>
              <a:rPr lang="ru-RU" dirty="0"/>
              <a:t>, </a:t>
            </a:r>
            <a:r>
              <a:rPr lang="ru-RU" dirty="0" smtClean="0"/>
              <a:t>2019</a:t>
            </a:r>
            <a:endParaRPr lang="ru-RU" dirty="0"/>
          </a:p>
        </c:rich>
      </c:tx>
      <c:layout>
        <c:manualLayout>
          <c:xMode val="edge"/>
          <c:yMode val="edge"/>
          <c:x val="0.18695144356955382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'Перспект 2019.'!$J$7:$J$8</c:f>
              <c:strCache>
                <c:ptCount val="2"/>
                <c:pt idx="0">
                  <c:v> Действующие </c:v>
                </c:pt>
                <c:pt idx="1">
                  <c:v>Поданные заявки </c:v>
                </c:pt>
              </c:strCache>
            </c:strRef>
          </c:cat>
          <c:val>
            <c:numRef>
              <c:f>'Перспект 2019.'!$K$7:$K$8</c:f>
              <c:numCache>
                <c:formatCode>General</c:formatCode>
                <c:ptCount val="2"/>
                <c:pt idx="0">
                  <c:v>8</c:v>
                </c:pt>
                <c:pt idx="1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272256"/>
        <c:axId val="83385088"/>
      </c:barChart>
      <c:catAx>
        <c:axId val="6627225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83385088"/>
        <c:crosses val="autoZero"/>
        <c:auto val="1"/>
        <c:lblAlgn val="ctr"/>
        <c:lblOffset val="100"/>
        <c:noMultiLvlLbl val="0"/>
      </c:catAx>
      <c:valAx>
        <c:axId val="833850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6272256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/>
              <a:t>Планируемые проекты </a:t>
            </a:r>
            <a:r>
              <a:rPr lang="ru-RU" dirty="0"/>
              <a:t>ИКИТК,</a:t>
            </a:r>
            <a:r>
              <a:rPr lang="ru-RU" sz="1800" b="1" i="0" baseline="0" dirty="0">
                <a:effectLst/>
              </a:rPr>
              <a:t> </a:t>
            </a:r>
            <a:r>
              <a:rPr lang="ru-RU" sz="1800" b="1" i="0" baseline="0" dirty="0" smtClean="0">
                <a:effectLst/>
              </a:rPr>
              <a:t>2019</a:t>
            </a:r>
            <a:endParaRPr lang="ru-RU" dirty="0"/>
          </a:p>
        </c:rich>
      </c:tx>
      <c:layout>
        <c:manualLayout>
          <c:xMode val="edge"/>
          <c:yMode val="edge"/>
          <c:x val="0.15034711286089239"/>
          <c:y val="2.777777777777777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348840769903762"/>
          <c:y val="0.29653944298629337"/>
          <c:w val="0.65206714785651798"/>
          <c:h val="0.572642898804316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'Перспект 2019.'!$B$3</c:f>
              <c:strCache>
                <c:ptCount val="1"/>
                <c:pt idx="0">
                  <c:v>Гос.ФинансированиеПроекты действующие ∑ тенге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'Перспект 2019.'!$A$4:$A$5</c:f>
              <c:strCache>
                <c:ptCount val="2"/>
                <c:pt idx="0">
                  <c:v> Действующие </c:v>
                </c:pt>
                <c:pt idx="1">
                  <c:v>Поданные заявки </c:v>
                </c:pt>
              </c:strCache>
            </c:strRef>
          </c:cat>
          <c:val>
            <c:numRef>
              <c:f>'Перспект 2019.'!$B$4:$B$5</c:f>
              <c:numCache>
                <c:formatCode>#,##0</c:formatCode>
                <c:ptCount val="2"/>
                <c:pt idx="0">
                  <c:v>33600000</c:v>
                </c:pt>
                <c:pt idx="1">
                  <c:v>1084000000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272768"/>
        <c:axId val="83391552"/>
      </c:barChart>
      <c:catAx>
        <c:axId val="66272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83391552"/>
        <c:crosses val="autoZero"/>
        <c:auto val="1"/>
        <c:lblAlgn val="ctr"/>
        <c:lblOffset val="100"/>
        <c:noMultiLvlLbl val="0"/>
      </c:catAx>
      <c:valAx>
        <c:axId val="833915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66272768"/>
        <c:crosses val="autoZero"/>
        <c:crossBetween val="between"/>
      </c:valAx>
      <c:spPr>
        <a:solidFill>
          <a:schemeClr val="accent3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Финансируемые проекты по </a:t>
            </a:r>
            <a:r>
              <a:rPr lang="ru-RU" dirty="0" smtClean="0"/>
              <a:t>ИКИТК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718797327686246"/>
          <c:y val="0.27802092446777488"/>
          <c:w val="0.54257475725609239"/>
          <c:h val="0.6291473461650627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'Настоящие 2018'!$K$10:$K$11</c:f>
              <c:strCache>
                <c:ptCount val="1"/>
                <c:pt idx="0">
                  <c:v>финансирование, тенге Г/Ф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2.775464890369137E-3"/>
                  <c:y val="-0.111111111111111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9916736053288921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'Настоящие 2018'!$J$12:$J$14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2018'!$K$12:$K$14</c:f>
              <c:numCache>
                <c:formatCode>General</c:formatCode>
                <c:ptCount val="3"/>
                <c:pt idx="0" formatCode="#,##0">
                  <c:v>2594960</c:v>
                </c:pt>
                <c:pt idx="2" formatCode="#,##0">
                  <c:v>33600000</c:v>
                </c:pt>
              </c:numCache>
            </c:numRef>
          </c:val>
        </c:ser>
        <c:ser>
          <c:idx val="1"/>
          <c:order val="1"/>
          <c:tx>
            <c:strRef>
              <c:f>'Настоящие 2018'!$L$10:$L$11</c:f>
              <c:strCache>
                <c:ptCount val="1"/>
                <c:pt idx="0">
                  <c:v>финансирование, тенге Х/Д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dLbl>
              <c:idx val="1"/>
              <c:layout>
                <c:manualLayout>
                  <c:x val="-4.1631973355536998E-2"/>
                  <c:y val="-0.273148148148148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65278934221482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2018'!$J$12:$J$14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2018'!$L$12:$L$14</c:f>
              <c:numCache>
                <c:formatCode>#,##0</c:formatCode>
                <c:ptCount val="3"/>
                <c:pt idx="1">
                  <c:v>36000000</c:v>
                </c:pt>
                <c:pt idx="2" formatCode="General">
                  <c:v>100000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470848"/>
        <c:axId val="105346688"/>
        <c:axId val="0"/>
      </c:bar3DChart>
      <c:catAx>
        <c:axId val="35470848"/>
        <c:scaling>
          <c:orientation val="minMax"/>
        </c:scaling>
        <c:delete val="0"/>
        <c:axPos val="b"/>
        <c:majorTickMark val="out"/>
        <c:minorTickMark val="none"/>
        <c:tickLblPos val="nextTo"/>
        <c:crossAx val="105346688"/>
        <c:crosses val="autoZero"/>
        <c:auto val="1"/>
        <c:lblAlgn val="ctr"/>
        <c:lblOffset val="100"/>
        <c:noMultiLvlLbl val="0"/>
      </c:catAx>
      <c:valAx>
        <c:axId val="1053466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5470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979191731146535"/>
          <c:y val="0.25026729396715142"/>
          <c:w val="0.15807518231744766"/>
          <c:h val="0.64042432195975507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spPr>
    <a:solidFill>
      <a:schemeClr val="bg2">
        <a:lumMod val="90000"/>
      </a:schemeClr>
    </a:solidFill>
    <a:ln>
      <a:solidFill>
        <a:schemeClr val="tx2">
          <a:lumMod val="20000"/>
          <a:lumOff val="80000"/>
        </a:schemeClr>
      </a:solidFill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Финансируемые</a:t>
            </a:r>
            <a:r>
              <a:rPr lang="ru-RU" baseline="0" dirty="0"/>
              <a:t> </a:t>
            </a:r>
            <a:r>
              <a:rPr lang="ru-RU" baseline="0" dirty="0" smtClean="0"/>
              <a:t>проекты, ИСУИТ</a:t>
            </a:r>
            <a:endParaRPr lang="ru-RU" dirty="0"/>
          </a:p>
        </c:rich>
      </c:tx>
      <c:layout>
        <c:manualLayout>
          <c:xMode val="edge"/>
          <c:yMode val="edge"/>
          <c:x val="0.17018337678599185"/>
          <c:y val="0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28590083797612"/>
          <c:y val="0.22680543211248133"/>
          <c:w val="0.71534634067322056"/>
          <c:h val="0.6564257268671291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'Настоящие 2018'!$I$10</c:f>
              <c:strCache>
                <c:ptCount val="1"/>
                <c:pt idx="0">
                  <c:v>финансирование  ГФ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2018'!$H$11:$H$13</c:f>
              <c:strCache>
                <c:ptCount val="3"/>
                <c:pt idx="0">
                  <c:v>2016 г.</c:v>
                </c:pt>
                <c:pt idx="1">
                  <c:v>2017 г. </c:v>
                </c:pt>
                <c:pt idx="2">
                  <c:v>2018 г. </c:v>
                </c:pt>
              </c:strCache>
            </c:strRef>
          </c:cat>
          <c:val>
            <c:numRef>
              <c:f>'Настоящие 2018'!$I$11:$I$13</c:f>
              <c:numCache>
                <c:formatCode>#,##0</c:formatCode>
                <c:ptCount val="3"/>
                <c:pt idx="0">
                  <c:v>11000000</c:v>
                </c:pt>
                <c:pt idx="1">
                  <c:v>14000000</c:v>
                </c:pt>
                <c:pt idx="2">
                  <c:v>38000000</c:v>
                </c:pt>
              </c:numCache>
            </c:numRef>
          </c:val>
        </c:ser>
        <c:ser>
          <c:idx val="1"/>
          <c:order val="1"/>
          <c:tx>
            <c:strRef>
              <c:f>'Настоящие 2018'!$J$10</c:f>
              <c:strCache>
                <c:ptCount val="1"/>
                <c:pt idx="0">
                  <c:v>финансирование ХД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2.5000000000000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6111111111111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2018'!$H$11:$H$13</c:f>
              <c:strCache>
                <c:ptCount val="3"/>
                <c:pt idx="0">
                  <c:v>2016 г.</c:v>
                </c:pt>
                <c:pt idx="1">
                  <c:v>2017 г. </c:v>
                </c:pt>
                <c:pt idx="2">
                  <c:v>2018 г. </c:v>
                </c:pt>
              </c:strCache>
            </c:strRef>
          </c:cat>
          <c:val>
            <c:numRef>
              <c:f>'Настоящие 2018'!$J$11:$J$13</c:f>
              <c:numCache>
                <c:formatCode>#,##0</c:formatCode>
                <c:ptCount val="3"/>
                <c:pt idx="0">
                  <c:v>17000000</c:v>
                </c:pt>
                <c:pt idx="1">
                  <c:v>7000000</c:v>
                </c:pt>
                <c:pt idx="2">
                  <c:v>8000000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491840"/>
        <c:axId val="105348416"/>
        <c:axId val="0"/>
      </c:bar3DChart>
      <c:catAx>
        <c:axId val="35491840"/>
        <c:scaling>
          <c:orientation val="minMax"/>
        </c:scaling>
        <c:delete val="0"/>
        <c:axPos val="b"/>
        <c:majorTickMark val="out"/>
        <c:minorTickMark val="none"/>
        <c:tickLblPos val="nextTo"/>
        <c:crossAx val="105348416"/>
        <c:crosses val="autoZero"/>
        <c:auto val="1"/>
        <c:lblAlgn val="ctr"/>
        <c:lblOffset val="100"/>
        <c:noMultiLvlLbl val="0"/>
      </c:catAx>
      <c:valAx>
        <c:axId val="10534841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5491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251610476795834"/>
          <c:y val="0.22498580404646398"/>
          <c:w val="0.15176246719160105"/>
          <c:h val="0.66283138745587833"/>
        </c:manualLayout>
      </c:layout>
      <c:overlay val="0"/>
    </c:legend>
    <c:plotVisOnly val="1"/>
    <c:dispBlanksAs val="gap"/>
    <c:showDLblsOverMax val="0"/>
  </c:chart>
  <c:spPr>
    <a:solidFill>
      <a:schemeClr val="bg2"/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Финансируемые </a:t>
            </a:r>
            <a:r>
              <a:rPr lang="ru-RU" sz="1600" dirty="0" smtClean="0"/>
              <a:t>проекты</a:t>
            </a:r>
            <a:r>
              <a:rPr lang="ru-RU" sz="1600" dirty="0"/>
              <a:t>,  ИТЭТТ</a:t>
            </a:r>
          </a:p>
        </c:rich>
      </c:tx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solidFill>
          <a:schemeClr val="bg2"/>
        </a:solidFill>
      </c:spPr>
    </c:sideWall>
    <c:backWall>
      <c:thickness val="0"/>
      <c:spPr>
        <a:solidFill>
          <a:schemeClr val="bg2"/>
        </a:solidFill>
      </c:spPr>
    </c:backWall>
    <c:plotArea>
      <c:layout>
        <c:manualLayout>
          <c:layoutTarget val="inner"/>
          <c:xMode val="edge"/>
          <c:yMode val="edge"/>
          <c:x val="0.20948292451632358"/>
          <c:y val="0.14091258378698662"/>
          <c:w val="0.61204068241469811"/>
          <c:h val="0.7123647564887722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'Настоящие 2018'!$C$22:$C$23</c:f>
              <c:strCache>
                <c:ptCount val="1"/>
                <c:pt idx="0">
                  <c:v>финансирование Г/Ф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2018'!$B$24:$B$26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</c:strCache>
            </c:strRef>
          </c:cat>
          <c:val>
            <c:numRef>
              <c:f>'Настоящие 2018'!$C$24:$C$26</c:f>
              <c:numCache>
                <c:formatCode>#,##0\ _₽</c:formatCode>
                <c:ptCount val="3"/>
                <c:pt idx="0">
                  <c:v>61888000</c:v>
                </c:pt>
                <c:pt idx="1">
                  <c:v>40314000</c:v>
                </c:pt>
                <c:pt idx="2">
                  <c:v>27000000</c:v>
                </c:pt>
              </c:numCache>
            </c:numRef>
          </c:val>
        </c:ser>
        <c:ser>
          <c:idx val="1"/>
          <c:order val="1"/>
          <c:tx>
            <c:strRef>
              <c:f>'Настоящие 2018'!$D$22:$D$23</c:f>
              <c:strCache>
                <c:ptCount val="1"/>
                <c:pt idx="0">
                  <c:v>финансирование Х/Д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9839581316361676E-2"/>
                  <c:y val="-9.3083793158784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97806592918247E-2"/>
                  <c:y val="-0.1273778222172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2989032964591241E-2"/>
                  <c:y val="-0.17147014529249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2018'!$B$24:$B$26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</c:strCache>
            </c:strRef>
          </c:cat>
          <c:val>
            <c:numRef>
              <c:f>'Настоящие 2018'!$D$24:$D$26</c:f>
              <c:numCache>
                <c:formatCode>#,##0\ _₽</c:formatCode>
                <c:ptCount val="3"/>
                <c:pt idx="0">
                  <c:v>25179000</c:v>
                </c:pt>
                <c:pt idx="1">
                  <c:v>25189000</c:v>
                </c:pt>
                <c:pt idx="2">
                  <c:v>15928000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493376"/>
        <c:axId val="105350848"/>
        <c:axId val="0"/>
      </c:bar3DChart>
      <c:catAx>
        <c:axId val="354933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5350848"/>
        <c:crosses val="autoZero"/>
        <c:auto val="1"/>
        <c:lblAlgn val="ctr"/>
        <c:lblOffset val="100"/>
        <c:noMultiLvlLbl val="0"/>
      </c:catAx>
      <c:valAx>
        <c:axId val="105350848"/>
        <c:scaling>
          <c:orientation val="minMax"/>
        </c:scaling>
        <c:delete val="0"/>
        <c:axPos val="l"/>
        <c:majorGridlines/>
        <c:numFmt formatCode="#,##0\ _₽" sourceLinked="1"/>
        <c:majorTickMark val="none"/>
        <c:minorTickMark val="none"/>
        <c:tickLblPos val="nextTo"/>
        <c:crossAx val="35493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174554679109725"/>
          <c:y val="0.22409521726450865"/>
          <c:w val="0.16825445320890273"/>
          <c:h val="0.57403780532321802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solidFill>
      <a:schemeClr val="bg2"/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Финансируемые проекты, ИЭЭЭТ </a:t>
            </a:r>
          </a:p>
        </c:rich>
      </c:tx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solidFill>
          <a:schemeClr val="bg1">
            <a:lumMod val="85000"/>
          </a:schemeClr>
        </a:solidFill>
      </c:spPr>
    </c:sideWall>
    <c:backWall>
      <c:thickness val="0"/>
      <c:spPr>
        <a:solidFill>
          <a:schemeClr val="bg1">
            <a:lumMod val="85000"/>
          </a:schemeClr>
        </a:solidFill>
      </c:spPr>
    </c:backWall>
    <c:plotArea>
      <c:layout>
        <c:manualLayout>
          <c:layoutTarget val="inner"/>
          <c:xMode val="edge"/>
          <c:yMode val="edge"/>
          <c:x val="0.2470947069116361"/>
          <c:y val="0.19426389222122858"/>
          <c:w val="0.70172102063443431"/>
          <c:h val="0.670141108002379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'Настоящие 2018'!$B$14:$B$15</c:f>
              <c:strCache>
                <c:ptCount val="1"/>
                <c:pt idx="0">
                  <c:v>финансирование Г/Ф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2018'!$A$16:$A$18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2018'!$B$16:$B$18</c:f>
              <c:numCache>
                <c:formatCode>#,##0</c:formatCode>
                <c:ptCount val="3"/>
                <c:pt idx="0">
                  <c:v>21300000</c:v>
                </c:pt>
                <c:pt idx="1">
                  <c:v>20675010</c:v>
                </c:pt>
                <c:pt idx="2" formatCode="General">
                  <c:v>124350000</c:v>
                </c:pt>
              </c:numCache>
            </c:numRef>
          </c:val>
        </c:ser>
        <c:ser>
          <c:idx val="1"/>
          <c:order val="1"/>
          <c:tx>
            <c:strRef>
              <c:f>'Настоящие 2018'!$C$14:$C$15</c:f>
              <c:strCache>
                <c:ptCount val="1"/>
                <c:pt idx="0">
                  <c:v>финансирование Х/Д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1666666666666664E-2"/>
                  <c:y val="-0.1569713758079409"/>
                </c:manualLayout>
              </c:layout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2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111111111111112E-2"/>
                  <c:y val="-6.0018830748649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6666666666666666E-2"/>
                  <c:y val="-6.4635272391505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2018'!$A$16:$A$18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2018'!$C$16:$C$18</c:f>
              <c:numCache>
                <c:formatCode>General</c:formatCode>
                <c:ptCount val="3"/>
                <c:pt idx="0">
                  <c:v>18792480</c:v>
                </c:pt>
                <c:pt idx="1">
                  <c:v>12096920</c:v>
                </c:pt>
                <c:pt idx="2" formatCode="#,##0">
                  <c:v>40430000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493888"/>
        <c:axId val="105352576"/>
        <c:axId val="0"/>
      </c:bar3DChart>
      <c:catAx>
        <c:axId val="354938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5352576"/>
        <c:crosses val="autoZero"/>
        <c:auto val="1"/>
        <c:lblAlgn val="ctr"/>
        <c:lblOffset val="100"/>
        <c:noMultiLvlLbl val="0"/>
      </c:catAx>
      <c:valAx>
        <c:axId val="105352576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3549388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973218625449598"/>
          <c:y val="8.2132415120135693E-2"/>
          <c:w val="0.711945052007388"/>
          <c:h val="0.825551105147226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'Настоящие 2018'!$H$14:$H$15</c:f>
              <c:strCache>
                <c:ptCount val="1"/>
                <c:pt idx="0">
                  <c:v>финансирование Г/Ф</c:v>
                </c:pt>
              </c:strCache>
            </c:strRef>
          </c:tx>
          <c:spPr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0"/>
              <c:layout>
                <c:manualLayout>
                  <c:x val="8.3333333333333332E-3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777777777777779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6666666666666666E-2"/>
                  <c:y val="-2.3148148148148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2018'!$G$16:$G$18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2018'!$H$16:$H$18</c:f>
              <c:numCache>
                <c:formatCode>#,##0</c:formatCode>
                <c:ptCount val="3"/>
                <c:pt idx="0">
                  <c:v>96782960</c:v>
                </c:pt>
                <c:pt idx="1">
                  <c:v>74989010</c:v>
                </c:pt>
                <c:pt idx="2">
                  <c:v>195950000</c:v>
                </c:pt>
              </c:numCache>
            </c:numRef>
          </c:val>
        </c:ser>
        <c:ser>
          <c:idx val="1"/>
          <c:order val="1"/>
          <c:tx>
            <c:strRef>
              <c:f>'Настоящие 2018'!$I$14:$I$15</c:f>
              <c:strCache>
                <c:ptCount val="1"/>
                <c:pt idx="0">
                  <c:v>финансирование Х/Д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bg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6.1111111111111109E-2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777777777779E-3"/>
                  <c:y val="-0.10647856799250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308641975308649E-2"/>
                  <c:y val="-2.7783781046661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2018'!$G$16:$G$18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2018'!$I$16:$I$18</c:f>
              <c:numCache>
                <c:formatCode>#,##0</c:formatCode>
                <c:ptCount val="3"/>
                <c:pt idx="0">
                  <c:v>60971480</c:v>
                </c:pt>
                <c:pt idx="1">
                  <c:v>80285920</c:v>
                </c:pt>
                <c:pt idx="2">
                  <c:v>64458000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495424"/>
        <c:axId val="105356608"/>
        <c:axId val="0"/>
      </c:bar3DChart>
      <c:catAx>
        <c:axId val="35495424"/>
        <c:scaling>
          <c:orientation val="minMax"/>
        </c:scaling>
        <c:delete val="0"/>
        <c:axPos val="b"/>
        <c:majorTickMark val="none"/>
        <c:minorTickMark val="none"/>
        <c:tickLblPos val="nextTo"/>
        <c:crossAx val="105356608"/>
        <c:crosses val="autoZero"/>
        <c:auto val="1"/>
        <c:lblAlgn val="ctr"/>
        <c:lblOffset val="100"/>
        <c:noMultiLvlLbl val="0"/>
      </c:catAx>
      <c:valAx>
        <c:axId val="105356608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35495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0186242344706913"/>
          <c:y val="6.8721371243385579E-2"/>
          <c:w val="8.1470909886264223E-2"/>
          <c:h val="0.9185299136643289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spPr>
    <a:solidFill>
      <a:schemeClr val="accent4">
        <a:lumMod val="20000"/>
        <a:lumOff val="80000"/>
      </a:schemeClr>
    </a:soli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ИКИТК  </a:t>
            </a:r>
            <a:endParaRPr lang="ru-RU" dirty="0"/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'Настоящие 2018'!$D$26</c:f>
              <c:strCache>
                <c:ptCount val="1"/>
                <c:pt idx="0">
                  <c:v>ППС вовлеченный </c:v>
                </c:pt>
              </c:strCache>
            </c:strRef>
          </c:tx>
          <c:spPr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2018'!$C$27:$C$30</c:f>
              <c:strCache>
                <c:ptCount val="4"/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</c:strCache>
            </c:strRef>
          </c:cat>
          <c:val>
            <c:numRef>
              <c:f>'Настоящие 2018'!$D$27:$D$30</c:f>
              <c:numCache>
                <c:formatCode>0.00%</c:formatCode>
                <c:ptCount val="4"/>
                <c:pt idx="1">
                  <c:v>4.3799999999999999E-2</c:v>
                </c:pt>
                <c:pt idx="2">
                  <c:v>0.156</c:v>
                </c:pt>
                <c:pt idx="3">
                  <c:v>0.126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546624"/>
        <c:axId val="143206080"/>
      </c:barChart>
      <c:catAx>
        <c:axId val="35546624"/>
        <c:scaling>
          <c:orientation val="minMax"/>
        </c:scaling>
        <c:delete val="0"/>
        <c:axPos val="l"/>
        <c:majorTickMark val="out"/>
        <c:minorTickMark val="none"/>
        <c:tickLblPos val="nextTo"/>
        <c:crossAx val="143206080"/>
        <c:crosses val="autoZero"/>
        <c:auto val="1"/>
        <c:lblAlgn val="ctr"/>
        <c:lblOffset val="100"/>
        <c:noMultiLvlLbl val="0"/>
      </c:catAx>
      <c:valAx>
        <c:axId val="143206080"/>
        <c:scaling>
          <c:orientation val="minMax"/>
        </c:scaling>
        <c:delete val="0"/>
        <c:axPos val="b"/>
        <c:majorGridlines/>
        <c:numFmt formatCode="0.00%" sourceLinked="1"/>
        <c:majorTickMark val="out"/>
        <c:minorTickMark val="none"/>
        <c:tickLblPos val="nextTo"/>
        <c:crossAx val="35546624"/>
        <c:crosses val="autoZero"/>
        <c:crossBetween val="between"/>
      </c:valAx>
      <c:spPr>
        <a:solidFill>
          <a:schemeClr val="bg2">
            <a:lumMod val="9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c:spPr>
    </c:plotArea>
    <c:legend>
      <c:legendPos val="r"/>
      <c:overlay val="0"/>
    </c:legend>
    <c:plotVisOnly val="1"/>
    <c:dispBlanksAs val="gap"/>
    <c:showDLblsOverMax val="0"/>
  </c:chart>
  <c:spPr>
    <a:solidFill>
      <a:schemeClr val="bg2">
        <a:lumMod val="90000"/>
      </a:schemeClr>
    </a:soli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ИСУИТ </a:t>
            </a:r>
            <a:endParaRPr lang="ru-RU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142531521998467"/>
          <c:y val="0.32977795118247649"/>
          <c:w val="0.7993754336949811"/>
          <c:h val="0.5750514910272484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5.5555555555555558E-3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'Настоящие 2018'!$H$19:$H$21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'Настоящие 2018'!$I$19:$I$21</c:f>
              <c:numCache>
                <c:formatCode>0.00%</c:formatCode>
                <c:ptCount val="3"/>
                <c:pt idx="0">
                  <c:v>0.17199999999999999</c:v>
                </c:pt>
                <c:pt idx="1">
                  <c:v>0.20599999999999999</c:v>
                </c:pt>
                <c:pt idx="2" formatCode="0%">
                  <c:v>0.28999999999999998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547136"/>
        <c:axId val="143207808"/>
      </c:barChart>
      <c:catAx>
        <c:axId val="35547136"/>
        <c:scaling>
          <c:orientation val="minMax"/>
        </c:scaling>
        <c:delete val="0"/>
        <c:axPos val="l"/>
        <c:majorTickMark val="none"/>
        <c:minorTickMark val="none"/>
        <c:tickLblPos val="nextTo"/>
        <c:crossAx val="143207808"/>
        <c:crosses val="autoZero"/>
        <c:auto val="1"/>
        <c:lblAlgn val="ctr"/>
        <c:lblOffset val="100"/>
        <c:noMultiLvlLbl val="0"/>
      </c:catAx>
      <c:valAx>
        <c:axId val="143207808"/>
        <c:scaling>
          <c:orientation val="minMax"/>
        </c:scaling>
        <c:delete val="0"/>
        <c:axPos val="b"/>
        <c:majorGridlines/>
        <c:numFmt formatCode="0.00%" sourceLinked="1"/>
        <c:majorTickMark val="none"/>
        <c:minorTickMark val="none"/>
        <c:tickLblPos val="nextTo"/>
        <c:crossAx val="35547136"/>
        <c:crosses val="autoZero"/>
        <c:crossBetween val="between"/>
      </c:valAx>
      <c:spPr>
        <a:solidFill>
          <a:schemeClr val="accent2">
            <a:lumMod val="60000"/>
            <a:lumOff val="40000"/>
          </a:schemeClr>
        </a:solidFill>
      </c:spPr>
    </c:plotArea>
    <c:plotVisOnly val="1"/>
    <c:dispBlanksAs val="gap"/>
    <c:showDLblsOverMax val="0"/>
  </c:chart>
  <c:spPr>
    <a:solidFill>
      <a:schemeClr val="accent2">
        <a:lumMod val="60000"/>
        <a:lumOff val="40000"/>
      </a:schemeClr>
    </a:solidFill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9855320-B70B-4563-9AF0-8CCB9B557448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D2B99A8-B2F6-4AA0-88A7-3613F11C13E7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image" Target="../media/image2.png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m.aliyarova@aues.kz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aues.k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27791" y="3717032"/>
            <a:ext cx="6981279" cy="12043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Отчет по деятельности Центра научных исследований и развития технологий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20520" y="5229200"/>
            <a:ext cx="6511131" cy="32925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 err="1" smtClean="0"/>
              <a:t>Алиярова</a:t>
            </a:r>
            <a:r>
              <a:rPr lang="ru-RU" dirty="0" smtClean="0"/>
              <a:t> М.Б. </a:t>
            </a: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611560" y="980728"/>
            <a:ext cx="7520940" cy="54864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Алматинский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энергетики и связи»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466"/>
            <a:ext cx="2304256" cy="70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64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56320"/>
          </a:xfrm>
        </p:spPr>
        <p:txBody>
          <a:bodyPr>
            <a:normAutofit/>
          </a:bodyPr>
          <a:lstStyle/>
          <a:p>
            <a:r>
              <a:rPr lang="ru-RU" dirty="0" smtClean="0"/>
              <a:t>Офис управления проектами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72498" y="908720"/>
            <a:ext cx="8229600" cy="5544616"/>
          </a:xfrm>
        </p:spPr>
        <p:txBody>
          <a:bodyPr/>
          <a:lstStyle/>
          <a:p>
            <a:r>
              <a:rPr lang="ru-RU" dirty="0" smtClean="0"/>
              <a:t>10 </a:t>
            </a:r>
            <a:r>
              <a:rPr lang="ru-RU" dirty="0"/>
              <a:t>проектов по </a:t>
            </a:r>
            <a:r>
              <a:rPr lang="ru-RU" dirty="0" err="1"/>
              <a:t>грантовому</a:t>
            </a:r>
            <a:r>
              <a:rPr lang="ru-RU" dirty="0"/>
              <a:t> </a:t>
            </a:r>
            <a:r>
              <a:rPr lang="ru-RU" dirty="0" smtClean="0"/>
              <a:t>финансированию</a:t>
            </a:r>
            <a:r>
              <a:rPr lang="en-US" dirty="0" smtClean="0"/>
              <a:t> (</a:t>
            </a:r>
            <a:r>
              <a:rPr lang="kk-KZ" dirty="0" smtClean="0"/>
              <a:t>ГФ</a:t>
            </a:r>
            <a:r>
              <a:rPr lang="en-US" dirty="0" smtClean="0"/>
              <a:t>)</a:t>
            </a:r>
            <a:r>
              <a:rPr lang="ru-RU" dirty="0" smtClean="0"/>
              <a:t> – </a:t>
            </a:r>
            <a:r>
              <a:rPr lang="ru-RU" dirty="0" smtClean="0">
                <a:solidFill>
                  <a:srgbClr val="FF0000"/>
                </a:solidFill>
              </a:rPr>
              <a:t>273 </a:t>
            </a:r>
            <a:r>
              <a:rPr lang="ru-RU" dirty="0">
                <a:solidFill>
                  <a:srgbClr val="FF0000"/>
                </a:solidFill>
              </a:rPr>
              <a:t>212 997</a:t>
            </a:r>
            <a:r>
              <a:rPr lang="ru-RU" dirty="0"/>
              <a:t> </a:t>
            </a:r>
            <a:r>
              <a:rPr lang="ru-RU" dirty="0" err="1" smtClean="0"/>
              <a:t>тг</a:t>
            </a:r>
            <a:endParaRPr lang="ru-RU" dirty="0"/>
          </a:p>
          <a:p>
            <a:r>
              <a:rPr lang="ru-RU" dirty="0" smtClean="0"/>
              <a:t>1</a:t>
            </a:r>
            <a:r>
              <a:rPr lang="en-GB" dirty="0"/>
              <a:t>2</a:t>
            </a:r>
            <a:r>
              <a:rPr lang="ru-RU" dirty="0"/>
              <a:t> проектов по хоздоговорным темам </a:t>
            </a:r>
            <a:r>
              <a:rPr lang="en-GB" dirty="0" smtClean="0"/>
              <a:t>(</a:t>
            </a:r>
            <a:r>
              <a:rPr lang="ru-RU" dirty="0" smtClean="0"/>
              <a:t>ХД</a:t>
            </a:r>
            <a:r>
              <a:rPr lang="en-GB" dirty="0" smtClean="0"/>
              <a:t>)</a:t>
            </a:r>
            <a:r>
              <a:rPr lang="ru-RU" dirty="0" smtClean="0"/>
              <a:t>-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261 </a:t>
            </a:r>
            <a:r>
              <a:rPr lang="ru-RU" dirty="0">
                <a:solidFill>
                  <a:srgbClr val="FF0000"/>
                </a:solidFill>
              </a:rPr>
              <a:t>616 </a:t>
            </a:r>
            <a:r>
              <a:rPr lang="ru-RU" dirty="0" smtClean="0">
                <a:solidFill>
                  <a:srgbClr val="FF0000"/>
                </a:solidFill>
              </a:rPr>
              <a:t>493 </a:t>
            </a:r>
            <a:r>
              <a:rPr lang="ru-RU" dirty="0" err="1" smtClean="0">
                <a:solidFill>
                  <a:srgbClr val="FF0000"/>
                </a:solidFill>
              </a:rPr>
              <a:t>тг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29957287"/>
              </p:ext>
            </p:extLst>
          </p:nvPr>
        </p:nvGraphicFramePr>
        <p:xfrm>
          <a:off x="689992" y="2708920"/>
          <a:ext cx="7818530" cy="3645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9631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Финансирование НИР, </a:t>
            </a:r>
            <a:r>
              <a:rPr lang="ru-RU" b="1" dirty="0" smtClean="0">
                <a:solidFill>
                  <a:srgbClr val="FF0000"/>
                </a:solidFill>
              </a:rPr>
              <a:t>534 829 490 </a:t>
            </a:r>
            <a:r>
              <a:rPr lang="ru-RU" dirty="0" err="1" smtClean="0"/>
              <a:t>тг</a:t>
            </a:r>
            <a:r>
              <a:rPr lang="ru-RU" dirty="0" smtClean="0"/>
              <a:t> в разрезе договоров</a:t>
            </a:r>
            <a:endParaRPr lang="ru-RU" dirty="0"/>
          </a:p>
        </p:txBody>
      </p:sp>
      <p:pic>
        <p:nvPicPr>
          <p:cNvPr id="4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59827208"/>
              </p:ext>
            </p:extLst>
          </p:nvPr>
        </p:nvGraphicFramePr>
        <p:xfrm>
          <a:off x="683568" y="1340768"/>
          <a:ext cx="7931224" cy="480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9631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57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Финансируемые проекты по институтам</a:t>
            </a:r>
            <a:br>
              <a:rPr lang="ru-RU" dirty="0" smtClean="0"/>
            </a:br>
            <a:r>
              <a:rPr lang="ru-RU" dirty="0" smtClean="0"/>
              <a:t>- ГФ, ХД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14416483"/>
              </p:ext>
            </p:extLst>
          </p:nvPr>
        </p:nvGraphicFramePr>
        <p:xfrm>
          <a:off x="323528" y="1124744"/>
          <a:ext cx="432048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69466"/>
              </p:ext>
            </p:extLst>
          </p:nvPr>
        </p:nvGraphicFramePr>
        <p:xfrm>
          <a:off x="251520" y="3789040"/>
          <a:ext cx="439248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3577622"/>
              </p:ext>
            </p:extLst>
          </p:nvPr>
        </p:nvGraphicFramePr>
        <p:xfrm>
          <a:off x="4716016" y="3789040"/>
          <a:ext cx="424847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5771235"/>
              </p:ext>
            </p:extLst>
          </p:nvPr>
        </p:nvGraphicFramePr>
        <p:xfrm>
          <a:off x="4731709" y="1124744"/>
          <a:ext cx="4232779" cy="2534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07751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Финансируемые проекты НИР </a:t>
            </a:r>
            <a:r>
              <a:rPr lang="ru-RU" dirty="0" smtClean="0"/>
              <a:t>АУЭС, тенге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08936365"/>
              </p:ext>
            </p:extLst>
          </p:nvPr>
        </p:nvGraphicFramePr>
        <p:xfrm>
          <a:off x="457200" y="1219200"/>
          <a:ext cx="8229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6845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Процент ППС, вовлеченного в проекты </a:t>
            </a:r>
            <a:br>
              <a:rPr lang="ru-RU" dirty="0" smtClean="0"/>
            </a:br>
            <a:r>
              <a:rPr lang="ru-RU" dirty="0" smtClean="0"/>
              <a:t>2016-2018 гг. 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963726"/>
              </p:ext>
            </p:extLst>
          </p:nvPr>
        </p:nvGraphicFramePr>
        <p:xfrm>
          <a:off x="323528" y="1268760"/>
          <a:ext cx="432048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34379067"/>
              </p:ext>
            </p:extLst>
          </p:nvPr>
        </p:nvGraphicFramePr>
        <p:xfrm>
          <a:off x="323528" y="4077072"/>
          <a:ext cx="4320480" cy="2583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4174751"/>
              </p:ext>
            </p:extLst>
          </p:nvPr>
        </p:nvGraphicFramePr>
        <p:xfrm>
          <a:off x="4788024" y="1268760"/>
          <a:ext cx="421196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705900"/>
              </p:ext>
            </p:extLst>
          </p:nvPr>
        </p:nvGraphicFramePr>
        <p:xfrm>
          <a:off x="4788023" y="4077072"/>
          <a:ext cx="4314841" cy="259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91044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ППС</a:t>
            </a:r>
            <a:r>
              <a:rPr lang="ru-RU" dirty="0"/>
              <a:t> </a:t>
            </a:r>
            <a:r>
              <a:rPr lang="ru-RU" dirty="0" smtClean="0"/>
              <a:t>университета, </a:t>
            </a:r>
            <a:r>
              <a:rPr lang="ru-RU" dirty="0"/>
              <a:t>вовлеченного в проекты, </a:t>
            </a:r>
            <a:r>
              <a:rPr lang="ru-RU" dirty="0" smtClean="0"/>
              <a:t>2016-2019,  %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00530138"/>
              </p:ext>
            </p:extLst>
          </p:nvPr>
        </p:nvGraphicFramePr>
        <p:xfrm>
          <a:off x="755576" y="1268760"/>
          <a:ext cx="7787208" cy="47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5582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Публикационная активность на 1 </a:t>
            </a:r>
            <a:r>
              <a:rPr lang="ru-RU" dirty="0" err="1" smtClean="0"/>
              <a:t>шт.ед.ППС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33384934"/>
              </p:ext>
            </p:extLst>
          </p:nvPr>
        </p:nvGraphicFramePr>
        <p:xfrm>
          <a:off x="107504" y="1124745"/>
          <a:ext cx="432048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44130"/>
              </p:ext>
            </p:extLst>
          </p:nvPr>
        </p:nvGraphicFramePr>
        <p:xfrm>
          <a:off x="107504" y="3789040"/>
          <a:ext cx="432048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813366"/>
              </p:ext>
            </p:extLst>
          </p:nvPr>
        </p:nvGraphicFramePr>
        <p:xfrm>
          <a:off x="4572000" y="3861048"/>
          <a:ext cx="442798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2052929"/>
              </p:ext>
            </p:extLst>
          </p:nvPr>
        </p:nvGraphicFramePr>
        <p:xfrm>
          <a:off x="4572000" y="1124744"/>
          <a:ext cx="440350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56292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Публикации в </a:t>
            </a:r>
            <a:r>
              <a:rPr lang="en-US" dirty="0" smtClean="0"/>
              <a:t>IF </a:t>
            </a:r>
            <a:r>
              <a:rPr lang="ru-RU" dirty="0" smtClean="0"/>
              <a:t>журналах БД </a:t>
            </a:r>
            <a:r>
              <a:rPr lang="en-US" dirty="0" smtClean="0"/>
              <a:t>Scopus</a:t>
            </a:r>
            <a:r>
              <a:rPr lang="ru-RU" dirty="0" smtClean="0"/>
              <a:t> и </a:t>
            </a:r>
            <a:r>
              <a:rPr lang="en-US" dirty="0" smtClean="0"/>
              <a:t>Web of Science </a:t>
            </a:r>
            <a:r>
              <a:rPr lang="ru-RU" dirty="0" smtClean="0"/>
              <a:t>на </a:t>
            </a:r>
            <a:r>
              <a:rPr lang="ru-RU" dirty="0"/>
              <a:t>1 </a:t>
            </a:r>
            <a:r>
              <a:rPr lang="ru-RU" dirty="0" err="1" smtClean="0"/>
              <a:t>шт.ед.ППС</a:t>
            </a:r>
            <a:r>
              <a:rPr lang="ru-RU" dirty="0" smtClean="0"/>
              <a:t> АУЭС,  %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54251663"/>
              </p:ext>
            </p:extLst>
          </p:nvPr>
        </p:nvGraphicFramePr>
        <p:xfrm>
          <a:off x="457200" y="1219200"/>
          <a:ext cx="8229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8374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Патенты на 1 </a:t>
            </a:r>
            <a:r>
              <a:rPr lang="ru-RU" dirty="0" err="1" smtClean="0"/>
              <a:t>шт.ед</a:t>
            </a:r>
            <a:r>
              <a:rPr lang="ru-RU" dirty="0" smtClean="0"/>
              <a:t>. ППС за период 2016-2018  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36471"/>
              </p:ext>
            </p:extLst>
          </p:nvPr>
        </p:nvGraphicFramePr>
        <p:xfrm>
          <a:off x="4572000" y="1052736"/>
          <a:ext cx="421196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6490736"/>
              </p:ext>
            </p:extLst>
          </p:nvPr>
        </p:nvGraphicFramePr>
        <p:xfrm>
          <a:off x="179512" y="4005064"/>
          <a:ext cx="428396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064737"/>
              </p:ext>
            </p:extLst>
          </p:nvPr>
        </p:nvGraphicFramePr>
        <p:xfrm>
          <a:off x="4572000" y="4005064"/>
          <a:ext cx="424847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7672396"/>
              </p:ext>
            </p:extLst>
          </p:nvPr>
        </p:nvGraphicFramePr>
        <p:xfrm>
          <a:off x="179512" y="1052736"/>
          <a:ext cx="4269105" cy="28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99903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Патенты АУЭС на 1 </a:t>
            </a:r>
            <a:r>
              <a:rPr lang="ru-RU" dirty="0" err="1" smtClean="0"/>
              <a:t>шт.ед.ППС</a:t>
            </a:r>
            <a:r>
              <a:rPr lang="ru-RU" dirty="0" smtClean="0"/>
              <a:t>, %,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за период 2016-2018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33145825"/>
              </p:ext>
            </p:extLst>
          </p:nvPr>
        </p:nvGraphicFramePr>
        <p:xfrm>
          <a:off x="827584" y="1340768"/>
          <a:ext cx="7787208" cy="459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46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ЦНИРТ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57375" y="-3010748"/>
            <a:ext cx="65" cy="64786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2100" b="0" i="0" u="none" strike="noStrike" cap="none" normalizeH="0" baseline="0" dirty="0" smtClean="0">
              <a:ln>
                <a:noFill/>
              </a:ln>
              <a:solidFill>
                <a:srgbClr val="424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aues.kz/wp-content/uploads/2018/06/%D0%A1%D1%82%D1%80%D1%83%D0%BA%D1%82%D1%83%D1%80%D0%B0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76" y="1196752"/>
            <a:ext cx="7667722" cy="5256584"/>
          </a:xfrm>
          <a:prstGeom prst="rect">
            <a:avLst/>
          </a:prstGeom>
          <a:solidFill>
            <a:schemeClr val="bg2">
              <a:lumMod val="90000"/>
            </a:schemeClr>
          </a:solidFill>
          <a:extLst/>
        </p:spPr>
      </p:pic>
      <p:pic>
        <p:nvPicPr>
          <p:cNvPr id="6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8661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Офис программ докторантуры и магистратуры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ru-RU" sz="2800" dirty="0" smtClean="0"/>
              <a:t>Динамика набора </a:t>
            </a:r>
          </a:p>
          <a:p>
            <a:pPr marL="0" lvl="0" indent="0">
              <a:buNone/>
            </a:pPr>
            <a:r>
              <a:rPr lang="ru-RU" sz="2800" dirty="0" smtClean="0"/>
              <a:t>   в магистратуру</a:t>
            </a:r>
            <a:r>
              <a:rPr lang="ru-RU" sz="2800" u="sng" dirty="0" smtClean="0"/>
              <a:t> </a:t>
            </a:r>
            <a:r>
              <a:rPr lang="ru-RU" sz="2800" dirty="0" smtClean="0"/>
              <a:t>				в докторантуру </a:t>
            </a:r>
          </a:p>
          <a:p>
            <a:endParaRPr lang="ru-RU" dirty="0"/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367577"/>
              </p:ext>
            </p:extLst>
          </p:nvPr>
        </p:nvGraphicFramePr>
        <p:xfrm>
          <a:off x="395536" y="2204864"/>
          <a:ext cx="4321107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4442522"/>
              </p:ext>
            </p:extLst>
          </p:nvPr>
        </p:nvGraphicFramePr>
        <p:xfrm>
          <a:off x="4788024" y="2204864"/>
          <a:ext cx="410445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27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k-KZ" sz="2800" dirty="0" smtClean="0"/>
              <a:t>Общий контингент докторантов и магистрантов за период </a:t>
            </a:r>
            <a:r>
              <a:rPr lang="en-GB" sz="2800" dirty="0" smtClean="0"/>
              <a:t>2015-2018 </a:t>
            </a:r>
            <a:r>
              <a:rPr lang="ru-RU" sz="2800" dirty="0" err="1" smtClean="0"/>
              <a:t>г.г</a:t>
            </a:r>
            <a:r>
              <a:rPr lang="ru-RU" sz="2800" dirty="0" smtClean="0"/>
              <a:t>.</a:t>
            </a:r>
            <a:r>
              <a:rPr lang="kk-KZ" sz="2800" dirty="0" smtClean="0"/>
              <a:t/>
            </a:r>
            <a:br>
              <a:rPr lang="kk-KZ" sz="2800" dirty="0" smtClean="0"/>
            </a:br>
            <a:r>
              <a:rPr lang="kk-KZ" sz="2800" dirty="0" smtClean="0"/>
              <a:t> </a:t>
            </a: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472478"/>
              </p:ext>
            </p:extLst>
          </p:nvPr>
        </p:nvGraphicFramePr>
        <p:xfrm>
          <a:off x="797242" y="1340768"/>
          <a:ext cx="77048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21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sz="3100" dirty="0" smtClean="0"/>
              <a:t>Оказание образовательных услуг </a:t>
            </a:r>
            <a:br>
              <a:rPr lang="kk-KZ" sz="3100" dirty="0" smtClean="0"/>
            </a:br>
            <a:r>
              <a:rPr lang="ru-RU" sz="3100" dirty="0" smtClean="0"/>
              <a:t> на сумму за 8 месяцев 2018 г. </a:t>
            </a:r>
            <a:r>
              <a:rPr lang="en-US" sz="3600" dirty="0" smtClean="0"/>
              <a:t>~ </a:t>
            </a:r>
            <a:r>
              <a:rPr lang="ru-RU" sz="3100" dirty="0" smtClean="0"/>
              <a:t>7 </a:t>
            </a:r>
            <a:r>
              <a:rPr lang="kk-KZ" sz="3100" dirty="0" smtClean="0"/>
              <a:t>млн. </a:t>
            </a:r>
            <a:r>
              <a:rPr lang="ru-RU" sz="3100" dirty="0" smtClean="0"/>
              <a:t>955 тыс. </a:t>
            </a:r>
            <a:endParaRPr lang="ru-RU" sz="36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494251"/>
              </p:ext>
            </p:extLst>
          </p:nvPr>
        </p:nvGraphicFramePr>
        <p:xfrm>
          <a:off x="467544" y="1556792"/>
          <a:ext cx="8363272" cy="476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5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Международные руководители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1584176"/>
          </a:xfrm>
        </p:spPr>
        <p:txBody>
          <a:bodyPr>
            <a:normAutofit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ru-RU" sz="2400" dirty="0" smtClean="0"/>
              <a:t>Научное руководство докторантами по требованиям Типовых Правил </a:t>
            </a:r>
            <a:r>
              <a:rPr lang="kk-KZ" sz="2400" dirty="0" smtClean="0"/>
              <a:t>ВПО РК –</a:t>
            </a:r>
            <a:r>
              <a:rPr lang="en-GB" sz="2400" dirty="0" smtClean="0"/>
              <a:t> </a:t>
            </a:r>
            <a:r>
              <a:rPr lang="kk-KZ" sz="2400" dirty="0" smtClean="0">
                <a:solidFill>
                  <a:srgbClr val="FF0000"/>
                </a:solidFill>
              </a:rPr>
              <a:t>Франция,  Австрия, Великобритания, Сербия, Болгария, Италия,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РФ</a:t>
            </a:r>
            <a:r>
              <a:rPr lang="kk-KZ" sz="2400" dirty="0" smtClean="0">
                <a:solidFill>
                  <a:srgbClr val="FF0000"/>
                </a:solidFill>
              </a:rPr>
              <a:t>, Узбекистан, Латвия, Германия, Польша, Чехия </a:t>
            </a:r>
            <a:r>
              <a:rPr lang="kk-KZ" sz="2400" dirty="0" smtClean="0"/>
              <a:t>и др.</a:t>
            </a:r>
          </a:p>
          <a:p>
            <a:endParaRPr lang="ru-RU" dirty="0"/>
          </a:p>
        </p:txBody>
      </p:sp>
      <p:pic>
        <p:nvPicPr>
          <p:cNvPr id="4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800200" cy="5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4392" y="32325298"/>
            <a:ext cx="7369351" cy="912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aelem\AppData\Local\Microsoft\Windows\INetCache\Content.Word\20180626_1504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7" y="3075566"/>
            <a:ext cx="2457884" cy="197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ТУБерлин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91503" y="2996953"/>
            <a:ext cx="1493912" cy="1261306"/>
          </a:xfrm>
          <a:prstGeom prst="rect">
            <a:avLst/>
          </a:prstGeom>
        </p:spPr>
      </p:pic>
      <p:pic>
        <p:nvPicPr>
          <p:cNvPr id="10" name="Рисунок 9" descr="СПГПУ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76839" y="4173128"/>
            <a:ext cx="1046530" cy="9953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64586" y="5232675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>
                <a:solidFill>
                  <a:srgbClr val="394CA9"/>
                </a:solidFill>
                <a:latin typeface="Calibri" panose="020F0502020204030204" pitchFamily="34" charset="0"/>
              </a:rPr>
              <a:t>Санкт-Петербургский государственный политехнический университет </a:t>
            </a:r>
          </a:p>
        </p:txBody>
      </p:sp>
      <p:pic>
        <p:nvPicPr>
          <p:cNvPr id="11" name="Рисунок 10" descr="TH wildau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8417" y="5272310"/>
            <a:ext cx="1119260" cy="8601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23175" y="523267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>
                <a:solidFill>
                  <a:srgbClr val="394CA9"/>
                </a:solidFill>
                <a:latin typeface="Calibri" panose="020F0502020204030204" pitchFamily="34" charset="0"/>
              </a:rPr>
              <a:t>Технический Университет Прикладных Наук </a:t>
            </a:r>
            <a:r>
              <a:rPr lang="ru-RU" sz="1200" dirty="0" err="1">
                <a:solidFill>
                  <a:srgbClr val="394CA9"/>
                </a:solidFill>
                <a:latin typeface="Calibri" panose="020F0502020204030204" pitchFamily="34" charset="0"/>
              </a:rPr>
              <a:t>Вильдау</a:t>
            </a:r>
            <a:r>
              <a:rPr lang="ru-RU" sz="1200" dirty="0">
                <a:solidFill>
                  <a:srgbClr val="394CA9"/>
                </a:solidFill>
                <a:latin typeface="Calibri" panose="020F0502020204030204" pitchFamily="34" charset="0"/>
              </a:rPr>
              <a:t> (Германия)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91502" y="4173128"/>
            <a:ext cx="1493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>
                <a:solidFill>
                  <a:srgbClr val="394CA9"/>
                </a:solidFill>
                <a:latin typeface="Calibri" panose="020F0502020204030204" pitchFamily="34" charset="0"/>
              </a:rPr>
              <a:t>Институт авиации и космонавтики Берлинского технического университета </a:t>
            </a:r>
          </a:p>
        </p:txBody>
      </p:sp>
      <p:pic>
        <p:nvPicPr>
          <p:cNvPr id="15" name="Рисунок 14" descr="unnamed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69494" y="2564904"/>
            <a:ext cx="1706562" cy="989709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491880" y="3554614"/>
            <a:ext cx="1440160" cy="508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1050" b="1" dirty="0">
                <a:solidFill>
                  <a:srgbClr val="394CA9"/>
                </a:solidFill>
                <a:latin typeface="Calibri" panose="020F0502020204030204" pitchFamily="34" charset="0"/>
              </a:rPr>
              <a:t>Чешский технический университет в Праге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394CA9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7" name="Рисунок 16" descr="СаутгемптонУнив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20386" y="2842720"/>
            <a:ext cx="2118360" cy="657225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5588168" y="3465670"/>
            <a:ext cx="1977342" cy="541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1400" dirty="0">
                <a:solidFill>
                  <a:srgbClr val="394CA9"/>
                </a:solidFill>
                <a:latin typeface="Calibri" panose="020F0502020204030204" pitchFamily="34" charset="0"/>
              </a:rPr>
              <a:t>Университет </a:t>
            </a:r>
            <a:r>
              <a:rPr lang="ru-RU" sz="1400" dirty="0" err="1" smtClean="0">
                <a:solidFill>
                  <a:srgbClr val="394CA9"/>
                </a:solidFill>
                <a:latin typeface="Calibri" panose="020F0502020204030204" pitchFamily="34" charset="0"/>
              </a:rPr>
              <a:t>Саутгемтптона</a:t>
            </a:r>
            <a:r>
              <a:rPr lang="ru-RU" sz="1400" dirty="0" smtClean="0">
                <a:solidFill>
                  <a:srgbClr val="394CA9"/>
                </a:solidFill>
                <a:latin typeface="Calibri" panose="020F0502020204030204" pitchFamily="34" charset="0"/>
              </a:rPr>
              <a:t> (Англия) 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394CA9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804" y="4173128"/>
            <a:ext cx="2647763" cy="198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46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980728"/>
            <a:ext cx="5040560" cy="1877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InnoCENS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Повышение инновационных компетенций и предпринимательских навыков в инженерном образовании 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image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3935402" cy="27363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36712"/>
            <a:ext cx="3310746" cy="25202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2" descr="D:\Users\d.iskakova\Desktop\ЭРАЗМУС\Эрасмус ЛОГ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291"/>
            <a:ext cx="2309062" cy="50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3848" y="313559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МЕЖДУНАРОДНЫЕ ПРОЕКТЫ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6" t="17249" r="25450" b="14326"/>
          <a:stretch/>
        </p:blipFill>
        <p:spPr bwMode="auto">
          <a:xfrm>
            <a:off x="4572000" y="3475285"/>
            <a:ext cx="4129048" cy="305005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800200" cy="5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9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Autofit/>
          </a:bodyPr>
          <a:lstStyle/>
          <a:p>
            <a:pPr lvl="0" algn="ctr"/>
            <a:r>
              <a:rPr lang="kk-KZ" sz="2000" b="1" dirty="0" smtClean="0"/>
              <a:t>Научная Деятельность </a:t>
            </a:r>
            <a:br>
              <a:rPr lang="kk-KZ" sz="2000" b="1" dirty="0" smtClean="0"/>
            </a:br>
            <a:r>
              <a:rPr lang="ru-RU" sz="2000" dirty="0" smtClean="0"/>
              <a:t> научно-практическая конференция магистрантов и докторантов</a:t>
            </a:r>
            <a:endParaRPr lang="ru-RU" sz="2000" dirty="0"/>
          </a:p>
        </p:txBody>
      </p:sp>
      <p:pic>
        <p:nvPicPr>
          <p:cNvPr id="2050" name="Picture 2" descr="C:\Users\Elemanova Aliya\Desktop\Новая папка\100D5300\DSC_0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532313"/>
            <a:ext cx="3600401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lemanova Aliya\Desktop\Новая папка\100D5300\DSC_01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196963"/>
            <a:ext cx="3563888" cy="23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800200" cy="5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Elemanova Aliya\Desktop\100D5300\DSC_00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" y="1556792"/>
            <a:ext cx="3498651" cy="2267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Elemanova Aliya\Desktop\100D5300\DSC_01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96963"/>
            <a:ext cx="3621533" cy="2379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Elemanova Aliya\Desktop\Новая папка\100D5300\DSC_01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051" y="3870498"/>
            <a:ext cx="3531191" cy="235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Elemanova Aliya\Desktop\Новая папка\100D5300\DSC_01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31086"/>
            <a:ext cx="3764967" cy="250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Elemanova Aliya\Desktop\100D5300\DSC_01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51" y="1196752"/>
            <a:ext cx="3566362" cy="260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Elemanova Aliya\Desktop\100D5300\DSC_014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785226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26002" y="-171400"/>
            <a:ext cx="8229600" cy="1143000"/>
          </a:xfrm>
        </p:spPr>
        <p:txBody>
          <a:bodyPr>
            <a:noAutofit/>
          </a:bodyPr>
          <a:lstStyle/>
          <a:p>
            <a:pPr lvl="0" algn="ctr"/>
            <a:r>
              <a:rPr lang="kk-KZ" sz="2000" b="1" dirty="0" smtClean="0"/>
              <a:t>Научная Деятельность </a:t>
            </a:r>
            <a:br>
              <a:rPr lang="kk-KZ" sz="2000" b="1" dirty="0" smtClean="0"/>
            </a:br>
            <a:r>
              <a:rPr lang="ru-RU" sz="2000" dirty="0" smtClean="0"/>
              <a:t> научно-практическая конференция магистрантов и докторантов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2681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solidFill>
                  <a:schemeClr val="bg2">
                    <a:lumMod val="50000"/>
                  </a:schemeClr>
                </a:solidFill>
              </a:rPr>
              <a:t>Укрепление контингента докторантов и магистрантов</a:t>
            </a:r>
            <a:r>
              <a:rPr lang="kk-KZ" sz="27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2">
                    <a:lumMod val="50000"/>
                  </a:schemeClr>
                </a:solidFill>
              </a:rPr>
              <a:t>Профориентационная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 деятельность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507288" cy="476780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Проведена информационная агитационная работа со студентами </a:t>
            </a:r>
            <a:r>
              <a:rPr lang="ru-RU" sz="2000" b="1" dirty="0" smtClean="0"/>
              <a:t>4 курса (выступления на поточных лекциях) Декабрь 2017 г. </a:t>
            </a:r>
          </a:p>
          <a:p>
            <a:endParaRPr lang="ru-RU" sz="2000" b="1" dirty="0" smtClean="0"/>
          </a:p>
          <a:p>
            <a:r>
              <a:rPr lang="ru-RU" sz="2400" b="1" dirty="0" smtClean="0"/>
              <a:t>Агитационные письма -  70 предприятий </a:t>
            </a:r>
            <a:r>
              <a:rPr lang="ru-RU" sz="2000" dirty="0" smtClean="0"/>
              <a:t>Казахстана, среди которых такие предприятия как ТОО "Корпорация </a:t>
            </a:r>
            <a:r>
              <a:rPr lang="ru-RU" sz="2000" dirty="0" err="1" smtClean="0"/>
              <a:t>Казахмыс</a:t>
            </a:r>
            <a:r>
              <a:rPr lang="ru-RU" sz="2000" dirty="0" smtClean="0"/>
              <a:t>", АО "</a:t>
            </a:r>
            <a:r>
              <a:rPr lang="ru-RU" sz="2000" dirty="0" err="1" smtClean="0"/>
              <a:t>Казахтелеком</a:t>
            </a:r>
            <a:r>
              <a:rPr lang="ru-RU" sz="2000" dirty="0" smtClean="0"/>
              <a:t>", АО "KEGOC", ТОО "Алматы </a:t>
            </a:r>
            <a:r>
              <a:rPr lang="ru-RU" sz="2000" dirty="0" err="1" smtClean="0"/>
              <a:t>теплокоммунэнерго</a:t>
            </a:r>
            <a:r>
              <a:rPr lang="ru-RU" sz="2000" dirty="0" smtClean="0"/>
              <a:t>", АО «</a:t>
            </a:r>
            <a:r>
              <a:rPr lang="ru-RU" sz="2000" dirty="0" err="1" smtClean="0"/>
              <a:t>KazTransCom</a:t>
            </a:r>
            <a:r>
              <a:rPr lang="ru-RU" sz="2000" dirty="0" smtClean="0"/>
              <a:t>», АО "</a:t>
            </a:r>
            <a:r>
              <a:rPr lang="ru-RU" sz="2000" dirty="0" err="1" smtClean="0"/>
              <a:t>КазТрансОйл</a:t>
            </a:r>
            <a:r>
              <a:rPr lang="ru-RU" sz="2000" dirty="0" smtClean="0"/>
              <a:t>", АО «</a:t>
            </a:r>
            <a:r>
              <a:rPr lang="ru-RU" sz="2000" dirty="0" err="1" smtClean="0"/>
              <a:t>АлЭС</a:t>
            </a:r>
            <a:r>
              <a:rPr lang="ru-RU" sz="2000" dirty="0" smtClean="0"/>
              <a:t>», АО «</a:t>
            </a:r>
            <a:r>
              <a:rPr lang="ru-RU" sz="2000" dirty="0" err="1" smtClean="0"/>
              <a:t>Самрук-Энерго</a:t>
            </a:r>
            <a:r>
              <a:rPr lang="ru-RU" sz="2000" dirty="0" smtClean="0"/>
              <a:t>», ТОО "</a:t>
            </a:r>
            <a:r>
              <a:rPr lang="ru-RU" sz="2000" dirty="0" err="1" smtClean="0"/>
              <a:t>Тенгизшевройл</a:t>
            </a:r>
            <a:r>
              <a:rPr lang="ru-RU" sz="2000" dirty="0" smtClean="0"/>
              <a:t>" и т.д.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28 ВУЗов </a:t>
            </a:r>
            <a:r>
              <a:rPr lang="ru-RU" sz="2400" dirty="0" smtClean="0"/>
              <a:t>Казахстана, в которых ведется подготовка бакалавров по специальностям магистратуры и докторантуры АУЭС</a:t>
            </a:r>
          </a:p>
          <a:p>
            <a:endParaRPr lang="ru-RU" dirty="0"/>
          </a:p>
        </p:txBody>
      </p:sp>
      <p:pic>
        <p:nvPicPr>
          <p:cNvPr id="4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800200" cy="5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134" y="79756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>МЕТОДИЧЕСКАЯ РАБОТА и </a:t>
            </a:r>
            <a:r>
              <a:rPr lang="ru-RU" sz="2800" dirty="0"/>
              <a:t>УЧАСТИЕ В ИЗМЕНЕНИИ </a:t>
            </a:r>
            <a:r>
              <a:rPr lang="ru-RU" sz="2800" dirty="0" smtClean="0"/>
              <a:t>НПА </a:t>
            </a:r>
            <a:r>
              <a:rPr lang="ru-RU" sz="2700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36595" y="1340768"/>
            <a:ext cx="7948364" cy="4848652"/>
          </a:xfrm>
        </p:spPr>
        <p:txBody>
          <a:bodyPr>
            <a:normAutofit/>
          </a:bodyPr>
          <a:lstStyle/>
          <a:p>
            <a:pPr lvl="0" fontAlgn="base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FF0000"/>
                </a:solidFill>
              </a:rPr>
              <a:t>Положение </a:t>
            </a:r>
            <a:r>
              <a:rPr lang="ru-RU" sz="1800" b="1" dirty="0">
                <a:solidFill>
                  <a:srgbClr val="FF0000"/>
                </a:solidFill>
              </a:rPr>
              <a:t>о бюджетировании </a:t>
            </a:r>
            <a:r>
              <a:rPr lang="ru-RU" sz="1800" dirty="0"/>
              <a:t>НАО «АУЭС» </a:t>
            </a:r>
            <a:r>
              <a:rPr lang="ru-RU" sz="1800" dirty="0" smtClean="0"/>
              <a:t> - </a:t>
            </a:r>
            <a:r>
              <a:rPr lang="ru-RU" sz="1800" i="1" dirty="0" smtClean="0"/>
              <a:t>о </a:t>
            </a:r>
            <a:r>
              <a:rPr lang="ru-RU" sz="1800" i="1" dirty="0"/>
              <a:t>формировании бюджета по научной </a:t>
            </a:r>
            <a:r>
              <a:rPr lang="ru-RU" sz="1800" i="1" dirty="0" smtClean="0"/>
              <a:t>деятельности  (на согласовании); </a:t>
            </a:r>
            <a:endParaRPr lang="ru-RU" sz="18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ru-RU" sz="1800" b="0" dirty="0" smtClean="0"/>
              <a:t> </a:t>
            </a:r>
            <a:r>
              <a:rPr lang="ru-RU" sz="1800" b="1" dirty="0">
                <a:solidFill>
                  <a:srgbClr val="FF0000"/>
                </a:solidFill>
              </a:rPr>
              <a:t>«Инструкция  </a:t>
            </a:r>
            <a:r>
              <a:rPr lang="ru-RU" sz="1800" dirty="0"/>
              <a:t>о порядке формирования, распределения  и отчислений денежных средств на развитие научного потенциала университета» (</a:t>
            </a:r>
            <a:r>
              <a:rPr lang="ru-RU" sz="1800" b="0" i="1" dirty="0"/>
              <a:t>на согласовании)</a:t>
            </a:r>
            <a:r>
              <a:rPr lang="ru-RU" sz="1800" dirty="0"/>
              <a:t>. </a:t>
            </a:r>
            <a:endParaRPr lang="ru-RU" sz="2000" dirty="0"/>
          </a:p>
        </p:txBody>
      </p:sp>
      <p:pic>
        <p:nvPicPr>
          <p:cNvPr id="4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0175" y="2924944"/>
            <a:ext cx="7742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7 апреля 2018 </a:t>
            </a:r>
            <a:r>
              <a:rPr lang="ru-RU" dirty="0" err="1" smtClean="0">
                <a:solidFill>
                  <a:srgbClr val="FF0000"/>
                </a:solidFill>
              </a:rPr>
              <a:t>г.Астана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dirty="0" smtClean="0"/>
              <a:t>НКАОКО Национальное обсуждению по внесению, изменений в НПА, касательно  НП базы подготовки докторантов в ВУЗах</a:t>
            </a:r>
            <a:endParaRPr lang="ru-RU" dirty="0"/>
          </a:p>
        </p:txBody>
      </p:sp>
      <p:pic>
        <p:nvPicPr>
          <p:cNvPr id="6" name="Рисунок 5" descr="E:\ЦНИРТ фин\фото\IMG-20180612-WA00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351" y="3580527"/>
            <a:ext cx="3989305" cy="25497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40175" y="3805272"/>
            <a:ext cx="47582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0000"/>
                </a:solidFill>
              </a:rPr>
              <a:t>13-14 апреля 2018г</a:t>
            </a:r>
            <a:r>
              <a:rPr lang="ru-RU" sz="2000" dirty="0" smtClean="0"/>
              <a:t>. </a:t>
            </a:r>
            <a:r>
              <a:rPr lang="ru-RU" sz="2000" dirty="0" smtClean="0">
                <a:solidFill>
                  <a:srgbClr val="FF0000"/>
                </a:solidFill>
              </a:rPr>
              <a:t>НАРХОЗ </a:t>
            </a:r>
            <a:r>
              <a:rPr lang="ru-RU" sz="2000" dirty="0"/>
              <a:t>Разработка </a:t>
            </a:r>
            <a:r>
              <a:rPr lang="ru-RU" sz="2000" dirty="0" smtClean="0"/>
              <a:t>междисциплинарных ОП, </a:t>
            </a:r>
            <a:r>
              <a:rPr lang="ru-RU" sz="2000" dirty="0"/>
              <a:t>включающих основную и дополнительную траектории (</a:t>
            </a:r>
            <a:r>
              <a:rPr lang="ru-RU" sz="2000" dirty="0" err="1"/>
              <a:t>Major-Minor</a:t>
            </a:r>
            <a:r>
              <a:rPr lang="ru-RU" sz="2000" dirty="0"/>
              <a:t>) </a:t>
            </a:r>
            <a:endParaRPr lang="ru-RU" sz="2000" dirty="0" smtClean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0000"/>
                </a:solidFill>
              </a:rPr>
              <a:t>11-12 </a:t>
            </a:r>
            <a:r>
              <a:rPr lang="ru-RU" sz="2000" dirty="0">
                <a:solidFill>
                  <a:srgbClr val="FF0000"/>
                </a:solidFill>
              </a:rPr>
              <a:t>Июня </a:t>
            </a:r>
            <a:r>
              <a:rPr lang="ru-RU" sz="2000" dirty="0" smtClean="0">
                <a:solidFill>
                  <a:srgbClr val="FF0000"/>
                </a:solidFill>
              </a:rPr>
              <a:t>2018г. </a:t>
            </a:r>
            <a:r>
              <a:rPr lang="ru-RU" sz="2000" dirty="0" err="1" smtClean="0">
                <a:solidFill>
                  <a:srgbClr val="FF0000"/>
                </a:solidFill>
              </a:rPr>
              <a:t>КазНПУ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«Академическая</a:t>
            </a:r>
            <a:r>
              <a:rPr lang="ru-RU" sz="2000" dirty="0"/>
              <a:t>, административная и финансовая автономия </a:t>
            </a:r>
            <a:r>
              <a:rPr lang="ru-RU" sz="2000" dirty="0" smtClean="0"/>
              <a:t>ВУЗов»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50687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РАСШИРЕНИЕ СОТРУДНИЧЕСТВА С БИЗНЕС-СТРУКТУРАМИ 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8229600" cy="493776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>
                <a:solidFill>
                  <a:srgbClr val="FF0000"/>
                </a:solidFill>
              </a:rPr>
              <a:t>Соглашение</a:t>
            </a:r>
            <a:r>
              <a:rPr lang="ru-RU" dirty="0" smtClean="0"/>
              <a:t> </a:t>
            </a:r>
            <a:r>
              <a:rPr lang="ru-RU" dirty="0"/>
              <a:t>о взаимном сотрудничестве </a:t>
            </a:r>
            <a:r>
              <a:rPr lang="ru-RU" dirty="0" smtClean="0"/>
              <a:t>между и</a:t>
            </a:r>
            <a:r>
              <a:rPr lang="ru-RU" dirty="0"/>
              <a:t> АО «Лаборатория Касперского», НППА «Модульные системы Торнадо» (РФ);</a:t>
            </a:r>
          </a:p>
          <a:p>
            <a:pPr lvl="0"/>
            <a:r>
              <a:rPr lang="ru-RU" dirty="0">
                <a:solidFill>
                  <a:srgbClr val="FF0000"/>
                </a:solidFill>
              </a:rPr>
              <a:t>М</a:t>
            </a:r>
            <a:r>
              <a:rPr lang="kk-KZ" dirty="0">
                <a:solidFill>
                  <a:srgbClr val="FF0000"/>
                </a:solidFill>
              </a:rPr>
              <a:t>еморандум </a:t>
            </a:r>
            <a:r>
              <a:rPr lang="kk-KZ" dirty="0"/>
              <a:t>о сотрудничестве </a:t>
            </a:r>
            <a:r>
              <a:rPr lang="ru-RU" dirty="0"/>
              <a:t>и совместной деятельности между</a:t>
            </a:r>
            <a:r>
              <a:rPr lang="ru-RU" b="1" dirty="0"/>
              <a:t> </a:t>
            </a:r>
            <a:r>
              <a:rPr lang="ru-RU" dirty="0"/>
              <a:t>ТОО «Научно-производственное предприятие АСКБ Алатау</a:t>
            </a:r>
            <a:r>
              <a:rPr lang="ru-RU" dirty="0" smtClean="0"/>
              <a:t>»</a:t>
            </a:r>
            <a:endParaRPr lang="ru-RU" dirty="0"/>
          </a:p>
          <a:p>
            <a:pPr lvl="0"/>
            <a:r>
              <a:rPr lang="kk-KZ" dirty="0">
                <a:solidFill>
                  <a:srgbClr val="FF0000"/>
                </a:solidFill>
              </a:rPr>
              <a:t>3- х сторонний меморандум </a:t>
            </a:r>
            <a:r>
              <a:rPr lang="kk-KZ" dirty="0"/>
              <a:t>о сотрудничестве </a:t>
            </a:r>
            <a:r>
              <a:rPr lang="ru-RU" dirty="0"/>
              <a:t>и совместной деятельности между ЧУ «Международный научный комплекс «Астана», </a:t>
            </a:r>
            <a:endParaRPr lang="ru-RU" dirty="0" smtClean="0"/>
          </a:p>
          <a:p>
            <a:pPr lvl="0"/>
            <a:r>
              <a:rPr lang="ru-RU" dirty="0" smtClean="0"/>
              <a:t>РГП </a:t>
            </a:r>
            <a:r>
              <a:rPr lang="ru-RU" dirty="0"/>
              <a:t>на ПХВ «Институт информационных и вычислительных технологий»  КН МОН РК, </a:t>
            </a:r>
            <a:r>
              <a:rPr lang="ru-RU" dirty="0" smtClean="0"/>
              <a:t>ТОО </a:t>
            </a:r>
            <a:r>
              <a:rPr lang="ru-RU" dirty="0"/>
              <a:t>"</a:t>
            </a:r>
            <a:r>
              <a:rPr lang="ru-RU" dirty="0" err="1"/>
              <a:t>Инфосерт</a:t>
            </a:r>
            <a:r>
              <a:rPr lang="ru-RU" dirty="0"/>
              <a:t>", ТОО "</a:t>
            </a:r>
            <a:r>
              <a:rPr lang="en-GB" dirty="0"/>
              <a:t>Life</a:t>
            </a:r>
            <a:r>
              <a:rPr lang="ru-RU" dirty="0"/>
              <a:t>2</a:t>
            </a:r>
            <a:r>
              <a:rPr lang="en-GB" dirty="0"/>
              <a:t>Win</a:t>
            </a:r>
            <a:r>
              <a:rPr lang="ru-RU" dirty="0"/>
              <a:t>", ТОО "Корпорация связь", ТОО </a:t>
            </a:r>
            <a:r>
              <a:rPr lang="ru-RU" dirty="0" smtClean="0"/>
              <a:t>  "</a:t>
            </a:r>
            <a:r>
              <a:rPr lang="en-GB" dirty="0"/>
              <a:t>PC</a:t>
            </a:r>
            <a:r>
              <a:rPr lang="ru-RU" dirty="0"/>
              <a:t>4</a:t>
            </a:r>
            <a:r>
              <a:rPr lang="en-GB" dirty="0"/>
              <a:t>U</a:t>
            </a:r>
            <a:r>
              <a:rPr lang="ru-RU" dirty="0"/>
              <a:t>",  </a:t>
            </a:r>
            <a:endParaRPr lang="ru-RU" dirty="0" smtClean="0"/>
          </a:p>
          <a:p>
            <a:pPr lvl="0"/>
            <a:r>
              <a:rPr lang="ru-RU" dirty="0" smtClean="0"/>
              <a:t>ТОО </a:t>
            </a:r>
            <a:r>
              <a:rPr lang="ru-RU" dirty="0"/>
              <a:t>«</a:t>
            </a:r>
            <a:r>
              <a:rPr lang="en-US" dirty="0"/>
              <a:t>PACIFICA</a:t>
            </a:r>
            <a:r>
              <a:rPr lang="ru-RU" dirty="0"/>
              <a:t>»,  </a:t>
            </a:r>
            <a:r>
              <a:rPr lang="ru-RU" dirty="0" smtClean="0"/>
              <a:t> АО </a:t>
            </a:r>
            <a:r>
              <a:rPr lang="ru-RU" dirty="0"/>
              <a:t>«</a:t>
            </a:r>
            <a:r>
              <a:rPr lang="ru-RU" dirty="0" err="1"/>
              <a:t>Астел</a:t>
            </a:r>
            <a:r>
              <a:rPr lang="ru-RU" dirty="0"/>
              <a:t>»,  ТОО «</a:t>
            </a:r>
            <a:r>
              <a:rPr lang="en-US" dirty="0"/>
              <a:t>ICT service</a:t>
            </a:r>
            <a:r>
              <a:rPr lang="ru-RU" dirty="0"/>
              <a:t>»,  </a:t>
            </a:r>
            <a:r>
              <a:rPr lang="ru-RU" dirty="0" err="1" smtClean="0"/>
              <a:t>АО«Тартып</a:t>
            </a:r>
            <a:r>
              <a:rPr lang="ru-RU" dirty="0"/>
              <a:t>», ТОО «</a:t>
            </a:r>
            <a:r>
              <a:rPr lang="en-US" dirty="0"/>
              <a:t>Pay Point</a:t>
            </a:r>
            <a:r>
              <a:rPr lang="ru-RU" dirty="0"/>
              <a:t>», Корпорация «Сайман», ТОО </a:t>
            </a:r>
            <a:r>
              <a:rPr lang="ru-RU" dirty="0" smtClean="0"/>
              <a:t>    «</a:t>
            </a:r>
            <a:r>
              <a:rPr lang="ru-RU" dirty="0"/>
              <a:t>Национальный инновационный Центр».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47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Законодательная база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62529" y="1268760"/>
            <a:ext cx="8064896" cy="52565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000" b="1" dirty="0"/>
              <a:t>ЗАКОН </a:t>
            </a:r>
            <a:r>
              <a:rPr lang="ru-RU" sz="2000" b="1" dirty="0" smtClean="0"/>
              <a:t>РК </a:t>
            </a:r>
            <a:r>
              <a:rPr lang="ru-RU" sz="2000" dirty="0" smtClean="0"/>
              <a:t>от </a:t>
            </a:r>
            <a:r>
              <a:rPr lang="ru-RU" sz="2000" dirty="0"/>
              <a:t>27 июля 2007 года № 319-III «Об образовании» (с изменениями и дополнениями по состоянию на 04.07.2018 г.)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/>
              <a:t>ЗАКОН </a:t>
            </a:r>
            <a:r>
              <a:rPr lang="ru-RU" sz="2000" b="1" dirty="0" smtClean="0"/>
              <a:t>РК </a:t>
            </a:r>
            <a:r>
              <a:rPr lang="ru-RU" sz="2000" dirty="0" smtClean="0"/>
              <a:t>от </a:t>
            </a:r>
            <a:r>
              <a:rPr lang="ru-RU" sz="2000" dirty="0"/>
              <a:t>18 февраля 2011 года № 407-IV «О науке» (с изменениями и дополнениями по состоянию на 04.07.2018 г.)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000" dirty="0" smtClean="0"/>
              <a:t>Государственный </a:t>
            </a:r>
            <a:r>
              <a:rPr lang="ru-RU" sz="2000" dirty="0"/>
              <a:t>общеобязательный стандарт послевузовского образования, утвержденный постановлением Правительства </a:t>
            </a:r>
            <a:r>
              <a:rPr lang="ru-RU" sz="2000" dirty="0" smtClean="0"/>
              <a:t>РК </a:t>
            </a:r>
            <a:r>
              <a:rPr lang="ru-RU" sz="2000" dirty="0"/>
              <a:t>от 23 августа 2012 года №1080 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000" b="1" dirty="0"/>
              <a:t>ЗАКОН  РК</a:t>
            </a:r>
            <a:r>
              <a:rPr lang="ru-RU" sz="2000" dirty="0"/>
              <a:t> N2 382-V ЗРК   31 октября 2015 года «</a:t>
            </a:r>
            <a:r>
              <a:rPr lang="ru-RU" sz="2000" dirty="0" smtClean="0"/>
              <a:t>О </a:t>
            </a:r>
            <a:r>
              <a:rPr lang="ru-RU" sz="2000" dirty="0"/>
              <a:t>внесении изменений в некоторые законодательные акты Республики Казахстан  по вопросам коммерциализации результатов научной и (или) научно-технической деятельности</a:t>
            </a:r>
            <a:r>
              <a:rPr lang="ru-RU" sz="2000" dirty="0" smtClean="0"/>
              <a:t>.</a:t>
            </a:r>
            <a:endParaRPr lang="ru-RU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sz="1800" b="1" dirty="0"/>
              <a:t>ЗАКОН </a:t>
            </a:r>
            <a:r>
              <a:rPr lang="ru-RU" sz="1800" b="1" dirty="0" smtClean="0"/>
              <a:t>РК </a:t>
            </a:r>
            <a:r>
              <a:rPr lang="ru-RU" sz="1800" dirty="0"/>
              <a:t>от 16 июля 1999 года № 427-I «Патентный закон Республики Казахстан» (с изменениями и дополнениями по состоянию на 20.06.2018 г.)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900" dirty="0" smtClean="0"/>
              <a:t>Нормативные документы, Приказы МОН РК, постановления Правительства РК, Указы Президента РК</a:t>
            </a:r>
            <a:endParaRPr lang="ru-RU" sz="1900" dirty="0"/>
          </a:p>
        </p:txBody>
      </p:sp>
      <p:pic>
        <p:nvPicPr>
          <p:cNvPr id="6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51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90600"/>
          </a:xfrm>
        </p:spPr>
        <p:txBody>
          <a:bodyPr/>
          <a:lstStyle/>
          <a:p>
            <a:r>
              <a:rPr lang="ru-RU" dirty="0"/>
              <a:t>Перспективы работы по управлению НИД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Увеличение доли количества преподавателей, участвующих в проектах НИР по ГФ и ХД </a:t>
            </a:r>
          </a:p>
          <a:p>
            <a:r>
              <a:rPr lang="ru-RU" dirty="0" smtClean="0"/>
              <a:t>Увеличение доли патентов на 1 </a:t>
            </a:r>
            <a:r>
              <a:rPr lang="ru-RU" dirty="0" err="1" smtClean="0"/>
              <a:t>шт.ед.ППС</a:t>
            </a:r>
            <a:r>
              <a:rPr lang="ru-RU" dirty="0" smtClean="0"/>
              <a:t> с увеличением количества проектов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677935"/>
              </p:ext>
            </p:extLst>
          </p:nvPr>
        </p:nvGraphicFramePr>
        <p:xfrm>
          <a:off x="107504" y="31409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1423219"/>
              </p:ext>
            </p:extLst>
          </p:nvPr>
        </p:nvGraphicFramePr>
        <p:xfrm>
          <a:off x="4572000" y="31409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1079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Перспективы работы по управлению НИД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Увеличение количества публикаций в </a:t>
            </a:r>
            <a:r>
              <a:rPr lang="en-US" dirty="0" smtClean="0"/>
              <a:t>Scopus  Web of Science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Продолжение работы по продвижению журнала «Вестник АУЭС» в базу данных  </a:t>
            </a:r>
            <a:r>
              <a:rPr lang="ru-RU" dirty="0" err="1" smtClean="0"/>
              <a:t>импакт</a:t>
            </a:r>
            <a:r>
              <a:rPr lang="ru-RU" dirty="0" smtClean="0"/>
              <a:t>-факторных журналов по БД </a:t>
            </a:r>
            <a:r>
              <a:rPr lang="en-US" dirty="0" smtClean="0"/>
              <a:t>Scopus</a:t>
            </a:r>
            <a:r>
              <a:rPr lang="ru-RU" dirty="0" smtClean="0"/>
              <a:t>;</a:t>
            </a:r>
            <a:endParaRPr lang="en-US" dirty="0" smtClean="0"/>
          </a:p>
          <a:p>
            <a:pPr algn="just"/>
            <a:r>
              <a:rPr lang="ru-RU" dirty="0" smtClean="0"/>
              <a:t>Поддержка проектов с участием молодых ученых АУЭС; </a:t>
            </a:r>
          </a:p>
          <a:p>
            <a:pPr algn="just"/>
            <a:r>
              <a:rPr lang="ru-RU" dirty="0"/>
              <a:t>Усиление работы по системе управления научно-инновационной деятельностью через </a:t>
            </a:r>
            <a:r>
              <a:rPr lang="ru-RU" dirty="0">
                <a:solidFill>
                  <a:srgbClr val="FF0000"/>
                </a:solidFill>
              </a:rPr>
              <a:t>центры компетенций институтов - </a:t>
            </a:r>
            <a:r>
              <a:rPr lang="ru-RU" dirty="0"/>
              <a:t>создание цифровой платформы управления </a:t>
            </a:r>
            <a:r>
              <a:rPr lang="ru-RU" dirty="0" smtClean="0"/>
              <a:t>знаниями.</a:t>
            </a:r>
            <a:endParaRPr lang="ru-RU" dirty="0"/>
          </a:p>
          <a:p>
            <a:pPr algn="just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29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12548"/>
          </a:xfrm>
        </p:spPr>
        <p:txBody>
          <a:bodyPr>
            <a:normAutofit fontScale="92500" lnSpcReduction="20000"/>
          </a:bodyPr>
          <a:lstStyle/>
          <a:p>
            <a:r>
              <a:rPr lang="ru-RU" sz="3600" dirty="0" smtClean="0"/>
              <a:t>Спасибо за внимание</a:t>
            </a:r>
          </a:p>
          <a:p>
            <a:endParaRPr lang="ru-RU" dirty="0"/>
          </a:p>
          <a:p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Алматы, </a:t>
            </a:r>
            <a:r>
              <a:rPr lang="ru-RU" dirty="0" err="1" smtClean="0"/>
              <a:t>ул.Байтурсынулы</a:t>
            </a:r>
            <a:r>
              <a:rPr lang="ru-RU" dirty="0" smtClean="0"/>
              <a:t> 126/1</a:t>
            </a:r>
          </a:p>
          <a:p>
            <a:r>
              <a:rPr lang="kk-KZ" dirty="0"/>
              <a:t>АУЭС</a:t>
            </a:r>
            <a:r>
              <a:rPr lang="ru-RU" dirty="0"/>
              <a:t>, ЦНИРТ</a:t>
            </a:r>
            <a:endParaRPr lang="ru-RU" dirty="0" smtClean="0"/>
          </a:p>
          <a:p>
            <a:r>
              <a:rPr lang="ru-RU" dirty="0" smtClean="0"/>
              <a:t>Тел</a:t>
            </a:r>
            <a:r>
              <a:rPr lang="ru-RU" dirty="0"/>
              <a:t>.:+77272927311</a:t>
            </a:r>
          </a:p>
          <a:p>
            <a:r>
              <a:rPr lang="ru-RU" dirty="0" err="1" smtClean="0"/>
              <a:t>Алиярова</a:t>
            </a:r>
            <a:r>
              <a:rPr lang="ru-RU" dirty="0" smtClean="0"/>
              <a:t> </a:t>
            </a:r>
            <a:r>
              <a:rPr lang="en-GB" dirty="0" smtClean="0"/>
              <a:t> </a:t>
            </a:r>
            <a:endParaRPr lang="kk-KZ" dirty="0" smtClean="0"/>
          </a:p>
          <a:p>
            <a:r>
              <a:rPr lang="ru-RU" dirty="0" smtClean="0"/>
              <a:t>М</a:t>
            </a:r>
            <a:r>
              <a:rPr lang="kk-KZ" dirty="0" smtClean="0"/>
              <a:t>адина </a:t>
            </a:r>
            <a:r>
              <a:rPr lang="ru-RU" dirty="0" err="1" smtClean="0"/>
              <a:t>Бирлесовна</a:t>
            </a:r>
            <a:endParaRPr lang="ru-RU" dirty="0" smtClean="0"/>
          </a:p>
          <a:p>
            <a:r>
              <a:rPr lang="en-US" dirty="0" smtClean="0"/>
              <a:t>E-mail: </a:t>
            </a:r>
            <a:r>
              <a:rPr lang="ru-RU" dirty="0" smtClean="0"/>
              <a:t>  </a:t>
            </a:r>
            <a:r>
              <a:rPr lang="en-US" dirty="0" smtClean="0">
                <a:hlinkClick r:id="rId2"/>
              </a:rPr>
              <a:t>m.aliyarova@aues.kz</a:t>
            </a:r>
            <a:r>
              <a:rPr lang="en-US" dirty="0" smtClean="0"/>
              <a:t>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404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8247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АКТИВИЗАЦИЯ  РАБОТЫ </a:t>
            </a:r>
            <a:r>
              <a:rPr lang="ru-RU" sz="2700" dirty="0"/>
              <a:t>ПО ОРГАНИЗАЦИИ НАУЧНО-ТЕХНИЧЕСКИХ </a:t>
            </a:r>
            <a:r>
              <a:rPr lang="ru-RU" sz="2700" dirty="0" smtClean="0"/>
              <a:t>МЕРОПРИЯТИЙ</a:t>
            </a: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-178534" y="1163798"/>
            <a:ext cx="6984776" cy="748808"/>
          </a:xfrm>
        </p:spPr>
        <p:txBody>
          <a:bodyPr>
            <a:normAutofit fontScale="62500" lnSpcReduction="20000"/>
          </a:bodyPr>
          <a:lstStyle/>
          <a:p>
            <a:r>
              <a:rPr lang="kk-KZ" dirty="0" smtClean="0">
                <a:solidFill>
                  <a:srgbClr val="FF0000"/>
                </a:solidFill>
              </a:rPr>
              <a:t>27 апреля 2018 </a:t>
            </a:r>
            <a:r>
              <a:rPr lang="kk-KZ" dirty="0" smtClean="0"/>
              <a:t>Экология через трансформацию энергетики и развитие новых технологий  возобновляемых источников энергии и в Казахстане»</a:t>
            </a:r>
            <a:endParaRPr lang="ru-RU" dirty="0"/>
          </a:p>
        </p:txBody>
      </p:sp>
      <p:pic>
        <p:nvPicPr>
          <p:cNvPr id="4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ЦНИРТ фин\фото\IMG-20180428-WA00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9" y="1686779"/>
            <a:ext cx="3960440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aues.kz/wp-content/uploads/2018/06/DSC_0198-300x20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88"/>
          <a:stretch/>
        </p:blipFill>
        <p:spPr bwMode="auto">
          <a:xfrm>
            <a:off x="467544" y="4352016"/>
            <a:ext cx="3024336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4"/>
          <p:cNvPicPr>
            <a:picLocks/>
          </p:cNvPicPr>
          <p:nvPr/>
        </p:nvPicPr>
        <p:blipFill rotWithShape="1">
          <a:blip r:embed="rId5"/>
          <a:srcRect l="10675" t="17497" r="18263" b="21554"/>
          <a:stretch/>
        </p:blipFill>
        <p:spPr bwMode="auto">
          <a:xfrm>
            <a:off x="4932040" y="1686778"/>
            <a:ext cx="3258305" cy="1814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5576" y="5789554"/>
            <a:ext cx="279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 smtClean="0">
                <a:solidFill>
                  <a:srgbClr val="FF0000"/>
                </a:solidFill>
              </a:rPr>
              <a:t>6 июня 2018 </a:t>
            </a:r>
            <a:r>
              <a:rPr lang="kk-KZ" sz="1600" dirty="0" smtClean="0"/>
              <a:t>Инновационный центр </a:t>
            </a:r>
            <a:r>
              <a:rPr lang="en-GB" sz="1600" dirty="0" smtClean="0"/>
              <a:t>“</a:t>
            </a:r>
            <a:r>
              <a:rPr lang="en-US" sz="1600" dirty="0" smtClean="0"/>
              <a:t>AUPET Innovation”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87380" y="3400791"/>
            <a:ext cx="4400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18-19 октября 2018 </a:t>
            </a:r>
            <a:r>
              <a:rPr lang="ru-RU" dirty="0" smtClean="0"/>
              <a:t>Х Международная  научно-техническая  конференция, посвященной памяти первого ректора </a:t>
            </a:r>
            <a:r>
              <a:rPr lang="ru-RU" dirty="0" err="1" smtClean="0"/>
              <a:t>Гумарбека</a:t>
            </a:r>
            <a:r>
              <a:rPr lang="ru-RU" dirty="0" smtClean="0"/>
              <a:t> </a:t>
            </a:r>
            <a:r>
              <a:rPr lang="ru-RU" dirty="0" err="1" smtClean="0"/>
              <a:t>Даукеева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6"/>
          <a:srcRect l="3732" t="5287" r="1982" b="12198"/>
          <a:stretch/>
        </p:blipFill>
        <p:spPr bwMode="auto">
          <a:xfrm>
            <a:off x="5796136" y="4580740"/>
            <a:ext cx="3024336" cy="1646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9912" y="4657299"/>
            <a:ext cx="1932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28-30 августа 2018 </a:t>
            </a:r>
            <a:r>
              <a:rPr lang="ru-RU" sz="1600" dirty="0" smtClean="0"/>
              <a:t> Национальная платформа промышленной автоматизации  (РФ)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1963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520940" cy="548640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dirty="0" smtClean="0"/>
              <a:t/>
            </a:r>
            <a:br>
              <a:rPr lang="ru-RU" sz="2700" dirty="0" smtClean="0"/>
            </a:br>
            <a:endParaRPr lang="ru-RU" dirty="0"/>
          </a:p>
        </p:txBody>
      </p:sp>
      <p:pic>
        <p:nvPicPr>
          <p:cNvPr id="8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563888" y="2420888"/>
            <a:ext cx="53607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/>
              <a:t>9 ноября 2018 г. </a:t>
            </a:r>
            <a:r>
              <a:rPr lang="ru-RU" sz="1600" dirty="0"/>
              <a:t>состоялось подписание меморандума о сотрудничестве АУЭС и представительством компании «Лаборатория Касперского»</a:t>
            </a:r>
          </a:p>
          <a:p>
            <a:pPr lvl="0"/>
            <a:r>
              <a:rPr lang="ru-RU" sz="1600" b="1" dirty="0"/>
              <a:t> </a:t>
            </a:r>
            <a:r>
              <a:rPr lang="ru-RU" sz="1600" b="1" dirty="0" smtClean="0"/>
              <a:t>26 </a:t>
            </a:r>
            <a:r>
              <a:rPr lang="ru-RU" sz="1600" b="1" dirty="0"/>
              <a:t>ноября </a:t>
            </a:r>
            <a:r>
              <a:rPr lang="ru-RU" sz="1600" b="1" dirty="0" err="1"/>
              <a:t>т.г</a:t>
            </a:r>
            <a:r>
              <a:rPr lang="ru-RU" sz="1600" b="1" dirty="0"/>
              <a:t>. </a:t>
            </a:r>
            <a:r>
              <a:rPr lang="ru-RU" sz="1600" dirty="0"/>
              <a:t>состоялось открытие лаборатории «</a:t>
            </a:r>
            <a:r>
              <a:rPr lang="en-US" sz="1600" dirty="0"/>
              <a:t>Kaspersky Lab</a:t>
            </a:r>
            <a:r>
              <a:rPr lang="ru-RU" sz="1600" dirty="0"/>
              <a:t>» с участием  Генерального консула РФ в Казахстане г-на Боброва Е.П. </a:t>
            </a:r>
            <a:endParaRPr lang="ru-RU" sz="1600" dirty="0" smtClean="0"/>
          </a:p>
          <a:p>
            <a:pPr lvl="0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3933056"/>
            <a:ext cx="4248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27-30 ноября 2018 г. </a:t>
            </a:r>
            <a:r>
              <a:rPr lang="ru-RU" dirty="0" smtClean="0"/>
              <a:t>участие </a:t>
            </a:r>
            <a:r>
              <a:rPr lang="ru-RU" dirty="0"/>
              <a:t>в Молодежном научно-техническом конкурсе стран СНГ на площадке РГУ нефти и газа </a:t>
            </a:r>
            <a:r>
              <a:rPr lang="ru-RU" dirty="0" err="1" smtClean="0"/>
              <a:t>им.И.М</a:t>
            </a:r>
            <a:r>
              <a:rPr lang="ru-RU" dirty="0"/>
              <a:t>. </a:t>
            </a:r>
            <a:r>
              <a:rPr lang="ru-RU" dirty="0" smtClean="0"/>
              <a:t>Губкина  </a:t>
            </a:r>
            <a:r>
              <a:rPr lang="ru-RU" dirty="0" err="1" smtClean="0"/>
              <a:t>г.Москва</a:t>
            </a:r>
            <a:r>
              <a:rPr lang="ru-RU" dirty="0" smtClean="0"/>
              <a:t>, РФ.     </a:t>
            </a:r>
            <a:endParaRPr lang="ru-RU" dirty="0"/>
          </a:p>
        </p:txBody>
      </p:sp>
      <p:pic>
        <p:nvPicPr>
          <p:cNvPr id="15" name="Рисунок 14"/>
          <p:cNvPicPr/>
          <p:nvPr/>
        </p:nvPicPr>
        <p:blipFill rotWithShape="1">
          <a:blip r:embed="rId3"/>
          <a:srcRect l="4023" t="14870" r="5482" b="13442"/>
          <a:stretch/>
        </p:blipFill>
        <p:spPr bwMode="auto">
          <a:xfrm>
            <a:off x="3835139" y="226117"/>
            <a:ext cx="4081373" cy="21236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165893"/>
            <a:ext cx="421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16 ноября 2018 г</a:t>
            </a:r>
            <a:r>
              <a:rPr lang="ru-RU" dirty="0"/>
              <a:t>.  визит Вице-Премьера РК </a:t>
            </a:r>
            <a:r>
              <a:rPr lang="ru-RU" dirty="0" err="1"/>
              <a:t>Жумагалиева</a:t>
            </a:r>
            <a:r>
              <a:rPr lang="ru-RU" dirty="0"/>
              <a:t> А.К.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1" t="11485" r="33348" b="10708"/>
          <a:stretch/>
        </p:blipFill>
        <p:spPr bwMode="auto">
          <a:xfrm>
            <a:off x="827584" y="374258"/>
            <a:ext cx="2448272" cy="327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5"/>
          <a:srcRect l="13668" t="7368" r="15601"/>
          <a:stretch/>
        </p:blipFill>
        <p:spPr>
          <a:xfrm>
            <a:off x="4788024" y="3952562"/>
            <a:ext cx="3629321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03432" y="5805263"/>
            <a:ext cx="2903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6 декабря 2018</a:t>
            </a:r>
            <a:r>
              <a:rPr lang="ru-RU" dirty="0" smtClean="0"/>
              <a:t> Олимпиада</a:t>
            </a:r>
          </a:p>
          <a:p>
            <a:r>
              <a:rPr lang="ru-RU" dirty="0" smtClean="0"/>
              <a:t> АО «</a:t>
            </a:r>
            <a:r>
              <a:rPr lang="ru-RU" dirty="0" err="1" smtClean="0"/>
              <a:t>Самрук-Энерго</a:t>
            </a:r>
            <a:r>
              <a:rPr lang="ru-RU" dirty="0" smtClean="0"/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30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k-KZ" sz="2400" dirty="0" smtClean="0"/>
              <a:t>Корпорация </a:t>
            </a:r>
            <a:r>
              <a:rPr lang="en-GB" sz="2400" dirty="0" smtClean="0"/>
              <a:t>“Tetra Tech” </a:t>
            </a:r>
            <a:r>
              <a:rPr lang="kk-KZ" sz="2400" dirty="0" smtClean="0"/>
              <a:t>Агентство США по международному развитию </a:t>
            </a:r>
            <a:r>
              <a:rPr lang="en-GB" sz="2400" dirty="0" smtClean="0"/>
              <a:t>– </a:t>
            </a:r>
            <a:r>
              <a:rPr lang="ru-RU" sz="2400" dirty="0" smtClean="0"/>
              <a:t>организованы 3 семинара </a:t>
            </a:r>
            <a:r>
              <a:rPr lang="ru-RU" sz="2400" dirty="0" smtClean="0">
                <a:solidFill>
                  <a:srgbClr val="FF0000"/>
                </a:solidFill>
              </a:rPr>
              <a:t>16-17 июля, </a:t>
            </a:r>
            <a:r>
              <a:rPr lang="en-GB" sz="2400" dirty="0" smtClean="0">
                <a:solidFill>
                  <a:srgbClr val="FF0000"/>
                </a:solidFill>
              </a:rPr>
              <a:t>18-19</a:t>
            </a:r>
            <a:r>
              <a:rPr lang="ru-RU" sz="2400" dirty="0" smtClean="0">
                <a:solidFill>
                  <a:srgbClr val="FF0000"/>
                </a:solidFill>
              </a:rPr>
              <a:t> октября, 12-13 ноября 2018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Elemanova Aliya\Desktop\100D5300\DSC_00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46" y="2827809"/>
            <a:ext cx="3312368" cy="190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20833" t="32194" r="20673" b="27635"/>
          <a:stretch/>
        </p:blipFill>
        <p:spPr bwMode="auto">
          <a:xfrm>
            <a:off x="5288540" y="1481649"/>
            <a:ext cx="3096344" cy="1343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8044"/>
            <a:ext cx="2767548" cy="184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20513" t="30485" r="22116" b="27064"/>
          <a:stretch/>
        </p:blipFill>
        <p:spPr bwMode="auto">
          <a:xfrm>
            <a:off x="1352753" y="4941168"/>
            <a:ext cx="3409950" cy="1419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36096" y="5145412"/>
            <a:ext cx="3069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Эксперты из США – </a:t>
            </a:r>
          </a:p>
          <a:p>
            <a:r>
              <a:rPr lang="ru-RU" dirty="0" smtClean="0"/>
              <a:t>Д-р </a:t>
            </a:r>
            <a:r>
              <a:rPr lang="ru-RU" dirty="0" err="1" smtClean="0"/>
              <a:t>Промод</a:t>
            </a:r>
            <a:r>
              <a:rPr lang="ru-RU" dirty="0" smtClean="0"/>
              <a:t> Джейн</a:t>
            </a:r>
          </a:p>
          <a:p>
            <a:r>
              <a:rPr lang="ru-RU" dirty="0" smtClean="0"/>
              <a:t>Д-р </a:t>
            </a:r>
            <a:r>
              <a:rPr lang="ru-RU" dirty="0" err="1" smtClean="0"/>
              <a:t>Маркус</a:t>
            </a:r>
            <a:r>
              <a:rPr lang="ru-RU" dirty="0" smtClean="0"/>
              <a:t> </a:t>
            </a:r>
            <a:r>
              <a:rPr lang="ru-RU" dirty="0" err="1" smtClean="0"/>
              <a:t>Штрашличка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1481649"/>
            <a:ext cx="503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Региональный семинар с участием</a:t>
            </a:r>
          </a:p>
          <a:p>
            <a:r>
              <a:rPr lang="ru-RU" dirty="0" smtClean="0"/>
              <a:t> представителей научных кругов Казахстана</a:t>
            </a:r>
          </a:p>
          <a:p>
            <a:r>
              <a:rPr lang="ru-RU" dirty="0" smtClean="0"/>
              <a:t>Кыргызстана, Таджикистана, Туркменистана</a:t>
            </a:r>
            <a:endParaRPr lang="ru-RU" dirty="0"/>
          </a:p>
        </p:txBody>
      </p:sp>
      <p:pic>
        <p:nvPicPr>
          <p:cNvPr id="9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 descr="C:\Users\Alexandr\Downloads\DSC_0298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r="-1039"/>
          <a:stretch/>
        </p:blipFill>
        <p:spPr bwMode="auto">
          <a:xfrm>
            <a:off x="395536" y="332655"/>
            <a:ext cx="2880320" cy="17984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62699"/>
            <a:ext cx="2687091" cy="173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C:\Users\Alexandr\AppData\Local\Microsoft\Windows\INetCache\Content.Word\20180412_1006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66"/>
          <a:stretch/>
        </p:blipFill>
        <p:spPr bwMode="auto">
          <a:xfrm>
            <a:off x="6588224" y="701201"/>
            <a:ext cx="236788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3128" y="1484784"/>
            <a:ext cx="2680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solidFill>
                  <a:srgbClr val="FF0000"/>
                </a:solidFill>
              </a:rPr>
              <a:t>Март 2018 </a:t>
            </a:r>
            <a:r>
              <a:rPr lang="en-US" sz="1200" dirty="0" smtClean="0">
                <a:solidFill>
                  <a:schemeClr val="accent1"/>
                </a:solidFill>
              </a:rPr>
              <a:t>C</a:t>
            </a:r>
            <a:r>
              <a:rPr lang="ru-RU" sz="1200" dirty="0" err="1" smtClean="0">
                <a:solidFill>
                  <a:schemeClr val="accent1"/>
                </a:solidFill>
              </a:rPr>
              <a:t>оздани</a:t>
            </a:r>
            <a:r>
              <a:rPr lang="kk-KZ" sz="1200" dirty="0" smtClean="0">
                <a:solidFill>
                  <a:schemeClr val="accent1"/>
                </a:solidFill>
              </a:rPr>
              <a:t>е</a:t>
            </a:r>
            <a:r>
              <a:rPr lang="ru-RU" sz="1200" dirty="0" smtClean="0">
                <a:solidFill>
                  <a:schemeClr val="accent1"/>
                </a:solidFill>
              </a:rPr>
              <a:t> </a:t>
            </a:r>
            <a:r>
              <a:rPr lang="ru-RU" sz="1200" dirty="0">
                <a:solidFill>
                  <a:schemeClr val="accent1"/>
                </a:solidFill>
              </a:rPr>
              <a:t>информационной платформы для разработки роботов с навигацией по GPS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5633" y="764704"/>
            <a:ext cx="193526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21595" y="2349073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</a:rPr>
              <a:t>Октябрь 2018 </a:t>
            </a:r>
            <a:r>
              <a:rPr lang="ru-RU" sz="1400" b="1" dirty="0" smtClean="0"/>
              <a:t>АО </a:t>
            </a:r>
            <a:r>
              <a:rPr lang="ru-RU" sz="1400" b="1" dirty="0"/>
              <a:t>«</a:t>
            </a:r>
            <a:r>
              <a:rPr lang="ru-RU" sz="1400" b="1" dirty="0" smtClean="0"/>
              <a:t>Национальный </a:t>
            </a:r>
          </a:p>
          <a:p>
            <a:r>
              <a:rPr lang="ru-RU" sz="1400" b="1" dirty="0" smtClean="0"/>
              <a:t>инновационный центр»  </a:t>
            </a:r>
            <a:r>
              <a:rPr lang="ru-RU" sz="1400" dirty="0" smtClean="0"/>
              <a:t> 1 000 000 </a:t>
            </a:r>
            <a:r>
              <a:rPr lang="ru-RU" sz="1400" dirty="0" err="1" smtClean="0"/>
              <a:t>тг</a:t>
            </a:r>
            <a:r>
              <a:rPr lang="ru-RU" sz="1400" dirty="0" smtClean="0"/>
              <a:t>; 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63816" y="2610683"/>
            <a:ext cx="278018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«</a:t>
            </a:r>
            <a:r>
              <a:rPr lang="kk-KZ" sz="1200" dirty="0">
                <a:solidFill>
                  <a:schemeClr val="bg2">
                    <a:lumMod val="25000"/>
                  </a:schemeClr>
                </a:solidFill>
              </a:rPr>
              <a:t>Умный дом»,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«Технология М2М - Умный светофор», 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kk-KZ" sz="1200" dirty="0">
                <a:solidFill>
                  <a:schemeClr val="bg2">
                    <a:lumMod val="25000"/>
                  </a:schemeClr>
                </a:solidFill>
              </a:rPr>
              <a:t>Автоматическая система </a:t>
            </a:r>
            <a:r>
              <a:rPr lang="kk-KZ" sz="1200" dirty="0" smtClean="0">
                <a:solidFill>
                  <a:schemeClr val="bg2">
                    <a:lumMod val="25000"/>
                  </a:schemeClr>
                </a:solidFill>
              </a:rPr>
              <a:t>управления           </a:t>
            </a:r>
            <a:r>
              <a:rPr lang="kk-KZ" sz="1200" dirty="0">
                <a:solidFill>
                  <a:schemeClr val="bg2">
                    <a:lumMod val="25000"/>
                  </a:schemeClr>
                </a:solidFill>
              </a:rPr>
              <a:t>очистки сточных вод»,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kk-KZ" sz="1200" dirty="0">
                <a:solidFill>
                  <a:schemeClr val="bg2">
                    <a:lumMod val="25000"/>
                  </a:schemeClr>
                </a:solidFill>
              </a:rPr>
              <a:t>«Пульт управления локомотивом»,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kk-KZ" sz="1200" dirty="0">
                <a:solidFill>
                  <a:schemeClr val="bg2">
                    <a:lumMod val="25000"/>
                  </a:schemeClr>
                </a:solidFill>
              </a:rPr>
              <a:t>Разработка программного обеспечения распознавания отпечатка пальца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»,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kk-KZ" sz="1200" dirty="0">
                <a:solidFill>
                  <a:schemeClr val="bg2">
                    <a:lumMod val="25000"/>
                  </a:schemeClr>
                </a:solidFill>
              </a:rPr>
              <a:t>Оптико-электронная интеллектуальная система распознавания компонентов семенной смеси люцерны»,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«Использование БПЛА в сельском хозяйстве»,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chemeClr val="bg2">
                    <a:lumMod val="25000"/>
                  </a:schemeClr>
                </a:solidFill>
              </a:rPr>
              <a:t>Робот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 для обнаружения возгораний и тушения пожара,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chemeClr val="bg2">
                    <a:lumMod val="25000"/>
                  </a:schemeClr>
                </a:solidFill>
              </a:rPr>
              <a:t>Замок  для двери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  (дверной ручки) с идентификацией отпечатков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пальцев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4509121"/>
            <a:ext cx="4393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kk-KZ" sz="1400" b="1" dirty="0" smtClean="0">
                <a:solidFill>
                  <a:srgbClr val="FF0000"/>
                </a:solidFill>
              </a:rPr>
              <a:t>Июнь 2018 </a:t>
            </a:r>
            <a:r>
              <a:rPr lang="kk-KZ" sz="1400" b="1" dirty="0" smtClean="0"/>
              <a:t>Корпорация «Жерсу»</a:t>
            </a:r>
            <a:r>
              <a:rPr lang="kk-KZ" sz="1400" dirty="0" smtClean="0"/>
              <a:t> Республиканский конкурс стартапов «Технокамп» - 3 000 000 тг 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5182" y="5157192"/>
            <a:ext cx="36541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1400" dirty="0" smtClean="0">
                <a:solidFill>
                  <a:srgbClr val="FF0000"/>
                </a:solidFill>
              </a:rPr>
              <a:t>22-23 </a:t>
            </a:r>
            <a:r>
              <a:rPr lang="kk-KZ" sz="1400" dirty="0">
                <a:solidFill>
                  <a:srgbClr val="FF0000"/>
                </a:solidFill>
              </a:rPr>
              <a:t>ноября 2018 г</a:t>
            </a:r>
            <a:r>
              <a:rPr lang="kk-KZ" sz="1400" dirty="0"/>
              <a:t>. </a:t>
            </a:r>
            <a:r>
              <a:rPr lang="ru-RU" sz="1400" dirty="0"/>
              <a:t>Р</a:t>
            </a:r>
            <a:r>
              <a:rPr lang="kk-KZ" sz="1400" dirty="0"/>
              <a:t>еспубликанский конкурс </a:t>
            </a:r>
            <a:r>
              <a:rPr lang="kk-KZ" sz="1400" b="1" dirty="0"/>
              <a:t>Чемпионат Казахстана по робототехнике </a:t>
            </a:r>
            <a:r>
              <a:rPr lang="kk-KZ" sz="1400" dirty="0"/>
              <a:t>среди  школьников и студентов.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30782" r="21267" b="27286"/>
          <a:stretch/>
        </p:blipFill>
        <p:spPr bwMode="auto">
          <a:xfrm>
            <a:off x="3240083" y="4941168"/>
            <a:ext cx="3054555" cy="123986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43128" y="101822"/>
            <a:ext cx="2218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Объект 3"/>
          <p:cNvPicPr>
            <a:picLocks/>
          </p:cNvPicPr>
          <p:nvPr/>
        </p:nvPicPr>
        <p:blipFill rotWithShape="1">
          <a:blip r:embed="rId7"/>
          <a:srcRect l="1" t="23056" r="1042" b="13055"/>
          <a:stretch/>
        </p:blipFill>
        <p:spPr bwMode="auto">
          <a:xfrm>
            <a:off x="3240083" y="2924944"/>
            <a:ext cx="3131839" cy="15841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60796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kk-KZ" sz="1600" b="1" dirty="0" smtClean="0">
                <a:solidFill>
                  <a:srgbClr val="FF0000"/>
                </a:solidFill>
              </a:rPr>
              <a:t>Сентябрь 2018 </a:t>
            </a:r>
            <a:r>
              <a:rPr lang="kk-KZ" dirty="0" smtClean="0"/>
              <a:t>Открыт </a:t>
            </a:r>
            <a:r>
              <a:rPr lang="kk-KZ" dirty="0"/>
              <a:t>Бизнес-инкубатор АУЭС </a:t>
            </a:r>
            <a:r>
              <a:rPr lang="en-GB" dirty="0"/>
              <a:t>– </a:t>
            </a:r>
            <a:r>
              <a:rPr lang="ru-RU" dirty="0"/>
              <a:t>для старт-ап компаний</a:t>
            </a:r>
          </a:p>
        </p:txBody>
      </p:sp>
      <p:pic>
        <p:nvPicPr>
          <p:cNvPr id="19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8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570"/>
            <a:ext cx="8229600" cy="990600"/>
          </a:xfrm>
        </p:spPr>
        <p:txBody>
          <a:bodyPr>
            <a:normAutofit/>
          </a:bodyPr>
          <a:lstStyle/>
          <a:p>
            <a:r>
              <a:rPr lang="kk-KZ" sz="2400" dirty="0"/>
              <a:t>ПО ВЫПОЛНЕНИЮ РАБОТ ПО НАУЧНО-ИССЛЕДОВАТЕЛЬСКИМ </a:t>
            </a:r>
            <a:r>
              <a:rPr lang="kk-KZ" sz="2400" dirty="0" smtClean="0"/>
              <a:t>ПРОЕКТАМ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k-KZ" dirty="0" smtClean="0"/>
              <a:t>К </a:t>
            </a:r>
            <a:r>
              <a:rPr lang="kk-KZ" dirty="0"/>
              <a:t>выполнению работ по проектам государственного грантовогов финансирования, хоздогооворных работ и международных проектов вовлеченыв более  </a:t>
            </a:r>
            <a:r>
              <a:rPr lang="kk-KZ" dirty="0" smtClean="0">
                <a:solidFill>
                  <a:srgbClr val="FF0000"/>
                </a:solidFill>
              </a:rPr>
              <a:t>175</a:t>
            </a:r>
            <a:r>
              <a:rPr lang="kk-KZ" dirty="0" smtClean="0"/>
              <a:t> </a:t>
            </a:r>
            <a:r>
              <a:rPr lang="kk-KZ" dirty="0"/>
              <a:t>человек.</a:t>
            </a:r>
            <a:endParaRPr lang="ru-RU" dirty="0"/>
          </a:p>
          <a:p>
            <a:pPr marL="0" indent="0">
              <a:buNone/>
            </a:pPr>
            <a:r>
              <a:rPr lang="kk-KZ" i="1" dirty="0" smtClean="0"/>
              <a:t>- В </a:t>
            </a:r>
            <a:r>
              <a:rPr lang="kk-KZ" i="1" dirty="0"/>
              <a:t>грантовых проектах </a:t>
            </a:r>
            <a:r>
              <a:rPr lang="kk-KZ" i="1" dirty="0" smtClean="0"/>
              <a:t> около </a:t>
            </a:r>
            <a:r>
              <a:rPr lang="kk-KZ" i="1" dirty="0" smtClean="0">
                <a:solidFill>
                  <a:srgbClr val="FF0000"/>
                </a:solidFill>
              </a:rPr>
              <a:t>90 </a:t>
            </a:r>
            <a:r>
              <a:rPr lang="kk-KZ" i="1" dirty="0">
                <a:solidFill>
                  <a:srgbClr val="FF0000"/>
                </a:solidFill>
              </a:rPr>
              <a:t>ч</a:t>
            </a:r>
            <a:r>
              <a:rPr lang="kk-KZ" i="1" dirty="0"/>
              <a:t>ел. </a:t>
            </a:r>
            <a:endParaRPr lang="ru-RU" i="1" dirty="0"/>
          </a:p>
          <a:p>
            <a:pPr marL="0" indent="0">
              <a:buNone/>
            </a:pPr>
            <a:r>
              <a:rPr lang="kk-KZ" i="1" dirty="0" smtClean="0"/>
              <a:t>- В </a:t>
            </a:r>
            <a:r>
              <a:rPr lang="kk-KZ" i="1" dirty="0"/>
              <a:t>хоздоговорных </a:t>
            </a:r>
            <a:r>
              <a:rPr lang="kk-KZ" i="1" dirty="0" smtClean="0"/>
              <a:t> до   </a:t>
            </a:r>
            <a:r>
              <a:rPr lang="kk-KZ" i="1" dirty="0">
                <a:solidFill>
                  <a:srgbClr val="FF0000"/>
                </a:solidFill>
              </a:rPr>
              <a:t>60</a:t>
            </a:r>
            <a:r>
              <a:rPr lang="kk-KZ" i="1" dirty="0"/>
              <a:t> человек </a:t>
            </a:r>
            <a:endParaRPr lang="ru-RU" i="1" dirty="0"/>
          </a:p>
          <a:p>
            <a:pPr marL="0" indent="0">
              <a:buNone/>
            </a:pPr>
            <a:r>
              <a:rPr lang="kk-KZ" i="1" dirty="0" smtClean="0"/>
              <a:t>- Международные </a:t>
            </a:r>
            <a:r>
              <a:rPr lang="kk-KZ" i="1" dirty="0"/>
              <a:t>проекты </a:t>
            </a:r>
            <a:r>
              <a:rPr lang="kk-KZ" i="1" dirty="0" smtClean="0"/>
              <a:t>до  </a:t>
            </a:r>
            <a:r>
              <a:rPr lang="kk-KZ" i="1" dirty="0" smtClean="0">
                <a:solidFill>
                  <a:srgbClr val="FF0000"/>
                </a:solidFill>
              </a:rPr>
              <a:t>25</a:t>
            </a:r>
            <a:r>
              <a:rPr lang="kk-KZ" i="1" dirty="0" smtClean="0"/>
              <a:t> </a:t>
            </a:r>
            <a:r>
              <a:rPr lang="kk-KZ" i="1" dirty="0"/>
              <a:t>человек </a:t>
            </a:r>
            <a:endParaRPr lang="kk-KZ" i="1" dirty="0" smtClean="0"/>
          </a:p>
          <a:p>
            <a:endParaRPr lang="kk-KZ" dirty="0"/>
          </a:p>
          <a:p>
            <a:endParaRPr lang="ru-RU" dirty="0"/>
          </a:p>
        </p:txBody>
      </p:sp>
      <p:pic>
        <p:nvPicPr>
          <p:cNvPr id="4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4653136"/>
            <a:ext cx="6318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i="1" dirty="0"/>
              <a:t>Введены в  штатное расписание должности:</a:t>
            </a:r>
            <a:endParaRPr lang="ru-RU" dirty="0"/>
          </a:p>
          <a:p>
            <a:r>
              <a:rPr lang="kk-KZ" dirty="0"/>
              <a:t>Ведущий научный сотрудник,</a:t>
            </a:r>
            <a:endParaRPr lang="ru-RU" dirty="0"/>
          </a:p>
          <a:p>
            <a:r>
              <a:rPr lang="kk-KZ" dirty="0"/>
              <a:t>Старший научный сотрудник </a:t>
            </a:r>
            <a:endParaRPr lang="ru-RU" dirty="0"/>
          </a:p>
          <a:p>
            <a:r>
              <a:rPr lang="kk-KZ" dirty="0"/>
              <a:t>Младший научный сотрудник</a:t>
            </a:r>
            <a:endParaRPr lang="ru-RU" dirty="0"/>
          </a:p>
          <a:p>
            <a:r>
              <a:rPr lang="kk-KZ" dirty="0"/>
              <a:t>Научный сотрудник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631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6116"/>
            <a:ext cx="8229600" cy="76448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Обновление раздела НАУКА </a:t>
            </a:r>
            <a:r>
              <a:rPr lang="en-US" sz="2400" dirty="0" smtClean="0">
                <a:hlinkClick r:id="rId2"/>
              </a:rPr>
              <a:t>www.aues.kz</a:t>
            </a:r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4" name="Picture 2" descr="E:\ЦНИРТ фин\ОПДМ\log_aues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47570"/>
            <a:ext cx="1171173" cy="3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3978206"/>
            <a:ext cx="331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Обновлена </a:t>
            </a:r>
            <a:r>
              <a:rPr lang="ru-RU" dirty="0"/>
              <a:t>информация </a:t>
            </a:r>
            <a:r>
              <a:rPr lang="ru-RU" dirty="0" smtClean="0"/>
              <a:t>о подразделениях ЦНИРТ на сайте АУЭС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 </a:t>
            </a:r>
            <a:r>
              <a:rPr lang="ru-RU" dirty="0"/>
              <a:t>текущих </a:t>
            </a:r>
            <a:r>
              <a:rPr lang="ru-RU" dirty="0" smtClean="0"/>
              <a:t>проектах по научным исследованиям в рамках проектов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«Конкурсы </a:t>
            </a:r>
            <a:r>
              <a:rPr lang="ru-RU" dirty="0"/>
              <a:t>и объявления»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Новости»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1154" r="6194"/>
          <a:stretch/>
        </p:blipFill>
        <p:spPr bwMode="auto">
          <a:xfrm>
            <a:off x="4788024" y="1198249"/>
            <a:ext cx="3908093" cy="24254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8249"/>
            <a:ext cx="4248685" cy="23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18861"/>
            <a:ext cx="4520251" cy="254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6319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532</TotalTime>
  <Words>1159</Words>
  <Application>Microsoft Office PowerPoint</Application>
  <PresentationFormat>Экран (4:3)</PresentationFormat>
  <Paragraphs>159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Начальная</vt:lpstr>
      <vt:lpstr>Отчет по деятельности Центра научных исследований и развития технологий</vt:lpstr>
      <vt:lpstr>Структура ЦНИРТ</vt:lpstr>
      <vt:lpstr>Законодательная база </vt:lpstr>
      <vt:lpstr> АКТИВИЗАЦИЯ  РАБОТЫ ПО ОРГАНИЗАЦИИ НАУЧНО-ТЕХНИЧЕСКИХ МЕРОПРИЯТИЙ</vt:lpstr>
      <vt:lpstr> </vt:lpstr>
      <vt:lpstr>Корпорация “Tetra Tech” Агентство США по международному развитию – организованы 3 семинара 16-17 июля, 18-19 октября, 12-13 ноября 2018 </vt:lpstr>
      <vt:lpstr>Презентация PowerPoint</vt:lpstr>
      <vt:lpstr>ПО ВЫПОЛНЕНИЮ РАБОТ ПО НАУЧНО-ИССЛЕДОВАТЕЛЬСКИМ ПРОЕКТАМ</vt:lpstr>
      <vt:lpstr>Обновление раздела НАУКА www.aues.kz </vt:lpstr>
      <vt:lpstr>Офис управления проектами </vt:lpstr>
      <vt:lpstr>Финансирование НИР, 534 829 490 тг в разрезе договоров</vt:lpstr>
      <vt:lpstr>Финансируемые проекты по институтам - ГФ, ХД </vt:lpstr>
      <vt:lpstr>Финансируемые проекты НИР АУЭС, тенге      </vt:lpstr>
      <vt:lpstr>Процент ППС, вовлеченного в проекты  2016-2018 гг. </vt:lpstr>
      <vt:lpstr>ППС университета, вовлеченного в проекты, 2016-2019,  %</vt:lpstr>
      <vt:lpstr>Публикационная активность на 1 шт.ед.ППС </vt:lpstr>
      <vt:lpstr>Публикации в IF журналах БД Scopus и Web of Science на 1 шт.ед.ППС АУЭС,  %</vt:lpstr>
      <vt:lpstr>Патенты на 1 шт.ед. ППС за период 2016-2018   </vt:lpstr>
      <vt:lpstr>Патенты АУЭС на 1 шт.ед.ППС, %,  за период 2016-2018</vt:lpstr>
      <vt:lpstr>Офис программ докторантуры и магистратуры </vt:lpstr>
      <vt:lpstr>Общий контингент докторантов и магистрантов за период 2015-2018 г.г.  </vt:lpstr>
      <vt:lpstr>Оказание образовательных услуг   на сумму за 8 месяцев 2018 г. ~ 7 млн. 955 тыс. </vt:lpstr>
      <vt:lpstr>Международные руководители</vt:lpstr>
      <vt:lpstr>Презентация PowerPoint</vt:lpstr>
      <vt:lpstr>Научная Деятельность   научно-практическая конференция магистрантов и докторантов</vt:lpstr>
      <vt:lpstr>Научная Деятельность   научно-практическая конференция магистрантов и докторантов</vt:lpstr>
      <vt:lpstr>Укрепление контингента докторантов и магистрантов Профориентационная деятельность</vt:lpstr>
      <vt:lpstr>  МЕТОДИЧЕСКАЯ РАБОТА и УЧАСТИЕ В ИЗМЕНЕНИИ НПА  </vt:lpstr>
      <vt:lpstr>РАСШИРЕНИЕ СОТРУДНИЧЕСТВА С БИЗНЕС-СТРУКТУРАМИ  </vt:lpstr>
      <vt:lpstr>Перспективы работы по управлению НИД </vt:lpstr>
      <vt:lpstr>Перспективы работы по управлению НИД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деятельности ЦНИРТ</dc:title>
  <dc:creator>aelem</dc:creator>
  <cp:lastModifiedBy>Пользователь Windows</cp:lastModifiedBy>
  <cp:revision>70</cp:revision>
  <dcterms:created xsi:type="dcterms:W3CDTF">2018-11-29T04:04:41Z</dcterms:created>
  <dcterms:modified xsi:type="dcterms:W3CDTF">2019-02-25T05:11:49Z</dcterms:modified>
</cp:coreProperties>
</file>