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7" r:id="rId2"/>
    <p:sldId id="309" r:id="rId3"/>
    <p:sldId id="305" r:id="rId4"/>
    <p:sldId id="304" r:id="rId5"/>
    <p:sldId id="306" r:id="rId6"/>
    <p:sldId id="307" r:id="rId7"/>
    <p:sldId id="294" r:id="rId8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99FF"/>
    <a:srgbClr val="000000"/>
    <a:srgbClr val="CC0066"/>
    <a:srgbClr val="007E39"/>
    <a:srgbClr val="CC0000"/>
    <a:srgbClr val="FFCCCC"/>
    <a:srgbClr val="FF33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8" autoAdjust="0"/>
    <p:restoredTop sz="94101" autoAdjust="0"/>
  </p:normalViewPr>
  <p:slideViewPr>
    <p:cSldViewPr>
      <p:cViewPr>
        <p:scale>
          <a:sx n="78" d="100"/>
          <a:sy n="78" d="100"/>
        </p:scale>
        <p:origin x="-96" y="-888"/>
      </p:cViewPr>
      <p:guideLst>
        <p:guide orient="horz" pos="2160"/>
        <p:guide pos="312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B6957BF-354E-495F-8B2F-41B1EB544D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406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5D397E-68B0-48DF-A2EB-289BC9E8991D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684213"/>
            <a:ext cx="4956175" cy="343058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611" y="5052546"/>
            <a:ext cx="610676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713" y="3132290"/>
            <a:ext cx="7773297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3DEE3-B3C1-4A27-A6F9-CE77B27F8F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39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8C6B4-E6E7-4BB3-BB51-23B813D48B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10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5" y="376518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20"/>
            <a:ext cx="5231728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B369E-9C3C-4DD5-9660-51B7AE486F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35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38250" y="731520"/>
            <a:ext cx="69342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4F15-92F6-4081-99F3-E249D9B487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64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BA26E-694A-48BF-A382-372A82B226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01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38249" y="731519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731520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E0D85-76DD-4B38-83A9-8CFE6C8484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96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818" y="140032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577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39903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A9754-99FA-4B92-B60A-107A25EA9B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58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4AC3C-B62A-4DAC-9200-31B188DA2F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9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E30-E1BA-4191-8CAA-AB67CDA5C6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84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020" y="2209801"/>
            <a:ext cx="3939092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8912E-DA68-46E7-856C-F92018AB24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79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30011-FB2A-4795-9CF8-D24E825387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72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906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3100" y="4371975"/>
            <a:ext cx="705485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38250" y="731838"/>
            <a:ext cx="69342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0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0"/>
            <a:ext cx="363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0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1F80591-2D47-4F2F-B312-DC89359701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81" r:id="rId2"/>
    <p:sldLayoutId id="2147484090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91" r:id="rId9"/>
    <p:sldLayoutId id="2147484087" r:id="rId10"/>
    <p:sldLayoutId id="214748408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40168" y="36418"/>
            <a:ext cx="9825034" cy="6789738"/>
            <a:chOff x="-20" y="46"/>
            <a:chExt cx="6189" cy="4277"/>
          </a:xfrm>
        </p:grpSpPr>
        <p:sp>
          <p:nvSpPr>
            <p:cNvPr id="5132" name="Rectangle 3"/>
            <p:cNvSpPr>
              <a:spLocks noChangeArrowheads="1"/>
            </p:cNvSpPr>
            <p:nvPr/>
          </p:nvSpPr>
          <p:spPr bwMode="auto">
            <a:xfrm>
              <a:off x="-20" y="46"/>
              <a:ext cx="6189" cy="4277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CCFFFF"/>
                </a:gs>
              </a:gsLst>
              <a:lin ang="5400000" scaled="1"/>
            </a:gradFill>
            <a:ln w="25400">
              <a:solidFill>
                <a:srgbClr val="3366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ru-RU" altLang="ru-RU" sz="180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133" name="Text Box 5"/>
            <p:cNvSpPr txBox="1">
              <a:spLocks noChangeArrowheads="1"/>
            </p:cNvSpPr>
            <p:nvPr/>
          </p:nvSpPr>
          <p:spPr bwMode="auto">
            <a:xfrm>
              <a:off x="28" y="613"/>
              <a:ext cx="6076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607" tIns="41303" rIns="82607" bIns="41303">
              <a:spAutoFit/>
            </a:bodyPr>
            <a:lstStyle>
              <a:lvl1pPr defTabSz="8255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defTabSz="8255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defTabSz="8255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defTabSz="8255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defTabSz="8255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defTabSz="8255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defTabSz="8255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defTabSz="8255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defTabSz="8255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altLang="ru-RU" sz="1400" b="1" dirty="0">
                  <a:solidFill>
                    <a:srgbClr val="3333FF"/>
                  </a:solidFill>
                  <a:latin typeface="Calibri" pitchFamily="34" charset="0"/>
                </a:rPr>
                <a:t>НЕКОММЕРЧЕСКОЕ АКЦИОНЕРНОЕ ОБЩЕСТВО </a:t>
              </a:r>
              <a:r>
                <a:rPr lang="ru-RU" altLang="ru-RU" sz="1400" b="1" dirty="0" smtClean="0">
                  <a:solidFill>
                    <a:srgbClr val="3333FF"/>
                  </a:solidFill>
                  <a:latin typeface="Calibri" pitchFamily="34" charset="0"/>
                </a:rPr>
                <a:t>«</a:t>
              </a:r>
              <a:r>
                <a:rPr lang="ru-RU" altLang="ru-RU" sz="1400" b="1" dirty="0">
                  <a:solidFill>
                    <a:srgbClr val="3333FF"/>
                  </a:solidFill>
                  <a:latin typeface="Calibri" pitchFamily="34" charset="0"/>
                </a:rPr>
                <a:t>АЛМАТИНСКИЙ УНИВЕСИТЕТ ЭНЕРГЕТИКИ И СВЯЗИ</a:t>
              </a:r>
              <a:r>
                <a:rPr lang="ru-RU" altLang="ru-RU" sz="1400" b="1" dirty="0" smtClean="0">
                  <a:solidFill>
                    <a:srgbClr val="3333FF"/>
                  </a:solidFill>
                  <a:latin typeface="Calibri" pitchFamily="34" charset="0"/>
                </a:rPr>
                <a:t>»</a:t>
              </a:r>
              <a:endParaRPr lang="ru-RU" altLang="ru-RU" sz="1400" b="1" dirty="0">
                <a:solidFill>
                  <a:srgbClr val="3333FF"/>
                </a:solidFill>
                <a:latin typeface="Calibri" pitchFamily="34" charset="0"/>
              </a:endParaRPr>
            </a:p>
          </p:txBody>
        </p:sp>
      </p:grp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13979" y="3384087"/>
            <a:ext cx="4645031" cy="156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125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ДОСТИЖЕНИЯ</a:t>
            </a:r>
          </a:p>
          <a:p>
            <a:endParaRPr lang="ru-RU" sz="8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just"/>
            <a:r>
              <a:rPr lang="ru-RU" sz="1250" dirty="0" smtClean="0">
                <a:latin typeface="Calibri" panose="020F0502020204030204" pitchFamily="34" charset="0"/>
              </a:rPr>
              <a:t>      В АУЭС </a:t>
            </a:r>
            <a:r>
              <a:rPr lang="ru-RU" sz="1250" dirty="0">
                <a:latin typeface="Calibri" panose="020F0502020204030204" pitchFamily="34" charset="0"/>
              </a:rPr>
              <a:t>ведётся обучение по 12 специальностям </a:t>
            </a:r>
            <a:r>
              <a:rPr lang="ru-RU" sz="1250" dirty="0" err="1">
                <a:latin typeface="Calibri" panose="020F0502020204030204" pitchFamily="34" charset="0"/>
              </a:rPr>
              <a:t>бакалавриата</a:t>
            </a:r>
            <a:r>
              <a:rPr lang="ru-RU" sz="1250" dirty="0">
                <a:latin typeface="Calibri" panose="020F0502020204030204" pitchFamily="34" charset="0"/>
              </a:rPr>
              <a:t>, 8 - магистратуры и 3 </a:t>
            </a:r>
            <a:r>
              <a:rPr lang="ru-RU" sz="1250" dirty="0" smtClean="0">
                <a:latin typeface="Calibri" panose="020F0502020204030204" pitchFamily="34" charset="0"/>
              </a:rPr>
              <a:t>–докторантуры на </a:t>
            </a:r>
            <a:r>
              <a:rPr lang="ru-RU" sz="1250" dirty="0">
                <a:latin typeface="Calibri" panose="020F0502020204030204" pitchFamily="34" charset="0"/>
              </a:rPr>
              <a:t>казахском, русском и английском языках. </a:t>
            </a:r>
          </a:p>
          <a:p>
            <a:pPr algn="just"/>
            <a:r>
              <a:rPr lang="ru-RU" sz="1250" dirty="0">
                <a:latin typeface="Calibri" panose="020F0502020204030204" pitchFamily="34" charset="0"/>
              </a:rPr>
              <a:t>      </a:t>
            </a:r>
            <a:r>
              <a:rPr lang="ru-RU" sz="1250" dirty="0" smtClean="0">
                <a:latin typeface="Calibri" panose="020F0502020204030204" pitchFamily="34" charset="0"/>
              </a:rPr>
              <a:t>В </a:t>
            </a:r>
            <a:r>
              <a:rPr lang="ru-RU" sz="1250" dirty="0">
                <a:latin typeface="Calibri" panose="020F0502020204030204" pitchFamily="34" charset="0"/>
              </a:rPr>
              <a:t>Национальном рейтинге лучших технических вузов Казахстана АУЭС обладает </a:t>
            </a:r>
            <a:r>
              <a:rPr lang="ru-RU" sz="1250" dirty="0" smtClean="0">
                <a:latin typeface="Calibri" panose="020F0502020204030204" pitchFamily="34" charset="0"/>
              </a:rPr>
              <a:t>брэндом </a:t>
            </a:r>
            <a:r>
              <a:rPr lang="ru-RU" sz="1250" dirty="0">
                <a:latin typeface="Calibri" panose="020F0502020204030204" pitchFamily="34" charset="0"/>
              </a:rPr>
              <a:t>лучшего университета по подготовке кадров в области энергетики, информатики </a:t>
            </a:r>
            <a:r>
              <a:rPr lang="ru-RU" sz="1250" dirty="0" smtClean="0">
                <a:latin typeface="Calibri" panose="020F0502020204030204" pitchFamily="34" charset="0"/>
              </a:rPr>
              <a:t>и</a:t>
            </a:r>
            <a:r>
              <a:rPr lang="en-US" sz="1250" dirty="0" smtClean="0">
                <a:latin typeface="Calibri" panose="020F0502020204030204" pitchFamily="34" charset="0"/>
              </a:rPr>
              <a:t> </a:t>
            </a:r>
            <a:r>
              <a:rPr lang="ru-RU" sz="1250" dirty="0" smtClean="0">
                <a:latin typeface="Calibri" panose="020F0502020204030204" pitchFamily="34" charset="0"/>
              </a:rPr>
              <a:t>теле - </a:t>
            </a:r>
            <a:endParaRPr lang="ru-RU" sz="1250" dirty="0">
              <a:latin typeface="Calibri" panose="020F0502020204030204" pitchFamily="34" charset="0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623341" y="1515544"/>
            <a:ext cx="3214970" cy="29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607" tIns="41303" rIns="82607" bIns="41303">
            <a:spAutoFit/>
          </a:bodyPr>
          <a:lstStyle>
            <a:lvl1pPr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b="1" dirty="0" smtClean="0">
                <a:solidFill>
                  <a:srgbClr val="3333FF"/>
                </a:solidFill>
                <a:latin typeface="Calibri" pitchFamily="34" charset="0"/>
              </a:rPr>
              <a:t>ЦЕНИМ ПРОШЛОЕ, СТРОИМ БУДУЩЕЕ!</a:t>
            </a:r>
            <a:endParaRPr lang="ru-RU" altLang="ru-RU" sz="1400" b="1" dirty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6604" y="1490836"/>
            <a:ext cx="4598338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5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МИССИЯ: </a:t>
            </a:r>
            <a:r>
              <a:rPr lang="ru-RU" sz="1250" dirty="0" smtClean="0">
                <a:latin typeface="Calibri" panose="020F0502020204030204" pitchFamily="34" charset="0"/>
              </a:rPr>
              <a:t>Формирование </a:t>
            </a:r>
            <a:r>
              <a:rPr lang="ru-RU" sz="1250" dirty="0">
                <a:latin typeface="Calibri" panose="020F0502020204030204" pitchFamily="34" charset="0"/>
              </a:rPr>
              <a:t>лучших интеллектуальных ресурсов </a:t>
            </a:r>
            <a:r>
              <a:rPr lang="ru-RU" sz="1250" dirty="0" smtClean="0">
                <a:latin typeface="Calibri" panose="020F0502020204030204" pitchFamily="34" charset="0"/>
              </a:rPr>
              <a:t>национальной </a:t>
            </a:r>
            <a:r>
              <a:rPr lang="ru-RU" sz="1250" dirty="0">
                <a:latin typeface="Calibri" panose="020F0502020204030204" pitchFamily="34" charset="0"/>
              </a:rPr>
              <a:t>экономики знаний и самых передовых технологий для индустриально-инновационного развития страны, адаптированных к условиям мировой интеграции и </a:t>
            </a:r>
            <a:r>
              <a:rPr lang="ru-RU" sz="1250" dirty="0" smtClean="0">
                <a:latin typeface="Calibri" panose="020F0502020204030204" pitchFamily="34" charset="0"/>
              </a:rPr>
              <a:t>глобализации.</a:t>
            </a:r>
            <a:endParaRPr lang="ru-RU" sz="1250" dirty="0">
              <a:latin typeface="Calibri" panose="020F0502020204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7622" y="2538653"/>
            <a:ext cx="462037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5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ВИДЕНИЕ: </a:t>
            </a:r>
            <a:r>
              <a:rPr lang="ru-RU" sz="1250" b="1" dirty="0">
                <a:latin typeface="Calibri" panose="020F0502020204030204" pitchFamily="34" charset="0"/>
              </a:rPr>
              <a:t>К</a:t>
            </a:r>
            <a:r>
              <a:rPr lang="ru-RU" sz="1250" dirty="0" smtClean="0">
                <a:latin typeface="Calibri" panose="020F0502020204030204" pitchFamily="34" charset="0"/>
              </a:rPr>
              <a:t> </a:t>
            </a:r>
            <a:r>
              <a:rPr lang="ru-RU" sz="1250" dirty="0">
                <a:latin typeface="Calibri" panose="020F0502020204030204" pitchFamily="34" charset="0"/>
              </a:rPr>
              <a:t>2025 году АУЭС</a:t>
            </a:r>
            <a:r>
              <a:rPr lang="ru-RU" sz="1250" b="1" dirty="0">
                <a:latin typeface="Calibri" panose="020F0502020204030204" pitchFamily="34" charset="0"/>
              </a:rPr>
              <a:t> - </a:t>
            </a:r>
            <a:r>
              <a:rPr lang="ru-RU" sz="1250" dirty="0" smtClean="0">
                <a:latin typeface="Calibri" panose="020F0502020204030204" pitchFamily="34" charset="0"/>
              </a:rPr>
              <a:t>передовой </a:t>
            </a:r>
            <a:r>
              <a:rPr lang="ru-RU" sz="1250" dirty="0">
                <a:latin typeface="Calibri" panose="020F0502020204030204" pitchFamily="34" charset="0"/>
              </a:rPr>
              <a:t>исследовательский университет в Центральной Азии в сфере энергетики, телекоммуникаций, информационных и аэрокосмических технологий. </a:t>
            </a:r>
          </a:p>
        </p:txBody>
      </p:sp>
      <p:pic>
        <p:nvPicPr>
          <p:cNvPr id="24" name="Picture 2" descr="D:\Users\Lena\Pictures\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241" y="1772495"/>
            <a:ext cx="4794924" cy="303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95412" y="67689"/>
            <a:ext cx="311326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 panose="020F0502020204030204" pitchFamily="34" charset="0"/>
              </a:rPr>
              <a:t>Одобрено на Ученом Совете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 panose="020F0502020204030204" pitchFamily="34" charset="0"/>
              </a:rPr>
              <a:t>Протокол № </a:t>
            </a:r>
            <a:r>
              <a:rPr lang="ru-RU" sz="1100" dirty="0" smtClean="0">
                <a:latin typeface="Calibri" panose="020F0502020204030204" pitchFamily="34" charset="0"/>
              </a:rPr>
              <a:t> «_____» «_______________» 2017г.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Ректор _______________С.С </a:t>
            </a:r>
            <a:r>
              <a:rPr lang="ru-RU" altLang="ru-RU" sz="11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Сагинтаева</a:t>
            </a:r>
            <a:endParaRPr lang="ru-RU" altLang="ru-RU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681192" y="87219"/>
            <a:ext cx="310966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100" dirty="0">
                <a:solidFill>
                  <a:schemeClr val="tx1"/>
                </a:solidFill>
                <a:latin typeface="Calibri" panose="020F0502020204030204" pitchFamily="34" charset="0"/>
              </a:rPr>
              <a:t>Рассмотрена и одобрена Советом директоров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100" dirty="0">
                <a:solidFill>
                  <a:schemeClr val="tx1"/>
                </a:solidFill>
                <a:latin typeface="Calibri" panose="020F0502020204030204" pitchFamily="34" charset="0"/>
              </a:rPr>
              <a:t>Протокол № </a:t>
            </a:r>
            <a:r>
              <a:rPr lang="ru-RU" altLang="ru-RU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«______» «_____________» </a:t>
            </a:r>
            <a:r>
              <a:rPr lang="ru-RU" altLang="ru-RU" sz="1100" dirty="0">
                <a:solidFill>
                  <a:schemeClr val="tx1"/>
                </a:solidFill>
                <a:latin typeface="Calibri" panose="020F0502020204030204" pitchFamily="34" charset="0"/>
              </a:rPr>
              <a:t>2017г.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100" dirty="0">
                <a:solidFill>
                  <a:schemeClr val="tx1"/>
                </a:solidFill>
                <a:latin typeface="Calibri" panose="020F0502020204030204" pitchFamily="34" charset="0"/>
              </a:rPr>
              <a:t>Председатель Совета  директоров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_____________________</a:t>
            </a:r>
            <a:r>
              <a:rPr lang="ru-RU" altLang="ru-RU" sz="1100" dirty="0">
                <a:solidFill>
                  <a:schemeClr val="tx1"/>
                </a:solidFill>
                <a:latin typeface="Calibri" panose="020F0502020204030204" pitchFamily="34" charset="0"/>
              </a:rPr>
              <a:t>С.Ж.</a:t>
            </a:r>
            <a:r>
              <a:rPr lang="kk-KZ" altLang="ru-RU" sz="1100" dirty="0">
                <a:solidFill>
                  <a:schemeClr val="tx1"/>
                </a:solidFill>
                <a:latin typeface="Calibri" panose="020F0502020204030204" pitchFamily="34" charset="0"/>
              </a:rPr>
              <a:t>Дәукей</a:t>
            </a:r>
            <a:endParaRPr lang="ru-RU" altLang="ru-RU" sz="11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187215" y="1257897"/>
            <a:ext cx="2501185" cy="25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607" tIns="41303" rIns="82607" bIns="41303">
            <a:spAutoFit/>
          </a:bodyPr>
          <a:lstStyle>
            <a:lvl1pPr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СТРАТЕГИЯ ТРАНСФОРМАЦИИ</a:t>
            </a:r>
            <a:endParaRPr lang="en-US" altLang="ru-RU" sz="14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9205" y="4833364"/>
            <a:ext cx="9538950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50" dirty="0" smtClean="0">
                <a:latin typeface="Calibri" panose="020F0502020204030204" pitchFamily="34" charset="0"/>
              </a:rPr>
              <a:t>коммуникаций </a:t>
            </a:r>
            <a:r>
              <a:rPr lang="ru-RU" sz="1250" dirty="0">
                <a:latin typeface="Calibri" panose="020F0502020204030204" pitchFamily="34" charset="0"/>
              </a:rPr>
              <a:t>с почти 100% трудоустройством </a:t>
            </a:r>
            <a:r>
              <a:rPr lang="ru-RU" sz="1250" dirty="0" smtClean="0">
                <a:latin typeface="Calibri" panose="020F0502020204030204" pitchFamily="34" charset="0"/>
              </a:rPr>
              <a:t>выпускников</a:t>
            </a:r>
            <a:r>
              <a:rPr lang="en-US" sz="1250" dirty="0" smtClean="0">
                <a:latin typeface="Calibri" panose="020F0502020204030204" pitchFamily="34" charset="0"/>
              </a:rPr>
              <a:t> </a:t>
            </a:r>
            <a:r>
              <a:rPr lang="ru-RU" sz="1250" dirty="0" smtClean="0">
                <a:latin typeface="Calibri" panose="020F0502020204030204" pitchFamily="34" charset="0"/>
              </a:rPr>
              <a:t>и </a:t>
            </a:r>
            <a:r>
              <a:rPr lang="ru-RU" sz="1250" dirty="0">
                <a:latin typeface="Calibri" panose="020F0502020204030204" pitchFamily="34" charset="0"/>
              </a:rPr>
              <a:t>входит в топ-10, занимая лидирующие</a:t>
            </a:r>
            <a:r>
              <a:rPr lang="en-US" sz="1250" dirty="0">
                <a:latin typeface="Calibri" panose="020F0502020204030204" pitchFamily="34" charset="0"/>
              </a:rPr>
              <a:t> </a:t>
            </a:r>
            <a:r>
              <a:rPr lang="ru-RU" sz="1250" dirty="0" smtClean="0">
                <a:latin typeface="Calibri" panose="020F0502020204030204" pitchFamily="34" charset="0"/>
              </a:rPr>
              <a:t>позиции</a:t>
            </a:r>
            <a:r>
              <a:rPr lang="en-US" sz="1250" dirty="0" smtClean="0">
                <a:latin typeface="Calibri" panose="020F0502020204030204" pitchFamily="34" charset="0"/>
              </a:rPr>
              <a:t> </a:t>
            </a:r>
            <a:r>
              <a:rPr lang="ru-RU" sz="1250" dirty="0" smtClean="0">
                <a:latin typeface="Calibri" panose="020F0502020204030204" pitchFamily="34" charset="0"/>
              </a:rPr>
              <a:t>по </a:t>
            </a:r>
            <a:r>
              <a:rPr lang="ru-RU" sz="1250" dirty="0">
                <a:latin typeface="Calibri" panose="020F0502020204030204" pitchFamily="34" charset="0"/>
              </a:rPr>
              <a:t>следующим специальностям: </a:t>
            </a:r>
            <a:r>
              <a:rPr lang="kk-KZ" sz="1250" dirty="0">
                <a:latin typeface="Calibri" panose="020F0502020204030204" pitchFamily="34" charset="0"/>
              </a:rPr>
              <a:t>Теплоэнергетика - 1 место; Электроэнергетика - 1 место; Радиотехника, электроника </a:t>
            </a:r>
            <a:r>
              <a:rPr lang="kk-KZ" sz="1250" dirty="0" smtClean="0">
                <a:latin typeface="Calibri" panose="020F0502020204030204" pitchFamily="34" charset="0"/>
              </a:rPr>
              <a:t>и</a:t>
            </a:r>
            <a:r>
              <a:rPr lang="en-US" sz="1250" dirty="0" smtClean="0">
                <a:latin typeface="Calibri" panose="020F0502020204030204" pitchFamily="34" charset="0"/>
              </a:rPr>
              <a:t> </a:t>
            </a:r>
            <a:r>
              <a:rPr lang="kk-KZ" sz="1250" dirty="0" smtClean="0">
                <a:latin typeface="Calibri" panose="020F0502020204030204" pitchFamily="34" charset="0"/>
              </a:rPr>
              <a:t>телекоммуникации </a:t>
            </a:r>
            <a:r>
              <a:rPr lang="kk-KZ" sz="1250" dirty="0">
                <a:latin typeface="Calibri" panose="020F0502020204030204" pitchFamily="34" charset="0"/>
              </a:rPr>
              <a:t>-</a:t>
            </a:r>
            <a:r>
              <a:rPr lang="en-US" sz="1250" dirty="0">
                <a:latin typeface="Calibri" panose="020F0502020204030204" pitchFamily="34" charset="0"/>
              </a:rPr>
              <a:t> </a:t>
            </a:r>
            <a:r>
              <a:rPr lang="kk-KZ" sz="1250" dirty="0">
                <a:latin typeface="Calibri" panose="020F0502020204030204" pitchFamily="34" charset="0"/>
              </a:rPr>
              <a:t>1 место; Приборостроение - </a:t>
            </a:r>
            <a:r>
              <a:rPr lang="ru-RU" sz="1250" dirty="0">
                <a:latin typeface="Calibri" panose="020F0502020204030204" pitchFamily="34" charset="0"/>
              </a:rPr>
              <a:t>1 место. Системы информационной безопасности -</a:t>
            </a:r>
            <a:r>
              <a:rPr lang="en-US" sz="1250" dirty="0">
                <a:latin typeface="Calibri" panose="020F0502020204030204" pitchFamily="34" charset="0"/>
              </a:rPr>
              <a:t> </a:t>
            </a:r>
            <a:r>
              <a:rPr lang="ru-RU" sz="1250" dirty="0">
                <a:latin typeface="Calibri" panose="020F0502020204030204" pitchFamily="34" charset="0"/>
              </a:rPr>
              <a:t>2 место; </a:t>
            </a:r>
            <a:r>
              <a:rPr lang="ru-RU" sz="1250" dirty="0" smtClean="0">
                <a:latin typeface="Calibri" panose="020F0502020204030204" pitchFamily="34" charset="0"/>
              </a:rPr>
              <a:t>Космическая </a:t>
            </a:r>
            <a:r>
              <a:rPr lang="ru-RU" sz="1250" dirty="0">
                <a:latin typeface="Calibri" panose="020F0502020204030204" pitchFamily="34" charset="0"/>
              </a:rPr>
              <a:t>техника и технологии – 2 место. </a:t>
            </a:r>
          </a:p>
          <a:p>
            <a:pPr algn="just"/>
            <a:r>
              <a:rPr lang="en-US" sz="1250" dirty="0">
                <a:latin typeface="Calibri" panose="020F0502020204030204" pitchFamily="34" charset="0"/>
              </a:rPr>
              <a:t>      </a:t>
            </a:r>
            <a:r>
              <a:rPr lang="ru-RU" sz="1250" dirty="0" smtClean="0">
                <a:latin typeface="Calibri" pitchFamily="34" charset="0"/>
              </a:rPr>
              <a:t>АЭУС является базовым УМО Республиканского учебно-методического совета по 4-м специальностям Электроэнергетика, Теплоэнергетика, Радиотехника, электроника и телекоммуникации,  Космическая техника и технологии.  В АУЭС действует докторский совет по защите диссертаций по 3-м специальностям:  Электроэнергетика, Теплоэнергетика, Радиотехника, электроника и телекоммуникации.</a:t>
            </a:r>
          </a:p>
          <a:p>
            <a:pPr algn="just"/>
            <a:r>
              <a:rPr lang="ru-RU" sz="1250" dirty="0" smtClean="0">
                <a:latin typeface="Calibri" pitchFamily="34" charset="0"/>
              </a:rPr>
              <a:t>      Основные ценности Университета – это высокое качество обучения и нулевая терпимость к коррупции. Все подчинено выпуску высокопрофессиональных, востребованных специалистов и их трудоустройству с высокой стартовой заработной платой.</a:t>
            </a:r>
            <a:endParaRPr lang="ru-RU" sz="125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2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674" y="45943"/>
            <a:ext cx="9825034" cy="678973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FF"/>
              </a:gs>
            </a:gsLst>
            <a:lin ang="5400000" scaled="1"/>
          </a:gradFill>
          <a:ln w="25400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2816" y="1856182"/>
            <a:ext cx="94792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УГРОЗЫ</a:t>
            </a:r>
          </a:p>
          <a:p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396000" indent="-21600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Calibri" panose="020F0502020204030204" pitchFamily="34" charset="0"/>
              </a:rPr>
              <a:t>Снижение </a:t>
            </a:r>
            <a:r>
              <a:rPr lang="ru-RU" sz="1200" dirty="0">
                <a:latin typeface="Calibri" panose="020F0502020204030204" pitchFamily="34" charset="0"/>
              </a:rPr>
              <a:t>качества образования и рейтинга и, как следствие, количества набора студентов из-за устаревшей лабораторной базы, несоответствия программ международным </a:t>
            </a:r>
            <a:r>
              <a:rPr lang="ru-RU" sz="1200" dirty="0" smtClean="0">
                <a:latin typeface="Calibri" panose="020F0502020204030204" pitchFamily="34" charset="0"/>
              </a:rPr>
              <a:t>стандартам </a:t>
            </a:r>
            <a:r>
              <a:rPr lang="ru-RU" sz="1200" dirty="0">
                <a:latin typeface="Calibri" panose="020F0502020204030204" pitchFamily="34" charset="0"/>
              </a:rPr>
              <a:t>и требованиям работодателей;</a:t>
            </a:r>
          </a:p>
          <a:p>
            <a:pPr marL="396000" indent="-21600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Calibri" panose="020F0502020204030204" pitchFamily="34" charset="0"/>
              </a:rPr>
              <a:t>Потеря </a:t>
            </a:r>
            <a:r>
              <a:rPr lang="ru-RU" sz="1200" dirty="0">
                <a:latin typeface="Calibri" panose="020F0502020204030204" pitchFamily="34" charset="0"/>
              </a:rPr>
              <a:t>права подготовки основных специальностей в связи с высоким средним возрастом </a:t>
            </a:r>
            <a:r>
              <a:rPr lang="ru-RU" sz="1200" dirty="0" smtClean="0">
                <a:latin typeface="Calibri" panose="020F0502020204030204" pitchFamily="34" charset="0"/>
              </a:rPr>
              <a:t>остепененного </a:t>
            </a:r>
            <a:r>
              <a:rPr lang="ru-RU" sz="1200" dirty="0">
                <a:latin typeface="Calibri" panose="020F0502020204030204" pitchFamily="34" charset="0"/>
              </a:rPr>
              <a:t>ППС и отсутствием их замены молодыми остепененными кадрами;</a:t>
            </a:r>
          </a:p>
          <a:p>
            <a:pPr marL="396000" indent="-21600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Calibri" panose="020F0502020204030204" pitchFamily="34" charset="0"/>
              </a:rPr>
              <a:t>Отток </a:t>
            </a:r>
            <a:r>
              <a:rPr lang="ru-RU" sz="1200" dirty="0">
                <a:latin typeface="Calibri" panose="020F0502020204030204" pitchFamily="34" charset="0"/>
              </a:rPr>
              <a:t>абитуриентов, магистров и докторантов в другие университеты в связи с активным открытием </a:t>
            </a:r>
            <a:r>
              <a:rPr lang="ru-RU" sz="1200" dirty="0" smtClean="0">
                <a:latin typeface="Calibri" panose="020F0502020204030204" pitchFamily="34" charset="0"/>
              </a:rPr>
              <a:t>их подготовки в </a:t>
            </a:r>
            <a:r>
              <a:rPr lang="ru-RU" sz="1200" dirty="0">
                <a:latin typeface="Calibri" panose="020F0502020204030204" pitchFamily="34" charset="0"/>
              </a:rPr>
              <a:t>других университетах, в том числе в </a:t>
            </a:r>
            <a:r>
              <a:rPr lang="ru-RU" sz="1200" dirty="0" smtClean="0">
                <a:latin typeface="Calibri" panose="020F0502020204030204" pitchFamily="34" charset="0"/>
              </a:rPr>
              <a:t>зарубежных </a:t>
            </a:r>
            <a:r>
              <a:rPr lang="ru-RU" sz="1200" dirty="0">
                <a:latin typeface="Calibri" panose="020F0502020204030204" pitchFamily="34" charset="0"/>
              </a:rPr>
              <a:t>университетах и развитием </a:t>
            </a:r>
            <a:r>
              <a:rPr lang="en-US" sz="1200" dirty="0" smtClean="0">
                <a:latin typeface="Calibri" panose="020F0502020204030204" pitchFamily="34" charset="0"/>
              </a:rPr>
              <a:t>On</a:t>
            </a:r>
            <a:r>
              <a:rPr lang="ru-RU" sz="1200" dirty="0" smtClean="0">
                <a:latin typeface="Calibri" panose="020F0502020204030204" pitchFamily="34" charset="0"/>
              </a:rPr>
              <a:t> </a:t>
            </a:r>
            <a:r>
              <a:rPr lang="en-US" sz="1200" dirty="0" smtClean="0">
                <a:latin typeface="Calibri" panose="020F0502020204030204" pitchFamily="34" charset="0"/>
              </a:rPr>
              <a:t>Line</a:t>
            </a:r>
            <a:r>
              <a:rPr lang="ru-RU" sz="1200" dirty="0" smtClean="0">
                <a:latin typeface="Calibri" panose="020F0502020204030204" pitchFamily="34" charset="0"/>
              </a:rPr>
              <a:t> </a:t>
            </a:r>
            <a:r>
              <a:rPr lang="ru-RU" sz="1200" dirty="0">
                <a:latin typeface="Calibri" panose="020F0502020204030204" pitchFamily="34" charset="0"/>
              </a:rPr>
              <a:t>образования;</a:t>
            </a:r>
          </a:p>
          <a:p>
            <a:pPr marL="396000" indent="-21600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Calibri" panose="020F0502020204030204" pitchFamily="34" charset="0"/>
              </a:rPr>
              <a:t>Потеря </a:t>
            </a:r>
            <a:r>
              <a:rPr lang="ru-RU" sz="1200" dirty="0">
                <a:latin typeface="Calibri" panose="020F0502020204030204" pitchFamily="34" charset="0"/>
              </a:rPr>
              <a:t>имеющихся </a:t>
            </a:r>
            <a:r>
              <a:rPr lang="ru-RU" sz="1200" dirty="0" smtClean="0">
                <a:latin typeface="Calibri" panose="020F0502020204030204" pitchFamily="34" charset="0"/>
              </a:rPr>
              <a:t>кадров </a:t>
            </a:r>
            <a:r>
              <a:rPr lang="ru-RU" sz="1200" dirty="0">
                <a:latin typeface="Calibri" panose="020F0502020204030204" pitchFamily="34" charset="0"/>
              </a:rPr>
              <a:t>в связи с низким уровнем заработной платы в сравнении с другими университетами из-за неэффективной системы управления, прогнозирования и опережающих действий руководства </a:t>
            </a:r>
            <a:r>
              <a:rPr lang="ru-RU" sz="1200" dirty="0" smtClean="0">
                <a:latin typeface="Calibri" panose="020F0502020204030204" pitchFamily="34" charset="0"/>
              </a:rPr>
              <a:t>университета.</a:t>
            </a:r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96916" y="211628"/>
            <a:ext cx="951227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СЛАБЫЕ СТОРОНЫ </a:t>
            </a:r>
            <a:endParaRPr lang="ru-RU" sz="12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396000" lvl="0" indent="-21600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Calibri" panose="020F0502020204030204" pitchFamily="34" charset="0"/>
              </a:rPr>
              <a:t>Устаревшая </a:t>
            </a:r>
            <a:r>
              <a:rPr lang="ru-RU" sz="1200" dirty="0">
                <a:latin typeface="Calibri" panose="020F0502020204030204" pitchFamily="34" charset="0"/>
              </a:rPr>
              <a:t>инфраструктура образовательного процесса и научных исследований;</a:t>
            </a:r>
          </a:p>
          <a:p>
            <a:pPr marL="396000" lvl="0" indent="-216000">
              <a:buFont typeface="Wingdings" panose="05000000000000000000" pitchFamily="2" charset="2"/>
              <a:buChar char="Ø"/>
            </a:pPr>
            <a:r>
              <a:rPr lang="ru-RU" sz="1200" dirty="0">
                <a:latin typeface="Calibri" panose="020F0502020204030204" pitchFamily="34" charset="0"/>
              </a:rPr>
              <a:t>О</a:t>
            </a:r>
            <a:r>
              <a:rPr lang="ru-RU" sz="1200" dirty="0" smtClean="0">
                <a:latin typeface="Calibri" panose="020F0502020204030204" pitchFamily="34" charset="0"/>
              </a:rPr>
              <a:t>тсутствие </a:t>
            </a:r>
            <a:r>
              <a:rPr lang="ru-RU" sz="1200" dirty="0">
                <a:latin typeface="Calibri" panose="020F0502020204030204" pitchFamily="34" charset="0"/>
              </a:rPr>
              <a:t>притока молодых преподавателей и научных работников и как следствие </a:t>
            </a:r>
            <a:r>
              <a:rPr lang="ru-RU" sz="1200" dirty="0" smtClean="0">
                <a:latin typeface="Calibri" panose="020F0502020204030204" pitchFamily="34" charset="0"/>
              </a:rPr>
              <a:t>–нет кадрового резерва;</a:t>
            </a:r>
            <a:endParaRPr lang="ru-RU" sz="1200" dirty="0">
              <a:latin typeface="Calibri" panose="020F0502020204030204" pitchFamily="34" charset="0"/>
            </a:endParaRPr>
          </a:p>
          <a:p>
            <a:pPr marL="396000" lvl="0" indent="-216000">
              <a:buFont typeface="Wingdings" panose="05000000000000000000" pitchFamily="2" charset="2"/>
              <a:buChar char="Ø"/>
            </a:pPr>
            <a:r>
              <a:rPr lang="ru-RU" sz="1200" dirty="0">
                <a:latin typeface="Calibri" panose="020F0502020204030204" pitchFamily="34" charset="0"/>
              </a:rPr>
              <a:t>О</a:t>
            </a:r>
            <a:r>
              <a:rPr lang="ru-RU" sz="1200" dirty="0" smtClean="0">
                <a:latin typeface="Calibri" panose="020F0502020204030204" pitchFamily="34" charset="0"/>
              </a:rPr>
              <a:t>стро </a:t>
            </a:r>
            <a:r>
              <a:rPr lang="ru-RU" sz="1200" dirty="0">
                <a:latin typeface="Calibri" panose="020F0502020204030204" pitchFamily="34" charset="0"/>
              </a:rPr>
              <a:t>стоит вопрос омоложения кадров на всех уровнях;</a:t>
            </a:r>
          </a:p>
          <a:p>
            <a:pPr marL="396000" lvl="0" indent="-216000">
              <a:buFont typeface="Wingdings" panose="05000000000000000000" pitchFamily="2" charset="2"/>
              <a:buChar char="Ø"/>
            </a:pPr>
            <a:r>
              <a:rPr lang="ru-RU" sz="1200" dirty="0">
                <a:latin typeface="Calibri" panose="020F0502020204030204" pitchFamily="34" charset="0"/>
              </a:rPr>
              <a:t>Н</a:t>
            </a:r>
            <a:r>
              <a:rPr lang="ru-RU" sz="1200" dirty="0" smtClean="0">
                <a:latin typeface="Calibri" panose="020F0502020204030204" pitchFamily="34" charset="0"/>
              </a:rPr>
              <a:t>еэффективная </a:t>
            </a:r>
            <a:r>
              <a:rPr lang="ru-RU" sz="1200" dirty="0">
                <a:latin typeface="Calibri" panose="020F0502020204030204" pitchFamily="34" charset="0"/>
              </a:rPr>
              <a:t>структура управления университетом, слабо используются возможности </a:t>
            </a:r>
            <a:r>
              <a:rPr lang="en-US" sz="1200" dirty="0">
                <a:latin typeface="Calibri" panose="020F0502020204030204" pitchFamily="34" charset="0"/>
              </a:rPr>
              <a:t>IT</a:t>
            </a:r>
            <a:r>
              <a:rPr lang="ru-RU" sz="1200" dirty="0">
                <a:latin typeface="Calibri" panose="020F0502020204030204" pitchFamily="34" charset="0"/>
              </a:rPr>
              <a:t> </a:t>
            </a:r>
            <a:r>
              <a:rPr lang="ru-RU" sz="1200" dirty="0" smtClean="0">
                <a:latin typeface="Calibri" panose="020F0502020204030204" pitchFamily="34" charset="0"/>
              </a:rPr>
              <a:t>- технологий </a:t>
            </a:r>
            <a:r>
              <a:rPr lang="ru-RU" sz="1200" dirty="0">
                <a:latin typeface="Calibri" panose="020F0502020204030204" pitchFamily="34" charset="0"/>
              </a:rPr>
              <a:t>во всех сферах управления;</a:t>
            </a:r>
          </a:p>
          <a:p>
            <a:pPr marL="396000" lvl="0" indent="-216000">
              <a:buFont typeface="Wingdings" panose="05000000000000000000" pitchFamily="2" charset="2"/>
              <a:buChar char="Ø"/>
            </a:pPr>
            <a:r>
              <a:rPr lang="ru-RU" sz="1200" dirty="0">
                <a:latin typeface="Calibri" panose="020F0502020204030204" pitchFamily="34" charset="0"/>
              </a:rPr>
              <a:t>О</a:t>
            </a:r>
            <a:r>
              <a:rPr lang="ru-RU" sz="1200" dirty="0" smtClean="0">
                <a:latin typeface="Calibri" panose="020F0502020204030204" pitchFamily="34" charset="0"/>
              </a:rPr>
              <a:t>тсутствует </a:t>
            </a:r>
            <a:r>
              <a:rPr lang="ru-RU" sz="1200" dirty="0">
                <a:latin typeface="Calibri" panose="020F0502020204030204" pitchFamily="34" charset="0"/>
              </a:rPr>
              <a:t>финансовая ответственность институтов, мотивации ППС, сотрудников за результаты деятельности;</a:t>
            </a:r>
          </a:p>
          <a:p>
            <a:pPr marL="396000" lvl="0" indent="-21600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Calibri" panose="020F0502020204030204" pitchFamily="34" charset="0"/>
              </a:rPr>
              <a:t>Недостаточная </a:t>
            </a:r>
            <a:r>
              <a:rPr lang="ru-RU" sz="1200" dirty="0">
                <a:latin typeface="Calibri" panose="020F0502020204030204" pitchFamily="34" charset="0"/>
              </a:rPr>
              <a:t>связь «наука – образование - производство»;</a:t>
            </a:r>
          </a:p>
          <a:p>
            <a:pPr marL="396000" lvl="0" indent="-216000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Calibri" panose="020F0502020204030204" pitchFamily="34" charset="0"/>
              </a:rPr>
              <a:t>Отсутствует </a:t>
            </a:r>
            <a:r>
              <a:rPr lang="ru-RU" sz="1200" dirty="0">
                <a:latin typeface="Calibri" panose="020F0502020204030204" pitchFamily="34" charset="0"/>
              </a:rPr>
              <a:t>коммерциализация НИОКР.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14099" y="4819868"/>
            <a:ext cx="9577064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ЦЕЛИ</a:t>
            </a:r>
          </a:p>
          <a:p>
            <a:pPr lvl="0"/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ru-RU" sz="1200" b="1" dirty="0" smtClean="0">
                <a:latin typeface="Calibri" panose="020F0502020204030204" pitchFamily="34" charset="0"/>
              </a:rPr>
              <a:t>СТРАТЕГИЧЕСКАЯ </a:t>
            </a:r>
            <a:r>
              <a:rPr lang="ru-RU" sz="1200" b="1" dirty="0">
                <a:latin typeface="Calibri" panose="020F0502020204030204" pitchFamily="34" charset="0"/>
              </a:rPr>
              <a:t>ЦЕЛЬ </a:t>
            </a:r>
            <a:r>
              <a:rPr lang="ru-RU" sz="1200" b="1" dirty="0" smtClean="0">
                <a:latin typeface="Calibri" panose="020F0502020204030204" pitchFamily="34" charset="0"/>
              </a:rPr>
              <a:t> </a:t>
            </a:r>
            <a:r>
              <a:rPr lang="ru-RU" sz="1200" b="1" dirty="0">
                <a:latin typeface="Calibri" panose="020F0502020204030204" pitchFamily="34" charset="0"/>
              </a:rPr>
              <a:t>1: П</a:t>
            </a:r>
            <a:r>
              <a:rPr lang="ru-RU" sz="1200" dirty="0">
                <a:latin typeface="Calibri" panose="020F0502020204030204" pitchFamily="34" charset="0"/>
              </a:rPr>
              <a:t>ереход от системы «преподаватель-исследователь» к  системе «исследователь-преподаватель». Высокие доходы от научно-исследовательской деятельности и широкое вовлечение ППС и </a:t>
            </a:r>
            <a:r>
              <a:rPr lang="ru-RU" sz="1200" dirty="0" smtClean="0">
                <a:latin typeface="Calibri" panose="020F0502020204030204" pitchFamily="34" charset="0"/>
              </a:rPr>
              <a:t>обучающихся в </a:t>
            </a:r>
            <a:r>
              <a:rPr lang="ru-RU" sz="1200" dirty="0">
                <a:latin typeface="Calibri" panose="020F0502020204030204" pitchFamily="34" charset="0"/>
              </a:rPr>
              <a:t>научные исследования.</a:t>
            </a:r>
          </a:p>
          <a:p>
            <a:r>
              <a:rPr lang="ru-RU" sz="1200" b="1" dirty="0">
                <a:latin typeface="Calibri" panose="020F0502020204030204" pitchFamily="34" charset="0"/>
              </a:rPr>
              <a:t>СТРАТЕГИЧЕСКАЯ ЦЕЛЬ </a:t>
            </a:r>
            <a:r>
              <a:rPr lang="ru-RU" sz="1200" b="1" dirty="0" smtClean="0">
                <a:latin typeface="Calibri" panose="020F0502020204030204" pitchFamily="34" charset="0"/>
              </a:rPr>
              <a:t> </a:t>
            </a:r>
            <a:r>
              <a:rPr lang="ru-RU" sz="1200" b="1" dirty="0">
                <a:latin typeface="Calibri" panose="020F0502020204030204" pitchFamily="34" charset="0"/>
              </a:rPr>
              <a:t>2: </a:t>
            </a:r>
            <a:r>
              <a:rPr lang="ru-RU" sz="1200" b="1" dirty="0" smtClean="0">
                <a:latin typeface="Calibri" panose="020F0502020204030204" pitchFamily="34" charset="0"/>
              </a:rPr>
              <a:t>У</a:t>
            </a:r>
            <a:r>
              <a:rPr lang="ru-RU" sz="1200" dirty="0" smtClean="0">
                <a:latin typeface="Calibri" panose="020F0502020204030204" pitchFamily="34" charset="0"/>
              </a:rPr>
              <a:t>лучшение </a:t>
            </a:r>
            <a:r>
              <a:rPr lang="ru-RU" sz="1200" dirty="0">
                <a:latin typeface="Calibri" panose="020F0502020204030204" pitchFamily="34" charset="0"/>
              </a:rPr>
              <a:t>качества образования и увеличение количества обучающихся до качественного уровня – 6000 человек к 2025 году, включая </a:t>
            </a:r>
            <a:r>
              <a:rPr lang="en-US" sz="1200" dirty="0">
                <a:latin typeface="Calibri" panose="020F0502020204030204" pitchFamily="34" charset="0"/>
              </a:rPr>
              <a:t>On Line </a:t>
            </a:r>
            <a:r>
              <a:rPr lang="ru-RU" sz="1200" dirty="0">
                <a:latin typeface="Calibri" panose="020F0502020204030204" pitchFamily="34" charset="0"/>
              </a:rPr>
              <a:t>обучение с показателями набора в соотношении: </a:t>
            </a:r>
            <a:r>
              <a:rPr lang="ru-RU" sz="1200" dirty="0" err="1">
                <a:latin typeface="Calibri" panose="020F0502020204030204" pitchFamily="34" charset="0"/>
              </a:rPr>
              <a:t>бакалавриат</a:t>
            </a:r>
            <a:r>
              <a:rPr lang="ru-RU" sz="1200" dirty="0">
                <a:latin typeface="Calibri" panose="020F0502020204030204" pitchFamily="34" charset="0"/>
              </a:rPr>
              <a:t> –  70 %, магистратура и докторантура – 30 %.</a:t>
            </a:r>
          </a:p>
          <a:p>
            <a:r>
              <a:rPr lang="ru-RU" sz="1200" b="1" dirty="0">
                <a:latin typeface="Calibri" panose="020F0502020204030204" pitchFamily="34" charset="0"/>
              </a:rPr>
              <a:t>СТРАТЕГИЧЕСКАЯ ЦЕЛЬ </a:t>
            </a:r>
            <a:r>
              <a:rPr lang="en-US" sz="1200" b="1" dirty="0">
                <a:latin typeface="Calibri" panose="020F0502020204030204" pitchFamily="34" charset="0"/>
              </a:rPr>
              <a:t> </a:t>
            </a:r>
            <a:r>
              <a:rPr lang="ru-RU" sz="1200" b="1" dirty="0" smtClean="0">
                <a:latin typeface="Calibri" panose="020F0502020204030204" pitchFamily="34" charset="0"/>
              </a:rPr>
              <a:t>3</a:t>
            </a:r>
            <a:r>
              <a:rPr lang="ru-RU" sz="1200" b="1" dirty="0">
                <a:latin typeface="Calibri" panose="020F0502020204030204" pitchFamily="34" charset="0"/>
              </a:rPr>
              <a:t>:  </a:t>
            </a:r>
            <a:r>
              <a:rPr lang="ru-RU" sz="1200" dirty="0">
                <a:latin typeface="Calibri" panose="020F0502020204030204" pitchFamily="34" charset="0"/>
              </a:rPr>
              <a:t>Привлечение талантливых и прогрессивных абитуриентов, ППС и сотрудников со всего мира и создание для них комфортных условий обучения и исследований.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02530" y="3810676"/>
            <a:ext cx="94902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СТРАТЕГИЯ </a:t>
            </a:r>
            <a:r>
              <a:rPr lang="ru-RU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ТРАНСФОРМАЦИИ</a:t>
            </a:r>
          </a:p>
          <a:p>
            <a:pPr lvl="0"/>
            <a:endParaRPr lang="kk-KZ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just"/>
            <a:r>
              <a:rPr lang="ru-RU" sz="1200" dirty="0" smtClean="0">
                <a:latin typeface="Calibri" panose="020F0502020204030204" pitchFamily="34" charset="0"/>
              </a:rPr>
              <a:t>За период 2018-2025г.г. в университет должен преобразоваться в университет с высоким уровнем научных исследований молодыми инициативными, креативно мыслящими учеными, преподающими основные дисциплины в университете по современным методикам и технологиям обучения.</a:t>
            </a:r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7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691" y="45943"/>
            <a:ext cx="9825034" cy="678973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FF"/>
              </a:gs>
            </a:gsLst>
            <a:lin ang="5400000" scaled="1"/>
          </a:gradFill>
          <a:ln w="25400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05447" y="1115313"/>
            <a:ext cx="3323371" cy="590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607" tIns="41303" rIns="82607" bIns="4130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9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ЗАДАЧИ</a:t>
            </a:r>
            <a:r>
              <a:rPr lang="ru-RU" sz="9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: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900" dirty="0">
                <a:latin typeface="Calibri" panose="020F0502020204030204" pitchFamily="34" charset="0"/>
              </a:rPr>
              <a:t>1. Форсированное использование научно-исследовательских ресурсов в учебном процессе. Модернизация </a:t>
            </a:r>
            <a:r>
              <a:rPr lang="ru-RU" sz="900" dirty="0" err="1">
                <a:latin typeface="Calibri" panose="020F0502020204030204" pitchFamily="34" charset="0"/>
              </a:rPr>
              <a:t>учебно</a:t>
            </a:r>
            <a:r>
              <a:rPr lang="ru-RU" sz="900" dirty="0">
                <a:latin typeface="Calibri" panose="020F0502020204030204" pitchFamily="34" charset="0"/>
              </a:rPr>
              <a:t> - лабораторного оборудования и компьютерного парка.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900" dirty="0">
                <a:latin typeface="Calibri" panose="020F0502020204030204" pitchFamily="34" charset="0"/>
              </a:rPr>
              <a:t>2. Широкое вовлечение студентов  в научно-исследовательские проекты и образовательные программы; Траектория молодого ученого (</a:t>
            </a:r>
            <a:r>
              <a:rPr lang="ru-RU" sz="900" dirty="0" err="1">
                <a:latin typeface="Calibri" panose="020F0502020204030204" pitchFamily="34" charset="0"/>
              </a:rPr>
              <a:t>Young</a:t>
            </a:r>
            <a:r>
              <a:rPr lang="ru-RU" sz="900" dirty="0">
                <a:latin typeface="Calibri" panose="020F0502020204030204" pitchFamily="34" charset="0"/>
              </a:rPr>
              <a:t> </a:t>
            </a:r>
            <a:r>
              <a:rPr lang="ru-RU" sz="900" dirty="0" err="1">
                <a:latin typeface="Calibri" panose="020F0502020204030204" pitchFamily="34" charset="0"/>
              </a:rPr>
              <a:t>Researchers</a:t>
            </a:r>
            <a:r>
              <a:rPr lang="ru-RU" sz="900" dirty="0">
                <a:latin typeface="Calibri" panose="020F0502020204030204" pitchFamily="34" charset="0"/>
              </a:rPr>
              <a:t>' </a:t>
            </a:r>
            <a:r>
              <a:rPr lang="ru-RU" sz="900" dirty="0" err="1">
                <a:latin typeface="Calibri" panose="020F0502020204030204" pitchFamily="34" charset="0"/>
              </a:rPr>
              <a:t>Track</a:t>
            </a:r>
            <a:r>
              <a:rPr lang="ru-RU" sz="900" dirty="0">
                <a:latin typeface="Calibri" panose="020F0502020204030204" pitchFamily="34" charset="0"/>
              </a:rPr>
              <a:t> – После первого семестра второго курса (на основе GPA, знания английского, мотивационного письма (</a:t>
            </a:r>
            <a:r>
              <a:rPr lang="ru-RU" sz="900" dirty="0" err="1">
                <a:latin typeface="Calibri" panose="020F0502020204030204" pitchFamily="34" charset="0"/>
              </a:rPr>
              <a:t>motivation</a:t>
            </a:r>
            <a:r>
              <a:rPr lang="ru-RU" sz="900" dirty="0">
                <a:latin typeface="Calibri" panose="020F0502020204030204" pitchFamily="34" charset="0"/>
              </a:rPr>
              <a:t> </a:t>
            </a:r>
            <a:r>
              <a:rPr lang="ru-RU" sz="900" dirty="0" err="1">
                <a:latin typeface="Calibri" panose="020F0502020204030204" pitchFamily="34" charset="0"/>
              </a:rPr>
              <a:t>letter</a:t>
            </a:r>
            <a:r>
              <a:rPr lang="ru-RU" sz="900" dirty="0">
                <a:latin typeface="Calibri" panose="020F0502020204030204" pitchFamily="34" charset="0"/>
              </a:rPr>
              <a:t>), собеседования)  для топ 5-10% студентов выстраивается траектория молодого ученого-исследователя: исследовательские кредиты (</a:t>
            </a:r>
            <a:r>
              <a:rPr lang="ru-RU" sz="900" dirty="0" err="1">
                <a:latin typeface="Calibri" panose="020F0502020204030204" pitchFamily="34" charset="0"/>
              </a:rPr>
              <a:t>research</a:t>
            </a:r>
            <a:r>
              <a:rPr lang="ru-RU" sz="900" dirty="0">
                <a:latin typeface="Calibri" panose="020F0502020204030204" pitchFamily="34" charset="0"/>
              </a:rPr>
              <a:t> </a:t>
            </a:r>
            <a:r>
              <a:rPr lang="ru-RU" sz="900" dirty="0" err="1">
                <a:latin typeface="Calibri" panose="020F0502020204030204" pitchFamily="34" charset="0"/>
              </a:rPr>
              <a:t>credits</a:t>
            </a:r>
            <a:r>
              <a:rPr lang="ru-RU" sz="900" dirty="0">
                <a:latin typeface="Calibri" panose="020F0502020204030204" pitchFamily="34" charset="0"/>
              </a:rPr>
              <a:t>) + участие в научных проектах + доступ </a:t>
            </a:r>
            <a:r>
              <a:rPr lang="ru-RU" sz="900" dirty="0" smtClean="0">
                <a:latin typeface="Calibri" panose="020F0502020204030204" pitchFamily="34" charset="0"/>
              </a:rPr>
              <a:t>к лабораториям </a:t>
            </a:r>
            <a:r>
              <a:rPr lang="ru-RU" sz="900" dirty="0">
                <a:latin typeface="Calibri" panose="020F0502020204030204" pitchFamily="34" charset="0"/>
              </a:rPr>
              <a:t>+ формирование собственной темы исследования + дисциплины уровня магистратуры → обучение </a:t>
            </a:r>
            <a:r>
              <a:rPr lang="ru-RU" sz="900" dirty="0" smtClean="0">
                <a:latin typeface="Calibri" panose="020F0502020204030204" pitchFamily="34" charset="0"/>
              </a:rPr>
              <a:t>на </a:t>
            </a:r>
            <a:r>
              <a:rPr lang="ru-RU" sz="900" dirty="0">
                <a:latin typeface="Calibri" panose="020F0502020204030204" pitchFamily="34" charset="0"/>
              </a:rPr>
              <a:t>магистратуре экстерном (1 год) → обучение в докторантуре. Наращивание подготовки магистрантов и докторантов для собственных нужд в университете и по программе </a:t>
            </a:r>
            <a:r>
              <a:rPr lang="ru-RU" sz="900" dirty="0" err="1">
                <a:latin typeface="Calibri" panose="020F0502020204030204" pitchFamily="34" charset="0"/>
              </a:rPr>
              <a:t>Болашак</a:t>
            </a:r>
            <a:r>
              <a:rPr lang="ru-RU" sz="900" dirty="0">
                <a:latin typeface="Calibri" panose="020F0502020204030204" pitchFamily="34" charset="0"/>
              </a:rPr>
              <a:t>.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900" dirty="0">
                <a:latin typeface="Calibri" panose="020F0502020204030204" pitchFamily="34" charset="0"/>
              </a:rPr>
              <a:t>3. Привлечение зарубежных преподавателей и ученых из передовых мировых университетов и ведущих научных центров для совместного развития  приоритетных исследовательских направлений в области возобновляемых источников энергии, энергосбережении </a:t>
            </a:r>
            <a:r>
              <a:rPr lang="ru-RU" sz="900" dirty="0" smtClean="0">
                <a:latin typeface="Calibri" panose="020F0502020204030204" pitchFamily="34" charset="0"/>
              </a:rPr>
              <a:t>, </a:t>
            </a:r>
            <a:r>
              <a:rPr lang="en-US" sz="900" dirty="0" smtClean="0">
                <a:latin typeface="Calibri" panose="020F0502020204030204" pitchFamily="34" charset="0"/>
              </a:rPr>
              <a:t>IT </a:t>
            </a:r>
            <a:r>
              <a:rPr lang="ru-RU" sz="900" dirty="0" smtClean="0">
                <a:latin typeface="Calibri" panose="020F0502020204030204" pitchFamily="34" charset="0"/>
              </a:rPr>
              <a:t>- технологий </a:t>
            </a:r>
            <a:r>
              <a:rPr lang="ru-RU" sz="900" dirty="0">
                <a:latin typeface="Calibri" panose="020F0502020204030204" pitchFamily="34" charset="0"/>
              </a:rPr>
              <a:t>и робототехники.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900" dirty="0">
                <a:latin typeface="Calibri" panose="020F0502020204030204" pitchFamily="34" charset="0"/>
              </a:rPr>
              <a:t>4. Участие в международных научных и образовательных проектах и программах развития (ПРООН, ЮНЕСКО, </a:t>
            </a:r>
            <a:r>
              <a:rPr lang="en-US" sz="900" dirty="0" smtClean="0">
                <a:latin typeface="Calibri" panose="020F0502020204030204" pitchFamily="34" charset="0"/>
              </a:rPr>
              <a:t>ERASMUS</a:t>
            </a:r>
            <a:r>
              <a:rPr lang="ru-RU" sz="9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+</a:t>
            </a:r>
            <a:r>
              <a:rPr lang="ru-RU" sz="900" dirty="0" smtClean="0">
                <a:latin typeface="Calibri" panose="020F0502020204030204" pitchFamily="34" charset="0"/>
              </a:rPr>
              <a:t>, </a:t>
            </a:r>
            <a:r>
              <a:rPr lang="ru-RU" sz="900" dirty="0">
                <a:latin typeface="Calibri" panose="020F0502020204030204" pitchFamily="34" charset="0"/>
              </a:rPr>
              <a:t>УШОС, ЕБРР, </a:t>
            </a:r>
            <a:r>
              <a:rPr lang="ru-RU" sz="900" dirty="0" smtClean="0">
                <a:latin typeface="Calibri" panose="020F0502020204030204" pitchFamily="34" charset="0"/>
              </a:rPr>
              <a:t>АБР </a:t>
            </a:r>
            <a:r>
              <a:rPr lang="ru-RU" sz="900" dirty="0">
                <a:latin typeface="Calibri" panose="020F0502020204030204" pitchFamily="34" charset="0"/>
              </a:rPr>
              <a:t>и т.д.)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900" dirty="0">
                <a:latin typeface="Calibri" panose="020F0502020204030204" pitchFamily="34" charset="0"/>
              </a:rPr>
              <a:t>5. Проведение совместных </a:t>
            </a:r>
            <a:r>
              <a:rPr lang="ru-RU" sz="900" dirty="0" smtClean="0">
                <a:latin typeface="Calibri" panose="020F0502020204030204" pitchFamily="34" charset="0"/>
              </a:rPr>
              <a:t>научно–исследовательских </a:t>
            </a:r>
            <a:r>
              <a:rPr lang="ru-RU" sz="900" dirty="0">
                <a:latin typeface="Calibri" panose="020F0502020204030204" pitchFamily="34" charset="0"/>
              </a:rPr>
              <a:t>проектов с индустриальным и корпоративным секторами и создание </a:t>
            </a:r>
            <a:r>
              <a:rPr lang="ru-RU" sz="900" dirty="0" smtClean="0">
                <a:latin typeface="Calibri" panose="020F0502020204030204" pitchFamily="34" charset="0"/>
              </a:rPr>
              <a:t>сервис-ориентированного </a:t>
            </a:r>
            <a:r>
              <a:rPr lang="ru-RU" sz="900" dirty="0">
                <a:latin typeface="Calibri" panose="020F0502020204030204" pitchFamily="34" charset="0"/>
              </a:rPr>
              <a:t>проектирования и </a:t>
            </a:r>
            <a:r>
              <a:rPr lang="ru-RU" sz="900" dirty="0" smtClean="0">
                <a:latin typeface="Calibri" panose="020F0502020204030204" pitchFamily="34" charset="0"/>
              </a:rPr>
              <a:t>производства, </a:t>
            </a:r>
            <a:r>
              <a:rPr lang="ru-RU" sz="900" dirty="0">
                <a:latin typeface="Calibri" panose="020F0502020204030204" pitchFamily="34" charset="0"/>
              </a:rPr>
              <a:t>интегрированного с самыми современными технологиями.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900" dirty="0" smtClean="0">
                <a:latin typeface="Calibri" panose="020F0502020204030204" pitchFamily="34" charset="0"/>
              </a:rPr>
              <a:t>6.  Развитие </a:t>
            </a:r>
            <a:r>
              <a:rPr lang="ru-RU" sz="900" dirty="0">
                <a:latin typeface="Calibri" panose="020F0502020204030204" pitchFamily="34" charset="0"/>
              </a:rPr>
              <a:t>системы коммерциализации научных разработок (новый бизнес, совместные предприятия, продажа </a:t>
            </a:r>
            <a:r>
              <a:rPr lang="ru-RU" sz="900" dirty="0" smtClean="0">
                <a:latin typeface="Calibri" panose="020F0502020204030204" pitchFamily="34" charset="0"/>
              </a:rPr>
              <a:t>лицензий</a:t>
            </a:r>
            <a:r>
              <a:rPr lang="ru-RU" sz="9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,</a:t>
            </a:r>
            <a:r>
              <a:rPr lang="ru-RU" sz="900" dirty="0" smtClean="0">
                <a:latin typeface="Calibri" panose="020F0502020204030204" pitchFamily="34" charset="0"/>
              </a:rPr>
              <a:t> </a:t>
            </a:r>
            <a:r>
              <a:rPr lang="ru-RU" sz="900" dirty="0">
                <a:latin typeface="Calibri" panose="020F0502020204030204" pitchFamily="34" charset="0"/>
              </a:rPr>
              <a:t>проектирование, </a:t>
            </a:r>
            <a:r>
              <a:rPr lang="ru-RU" sz="900" dirty="0" smtClean="0">
                <a:latin typeface="Calibri" panose="020F0502020204030204" pitchFamily="34" charset="0"/>
              </a:rPr>
              <a:t>экспертиза, </a:t>
            </a:r>
            <a:r>
              <a:rPr lang="ru-RU" sz="900" dirty="0">
                <a:latin typeface="Calibri" panose="020F0502020204030204" pitchFamily="34" charset="0"/>
              </a:rPr>
              <a:t>обучение, </a:t>
            </a:r>
            <a:r>
              <a:rPr lang="ru-RU" sz="900" dirty="0" smtClean="0">
                <a:latin typeface="Calibri" panose="020F0502020204030204" pitchFamily="34" charset="0"/>
              </a:rPr>
              <a:t>тренинги и др.) </a:t>
            </a:r>
            <a:r>
              <a:rPr lang="ru-RU" sz="900" dirty="0">
                <a:latin typeface="Calibri" panose="020F0502020204030204" pitchFamily="34" charset="0"/>
              </a:rPr>
              <a:t>и современных способов формирования «Венчурных» фондов для стимулирования  научных, инновационных проектов и </a:t>
            </a:r>
            <a:r>
              <a:rPr lang="en-US" sz="900" dirty="0">
                <a:latin typeface="Calibri" panose="020F0502020204030204" pitchFamily="34" charset="0"/>
              </a:rPr>
              <a:t>Start</a:t>
            </a:r>
            <a:r>
              <a:rPr lang="ru-RU" sz="900" dirty="0">
                <a:latin typeface="Calibri" panose="020F0502020204030204" pitchFamily="34" charset="0"/>
              </a:rPr>
              <a:t>- </a:t>
            </a:r>
            <a:r>
              <a:rPr lang="en-US" sz="900" dirty="0">
                <a:latin typeface="Calibri" panose="020F0502020204030204" pitchFamily="34" charset="0"/>
              </a:rPr>
              <a:t>up</a:t>
            </a:r>
            <a:r>
              <a:rPr lang="ru-RU" sz="9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en-US" sz="600" dirty="0" smtClean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SzPts val="1000"/>
              <a:buFont typeface="Symbol"/>
              <a:buNone/>
              <a:tabLst>
                <a:tab pos="457200" algn="l"/>
              </a:tabLst>
            </a:pPr>
            <a:r>
              <a:rPr lang="ru-RU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СТРАТЕГИЧЕСКАЯ ЦЕЛЬ </a:t>
            </a:r>
            <a:r>
              <a:rPr lang="ru-RU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1.</a:t>
            </a:r>
            <a:r>
              <a:rPr lang="en-US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just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900" dirty="0" smtClean="0">
                <a:latin typeface="Calibri" panose="020F0502020204030204" pitchFamily="34" charset="0"/>
              </a:rPr>
              <a:t>Переход </a:t>
            </a:r>
            <a:r>
              <a:rPr lang="ru-RU" sz="900" dirty="0">
                <a:latin typeface="Calibri" panose="020F0502020204030204" pitchFamily="34" charset="0"/>
              </a:rPr>
              <a:t>от системы «преподаватель-исследователь» к системе «исследователь-преподаватель». Высокие доходы от научно-исследовательской деятельности и широкое вовлечение ППС и </a:t>
            </a:r>
            <a:r>
              <a:rPr lang="ru-RU" sz="900" dirty="0" smtClean="0">
                <a:latin typeface="Calibri" panose="020F0502020204030204" pitchFamily="34" charset="0"/>
              </a:rPr>
              <a:t>обучающихся </a:t>
            </a:r>
            <a:r>
              <a:rPr lang="ru-RU" sz="900" dirty="0">
                <a:latin typeface="Calibri" panose="020F0502020204030204" pitchFamily="34" charset="0"/>
              </a:rPr>
              <a:t>в научные исследования.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endParaRPr lang="ru-RU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ru-RU" sz="900" dirty="0">
              <a:solidFill>
                <a:srgbClr val="FF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430780" y="1125539"/>
            <a:ext cx="3082393" cy="603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607" tIns="41303" rIns="82607" bIns="4130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ЗАДАЧИ: 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900" dirty="0" smtClean="0">
                <a:latin typeface="Calibri" panose="020F0502020204030204" pitchFamily="34" charset="0"/>
              </a:rPr>
              <a:t> </a:t>
            </a:r>
            <a:r>
              <a:rPr lang="ru-RU" sz="900" dirty="0" smtClean="0">
                <a:latin typeface="Calibri" panose="020F0502020204030204" pitchFamily="34" charset="0"/>
              </a:rPr>
              <a:t>Осуществлять </a:t>
            </a:r>
            <a:r>
              <a:rPr lang="ru-RU" sz="900" dirty="0">
                <a:latin typeface="Calibri" panose="020F0502020204030204" pitchFamily="34" charset="0"/>
              </a:rPr>
              <a:t>набор самых лучших абитуриентов, магистрантов и докторантов, предоставив им возможности обучения в рамках </a:t>
            </a:r>
            <a:r>
              <a:rPr lang="ru-RU" sz="900" dirty="0" smtClean="0">
                <a:latin typeface="Calibri" panose="020F0502020204030204" pitchFamily="34" charset="0"/>
              </a:rPr>
              <a:t>академической </a:t>
            </a:r>
            <a:r>
              <a:rPr lang="ru-RU" sz="900" dirty="0">
                <a:latin typeface="Calibri" panose="020F0502020204030204" pitchFamily="34" charset="0"/>
              </a:rPr>
              <a:t>мобильности </a:t>
            </a:r>
            <a:r>
              <a:rPr lang="ru-RU" sz="900" dirty="0" smtClean="0">
                <a:latin typeface="Calibri" panose="020F0502020204030204" pitchFamily="34" charset="0"/>
              </a:rPr>
              <a:t>и </a:t>
            </a:r>
            <a:r>
              <a:rPr lang="ru-RU" sz="900" dirty="0">
                <a:latin typeface="Calibri" panose="020F0502020204030204" pitchFamily="34" charset="0"/>
              </a:rPr>
              <a:t>стажировок в зарубежных университетах – партнерах.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900" dirty="0">
                <a:latin typeface="Calibri" panose="020F0502020204030204" pitchFamily="34" charset="0"/>
              </a:rPr>
              <a:t> Сформировать лучший ППС с высокой </a:t>
            </a:r>
            <a:r>
              <a:rPr lang="ru-RU" sz="900" dirty="0" err="1">
                <a:latin typeface="Calibri" panose="020F0502020204030204" pitchFamily="34" charset="0"/>
              </a:rPr>
              <a:t>остепененностью</a:t>
            </a:r>
            <a:r>
              <a:rPr lang="ru-RU" sz="900" dirty="0">
                <a:latin typeface="Calibri" panose="020F0502020204030204" pitchFamily="34" charset="0"/>
              </a:rPr>
              <a:t>, международным опытом, активной научной </a:t>
            </a:r>
            <a:r>
              <a:rPr lang="ru-RU" sz="900" dirty="0" smtClean="0">
                <a:latin typeface="Calibri" panose="020F0502020204030204" pitchFamily="34" charset="0"/>
              </a:rPr>
              <a:t>деятельностью, </a:t>
            </a:r>
            <a:r>
              <a:rPr lang="ru-RU" sz="900" dirty="0">
                <a:latin typeface="Calibri" panose="020F0502020204030204" pitchFamily="34" charset="0"/>
              </a:rPr>
              <a:t>с инновационным и креативным мышлением, проходящими периодически стажировку в зарубежных университетах - партнерах;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900" dirty="0">
                <a:latin typeface="Calibri" panose="020F0502020204030204" pitchFamily="34" charset="0"/>
              </a:rPr>
              <a:t> Создание эффективных передовых программ обучения казахскому, русскому и английскому языкам со сдачей соответствующих языковых тестов с установлением соответствующего порогового уровня и </a:t>
            </a:r>
            <a:r>
              <a:rPr lang="ru-RU" sz="900" dirty="0" smtClean="0">
                <a:latin typeface="Calibri" panose="020F0502020204030204" pitchFamily="34" charset="0"/>
              </a:rPr>
              <a:t>перевода </a:t>
            </a:r>
            <a:r>
              <a:rPr lang="ru-RU" sz="900" dirty="0">
                <a:latin typeface="Calibri" panose="020F0502020204030204" pitchFamily="34" charset="0"/>
              </a:rPr>
              <a:t>процесса обучения на </a:t>
            </a:r>
            <a:r>
              <a:rPr lang="ru-RU" sz="900" dirty="0" smtClean="0">
                <a:latin typeface="Calibri" panose="020F0502020204030204" pitchFamily="34" charset="0"/>
              </a:rPr>
              <a:t>трехъязычную систему; </a:t>
            </a:r>
            <a:endParaRPr lang="ru-RU" sz="900" dirty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900" dirty="0">
                <a:latin typeface="Calibri" panose="020F0502020204030204" pitchFamily="34" charset="0"/>
              </a:rPr>
              <a:t> Внедрение и развитие инновационных методов обучения (</a:t>
            </a:r>
            <a:r>
              <a:rPr lang="en-US" sz="900" dirty="0">
                <a:latin typeface="Calibri" panose="020F0502020204030204" pitchFamily="34" charset="0"/>
              </a:rPr>
              <a:t>On Line </a:t>
            </a:r>
            <a:r>
              <a:rPr lang="ru-RU" sz="900" dirty="0" smtClean="0">
                <a:latin typeface="Calibri" panose="020F0502020204030204" pitchFamily="34" charset="0"/>
              </a:rPr>
              <a:t>обучение, </a:t>
            </a:r>
            <a:r>
              <a:rPr lang="ru-RU" sz="900" dirty="0">
                <a:latin typeface="Calibri" panose="020F0502020204030204" pitchFamily="34" charset="0"/>
              </a:rPr>
              <a:t>МООК, </a:t>
            </a:r>
            <a:r>
              <a:rPr lang="en-US" sz="900" dirty="0">
                <a:latin typeface="Calibri" panose="020F0502020204030204" pitchFamily="34" charset="0"/>
              </a:rPr>
              <a:t>IT</a:t>
            </a:r>
            <a:r>
              <a:rPr lang="ru-RU" sz="900" dirty="0">
                <a:latin typeface="Calibri" panose="020F0502020204030204" pitchFamily="34" charset="0"/>
              </a:rPr>
              <a:t> – технологии, </a:t>
            </a:r>
            <a:r>
              <a:rPr lang="ru-RU" sz="900" dirty="0" err="1">
                <a:latin typeface="Calibri" panose="020F0502020204030204" pitchFamily="34" charset="0"/>
              </a:rPr>
              <a:t>project</a:t>
            </a:r>
            <a:r>
              <a:rPr lang="ru-RU" sz="900" dirty="0">
                <a:latin typeface="Calibri" panose="020F0502020204030204" pitchFamily="34" charset="0"/>
              </a:rPr>
              <a:t> </a:t>
            </a:r>
            <a:r>
              <a:rPr lang="ru-RU" sz="900" dirty="0" err="1">
                <a:latin typeface="Calibri" panose="020F0502020204030204" pitchFamily="34" charset="0"/>
              </a:rPr>
              <a:t>based</a:t>
            </a:r>
            <a:r>
              <a:rPr lang="ru-RU" sz="900" dirty="0">
                <a:latin typeface="Calibri" panose="020F0502020204030204" pitchFamily="34" charset="0"/>
              </a:rPr>
              <a:t> </a:t>
            </a:r>
            <a:r>
              <a:rPr lang="ru-RU" sz="900" dirty="0" err="1">
                <a:latin typeface="Calibri" panose="020F0502020204030204" pitchFamily="34" charset="0"/>
              </a:rPr>
              <a:t>learning</a:t>
            </a:r>
            <a:r>
              <a:rPr lang="ru-RU" sz="900" dirty="0">
                <a:latin typeface="Calibri" panose="020F0502020204030204" pitchFamily="34" charset="0"/>
              </a:rPr>
              <a:t>, </a:t>
            </a:r>
            <a:r>
              <a:rPr lang="ru-RU" sz="900" dirty="0" err="1">
                <a:latin typeface="Calibri" panose="020F0502020204030204" pitchFamily="34" charset="0"/>
              </a:rPr>
              <a:t>learning</a:t>
            </a:r>
            <a:r>
              <a:rPr lang="ru-RU" sz="900" dirty="0">
                <a:latin typeface="Calibri" panose="020F0502020204030204" pitchFamily="34" charset="0"/>
              </a:rPr>
              <a:t> </a:t>
            </a:r>
            <a:r>
              <a:rPr lang="ru-RU" sz="900" dirty="0" err="1">
                <a:latin typeface="Calibri" panose="020F0502020204030204" pitchFamily="34" charset="0"/>
              </a:rPr>
              <a:t>by</a:t>
            </a:r>
            <a:r>
              <a:rPr lang="ru-RU" sz="900" dirty="0">
                <a:latin typeface="Calibri" panose="020F0502020204030204" pitchFamily="34" charset="0"/>
              </a:rPr>
              <a:t> </a:t>
            </a:r>
            <a:r>
              <a:rPr lang="ru-RU" sz="900" dirty="0" err="1">
                <a:latin typeface="Calibri" panose="020F0502020204030204" pitchFamily="34" charset="0"/>
              </a:rPr>
              <a:t>doing</a:t>
            </a:r>
            <a:r>
              <a:rPr lang="ru-RU" sz="900" dirty="0">
                <a:latin typeface="Calibri" panose="020F0502020204030204" pitchFamily="34" charset="0"/>
              </a:rPr>
              <a:t>, </a:t>
            </a:r>
            <a:r>
              <a:rPr lang="ru-RU" sz="900" dirty="0" err="1">
                <a:latin typeface="Calibri" panose="020F0502020204030204" pitchFamily="34" charset="0"/>
              </a:rPr>
              <a:t>project</a:t>
            </a:r>
            <a:r>
              <a:rPr lang="ru-RU" sz="900" dirty="0">
                <a:latin typeface="Calibri" panose="020F0502020204030204" pitchFamily="34" charset="0"/>
              </a:rPr>
              <a:t> </a:t>
            </a:r>
            <a:r>
              <a:rPr lang="ru-RU" sz="900" dirty="0" err="1">
                <a:latin typeface="Calibri" panose="020F0502020204030204" pitchFamily="34" charset="0"/>
              </a:rPr>
              <a:t>hatchery</a:t>
            </a:r>
            <a:r>
              <a:rPr lang="ru-RU" sz="900" dirty="0">
                <a:latin typeface="Calibri" panose="020F0502020204030204" pitchFamily="34" charset="0"/>
              </a:rPr>
              <a:t>).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900" dirty="0" smtClean="0">
                <a:latin typeface="Calibri" panose="020F0502020204030204" pitchFamily="34" charset="0"/>
              </a:rPr>
              <a:t> Обновление </a:t>
            </a:r>
            <a:r>
              <a:rPr lang="ru-RU" sz="900" dirty="0">
                <a:latin typeface="Calibri" panose="020F0502020204030204" pitchFamily="34" charset="0"/>
              </a:rPr>
              <a:t>существующих и создание новых образовательных программ, ориентированных на цифровую экономику (искусственный интеллект, робототехника, ИКТ).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900" dirty="0">
                <a:latin typeface="Calibri" panose="020F0502020204030204" pitchFamily="34" charset="0"/>
              </a:rPr>
              <a:t> Развитие </a:t>
            </a:r>
            <a:r>
              <a:rPr lang="ru-RU" sz="900" dirty="0" err="1">
                <a:latin typeface="Calibri" panose="020F0502020204030204" pitchFamily="34" charset="0"/>
              </a:rPr>
              <a:t>двудипломных</a:t>
            </a:r>
            <a:r>
              <a:rPr lang="ru-RU" sz="900" dirty="0">
                <a:latin typeface="Calibri" panose="020F0502020204030204" pitchFamily="34" charset="0"/>
              </a:rPr>
              <a:t> и совместных образовательных программ с широкой сетью ведущих зарубежных университетов и расширение спектра магистерских и докторских программ.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900" dirty="0">
                <a:latin typeface="Calibri" panose="020F0502020204030204" pitchFamily="34" charset="0"/>
              </a:rPr>
              <a:t> Перевод общеобразовательных дисциплин, базовых дисциплин и введения в специальность в электронный формат обучения по этим дисциплинам и переход на </a:t>
            </a:r>
            <a:r>
              <a:rPr lang="ru-RU" sz="900" dirty="0" smtClean="0">
                <a:latin typeface="Calibri" panose="020F0502020204030204" pitchFamily="34" charset="0"/>
              </a:rPr>
              <a:t>модульный принцип построения образовательных программ</a:t>
            </a:r>
            <a:r>
              <a:rPr lang="ru-RU" sz="900" dirty="0">
                <a:latin typeface="Calibri" panose="020F0502020204030204" pitchFamily="34" charset="0"/>
              </a:rPr>
              <a:t>.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900" dirty="0">
                <a:latin typeface="Calibri" panose="020F0502020204030204" pitchFamily="34" charset="0"/>
              </a:rPr>
              <a:t> Автономность университета с  правом разработки собственных учебных программ по специальностям, правом  присуждения дипломов и академических </a:t>
            </a:r>
            <a:r>
              <a:rPr lang="ru-RU" sz="900" dirty="0" smtClean="0">
                <a:latin typeface="Calibri" panose="020F0502020204030204" pitchFamily="34" charset="0"/>
              </a:rPr>
              <a:t>степеней.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SzPts val="1000"/>
              <a:buFont typeface="Symbol"/>
              <a:buNone/>
              <a:tabLst>
                <a:tab pos="457200" algn="l"/>
              </a:tabLst>
            </a:pPr>
            <a:r>
              <a:rPr lang="ru-RU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СТРАТЕГИЧЕСКАЯ </a:t>
            </a:r>
            <a:r>
              <a:rPr lang="ru-RU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ЦЕЛЬ </a:t>
            </a:r>
            <a:r>
              <a:rPr lang="ru-RU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  <a:r>
              <a:rPr lang="ru-RU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</a:t>
            </a:r>
            <a:r>
              <a:rPr lang="en-US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</a:p>
          <a:p>
            <a:pPr algn="just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ru-RU" sz="900" dirty="0" smtClean="0">
                <a:latin typeface="Calibri" panose="020F0502020204030204" pitchFamily="34" charset="0"/>
              </a:rPr>
              <a:t>Улучшение </a:t>
            </a:r>
            <a:r>
              <a:rPr lang="ru-RU" sz="900" dirty="0">
                <a:latin typeface="Calibri" panose="020F0502020204030204" pitchFamily="34" charset="0"/>
              </a:rPr>
              <a:t>качества образования и увеличение количества обучающихся до качественного уровня – 6000 человек к 2025 году, включая </a:t>
            </a:r>
            <a:r>
              <a:rPr lang="en-US" sz="900" dirty="0" smtClean="0">
                <a:latin typeface="Calibri" panose="020F0502020204030204" pitchFamily="34" charset="0"/>
              </a:rPr>
              <a:t>On</a:t>
            </a:r>
            <a:r>
              <a:rPr lang="ru-RU" sz="900" dirty="0" smtClean="0">
                <a:latin typeface="Calibri" panose="020F0502020204030204" pitchFamily="34" charset="0"/>
              </a:rPr>
              <a:t> </a:t>
            </a:r>
            <a:r>
              <a:rPr lang="en-US" sz="900" dirty="0" smtClean="0">
                <a:latin typeface="Calibri" panose="020F0502020204030204" pitchFamily="34" charset="0"/>
              </a:rPr>
              <a:t>Line</a:t>
            </a:r>
            <a:r>
              <a:rPr lang="ru-RU" sz="900" dirty="0" smtClean="0">
                <a:latin typeface="Calibri" panose="020F0502020204030204" pitchFamily="34" charset="0"/>
              </a:rPr>
              <a:t> </a:t>
            </a:r>
            <a:r>
              <a:rPr lang="ru-RU" sz="900" dirty="0">
                <a:latin typeface="Calibri" panose="020F0502020204030204" pitchFamily="34" charset="0"/>
              </a:rPr>
              <a:t>обучение с показателями набора в соотношении: </a:t>
            </a:r>
            <a:r>
              <a:rPr lang="ru-RU" sz="900" dirty="0" err="1">
                <a:latin typeface="Calibri" panose="020F0502020204030204" pitchFamily="34" charset="0"/>
              </a:rPr>
              <a:t>бакалавриат</a:t>
            </a:r>
            <a:r>
              <a:rPr lang="ru-RU" sz="900" dirty="0">
                <a:latin typeface="Calibri" panose="020F0502020204030204" pitchFamily="34" charset="0"/>
              </a:rPr>
              <a:t> –  70 %, магистратура и докторантура – 30 %.</a:t>
            </a:r>
            <a:endParaRPr lang="ru-RU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</a:pPr>
            <a:endParaRPr lang="ru-RU" sz="900" dirty="0">
              <a:solidFill>
                <a:srgbClr val="0070C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588383" y="1125895"/>
            <a:ext cx="3177172" cy="609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607" tIns="41303" rIns="82607" bIns="4130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ЗАДАЧИ: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900" dirty="0">
                <a:latin typeface="Calibri" panose="020F0502020204030204" pitchFamily="34" charset="0"/>
              </a:rPr>
              <a:t>1. Обеспечить </a:t>
            </a:r>
            <a:r>
              <a:rPr lang="ru-RU" sz="900" dirty="0" smtClean="0">
                <a:latin typeface="Calibri" panose="020F0502020204030204" pitchFamily="34" charset="0"/>
              </a:rPr>
              <a:t>университет </a:t>
            </a:r>
            <a:r>
              <a:rPr lang="ru-RU" sz="900" dirty="0">
                <a:latin typeface="Calibri" panose="020F0502020204030204" pitchFamily="34" charset="0"/>
              </a:rPr>
              <a:t>квалифицированными кадрами, что позволит достичь </a:t>
            </a:r>
            <a:r>
              <a:rPr lang="ru-RU" sz="900" dirty="0" smtClean="0">
                <a:latin typeface="Calibri" panose="020F0502020204030204" pitchFamily="34" charset="0"/>
              </a:rPr>
              <a:t>основные бизнес – задачи университета.</a:t>
            </a:r>
            <a:endParaRPr lang="ru-RU" sz="9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900" dirty="0">
                <a:latin typeface="Calibri" panose="020F0502020204030204" pitchFamily="34" charset="0"/>
              </a:rPr>
              <a:t>2. Подбор и наем новых молодых </a:t>
            </a:r>
            <a:r>
              <a:rPr lang="ru-RU" sz="900" dirty="0" smtClean="0">
                <a:latin typeface="Calibri" panose="020F0502020204030204" pitchFamily="34" charset="0"/>
              </a:rPr>
              <a:t>трехъязычных </a:t>
            </a:r>
            <a:r>
              <a:rPr lang="ru-RU" sz="900" dirty="0">
                <a:latin typeface="Calibri" panose="020F0502020204030204" pitchFamily="34" charset="0"/>
              </a:rPr>
              <a:t>сотрудников, желательно с международным опытом. Обучение и развитие сотрудников университета.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900" dirty="0" smtClean="0">
                <a:latin typeface="Calibri" panose="020F0502020204030204" pitchFamily="34" charset="0"/>
              </a:rPr>
              <a:t>3. Создание </a:t>
            </a:r>
            <a:r>
              <a:rPr lang="ru-RU" sz="900" dirty="0">
                <a:latin typeface="Calibri" panose="020F0502020204030204" pitchFamily="34" charset="0"/>
              </a:rPr>
              <a:t>системы повышения  финансовой ответственности  институтов, мотивации ППС, сотрудников за результаты деятельности </a:t>
            </a:r>
            <a:r>
              <a:rPr lang="ru-RU" sz="900" dirty="0" smtClean="0">
                <a:latin typeface="Calibri" panose="020F0502020204030204" pitchFamily="34" charset="0"/>
              </a:rPr>
              <a:t>путем </a:t>
            </a:r>
            <a:r>
              <a:rPr lang="ru-RU" sz="900" dirty="0">
                <a:latin typeface="Calibri" panose="020F0502020204030204" pitchFamily="34" charset="0"/>
              </a:rPr>
              <a:t>внедрения модели </a:t>
            </a:r>
            <a:r>
              <a:rPr lang="en-US" sz="900" dirty="0">
                <a:latin typeface="Calibri" panose="020F0502020204030204" pitchFamily="34" charset="0"/>
              </a:rPr>
              <a:t>Responsibility Center Management</a:t>
            </a:r>
            <a:r>
              <a:rPr lang="ru-RU" sz="900" dirty="0">
                <a:latin typeface="Calibri" panose="020F0502020204030204" pitchFamily="34" charset="0"/>
              </a:rPr>
              <a:t> (</a:t>
            </a:r>
            <a:r>
              <a:rPr lang="en-US" sz="900" dirty="0">
                <a:latin typeface="Calibri" panose="020F0502020204030204" pitchFamily="34" charset="0"/>
              </a:rPr>
              <a:t>RCM</a:t>
            </a:r>
            <a:r>
              <a:rPr lang="ru-RU" sz="900" dirty="0">
                <a:latin typeface="Calibri" panose="020F0502020204030204" pitchFamily="34" charset="0"/>
              </a:rPr>
              <a:t> </a:t>
            </a:r>
            <a:r>
              <a:rPr lang="ru-RU" sz="900" dirty="0" smtClean="0">
                <a:latin typeface="Calibri" panose="020F0502020204030204" pitchFamily="34" charset="0"/>
              </a:rPr>
              <a:t>– Управление </a:t>
            </a:r>
            <a:r>
              <a:rPr lang="ru-RU" sz="900" dirty="0">
                <a:latin typeface="Calibri" panose="020F0502020204030204" pitchFamily="34" charset="0"/>
              </a:rPr>
              <a:t>центром ответственности), которая широко используется уже более 20 лет в университетах мира и показывает свою эффективность</a:t>
            </a:r>
            <a:r>
              <a:rPr lang="ru-RU" sz="900" dirty="0" smtClean="0">
                <a:latin typeface="Calibri" panose="020F0502020204030204" pitchFamily="34" charset="0"/>
              </a:rPr>
              <a:t>. </a:t>
            </a:r>
            <a:r>
              <a:rPr lang="ru-RU" sz="900" dirty="0">
                <a:latin typeface="Calibri" panose="020F0502020204030204" pitchFamily="34" charset="0"/>
              </a:rPr>
              <a:t>Модель RCM оптимизирует нерентабельные специальности, развивает образовательное и </a:t>
            </a:r>
            <a:r>
              <a:rPr lang="ru-RU" sz="900" dirty="0" smtClean="0">
                <a:latin typeface="Calibri" panose="020F0502020204030204" pitchFamily="34" charset="0"/>
              </a:rPr>
              <a:t>научно-исследовательское</a:t>
            </a:r>
            <a:r>
              <a:rPr lang="en-US" sz="900" dirty="0" smtClean="0">
                <a:latin typeface="Calibri" panose="020F0502020204030204" pitchFamily="34" charset="0"/>
              </a:rPr>
              <a:t> </a:t>
            </a:r>
            <a:r>
              <a:rPr lang="ru-RU" sz="900" dirty="0" smtClean="0">
                <a:latin typeface="Calibri" panose="020F0502020204030204" pitchFamily="34" charset="0"/>
              </a:rPr>
              <a:t>предпринимательство </a:t>
            </a:r>
            <a:r>
              <a:rPr lang="ru-RU" sz="900" dirty="0">
                <a:latin typeface="Calibri" panose="020F0502020204030204" pitchFamily="34" charset="0"/>
              </a:rPr>
              <a:t>и определяет ответственность каждого участника процесса. Разработка эффективной системы оценки деятельности персонала на основе МВО и KPI. Регулярный мониторинг деятельности персонала. Внедрение системы </a:t>
            </a:r>
            <a:r>
              <a:rPr lang="ru-RU" sz="900" dirty="0" err="1">
                <a:latin typeface="Calibri" panose="020F0502020204030204" pitchFamily="34" charset="0"/>
              </a:rPr>
              <a:t>Feedback</a:t>
            </a:r>
            <a:r>
              <a:rPr lang="ru-RU" sz="900" dirty="0">
                <a:latin typeface="Calibri" panose="020F0502020204030204" pitchFamily="34" charset="0"/>
              </a:rPr>
              <a:t> в управление. Разработка системы компенсации: гибкая система вознаграждения за результаты деятельности, выявленных во время оценки (результаты KPI).</a:t>
            </a: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ru-RU" sz="900" dirty="0">
                <a:latin typeface="Calibri" panose="020F0502020204030204" pitchFamily="34" charset="0"/>
              </a:rPr>
              <a:t>4. Переход на электронный документооборот и автоматизация  основных процессов </a:t>
            </a:r>
            <a:r>
              <a:rPr lang="ru-RU" sz="900" dirty="0" smtClean="0">
                <a:latin typeface="Calibri" panose="020F0502020204030204" pitchFamily="34" charset="0"/>
              </a:rPr>
              <a:t>деятельности Университета. </a:t>
            </a:r>
            <a:r>
              <a:rPr lang="ru-RU" sz="900" dirty="0">
                <a:latin typeface="Calibri" panose="020F0502020204030204" pitchFamily="34" charset="0"/>
              </a:rPr>
              <a:t>Активная </a:t>
            </a:r>
            <a:r>
              <a:rPr lang="en-US" sz="900" dirty="0">
                <a:latin typeface="Calibri" panose="020F0502020204030204" pitchFamily="34" charset="0"/>
              </a:rPr>
              <a:t>PR</a:t>
            </a:r>
            <a:r>
              <a:rPr lang="ru-RU" sz="900" dirty="0">
                <a:latin typeface="Calibri" panose="020F0502020204030204" pitchFamily="34" charset="0"/>
              </a:rPr>
              <a:t>-компания.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900" dirty="0">
                <a:latin typeface="Calibri" panose="020F0502020204030204" pitchFamily="34" charset="0"/>
              </a:rPr>
              <a:t>5. Разработка дизайн-проекта развития кампуса (привлечение компетенций </a:t>
            </a:r>
            <a:r>
              <a:rPr lang="ru-RU" sz="900" dirty="0" smtClean="0">
                <a:latin typeface="Calibri" panose="020F0502020204030204" pitchFamily="34" charset="0"/>
              </a:rPr>
              <a:t>дизайнеров </a:t>
            </a:r>
            <a:r>
              <a:rPr lang="ru-RU" sz="900" dirty="0">
                <a:latin typeface="Calibri" panose="020F0502020204030204" pitchFamily="34" charset="0"/>
              </a:rPr>
              <a:t>из </a:t>
            </a:r>
            <a:r>
              <a:rPr lang="ru-RU" sz="900" dirty="0" smtClean="0">
                <a:latin typeface="Calibri" panose="020F0502020204030204" pitchFamily="34" charset="0"/>
              </a:rPr>
              <a:t>зарубежных университетов</a:t>
            </a:r>
            <a:r>
              <a:rPr lang="ru-RU" sz="900" dirty="0">
                <a:latin typeface="Calibri" panose="020F0502020204030204" pitchFamily="34" charset="0"/>
              </a:rPr>
              <a:t>), </a:t>
            </a:r>
            <a:r>
              <a:rPr lang="ru-RU" sz="900" dirty="0" smtClean="0">
                <a:latin typeface="Calibri" panose="020F0502020204030204" pitchFamily="34" charset="0"/>
              </a:rPr>
              <a:t>соответствующего </a:t>
            </a:r>
            <a:r>
              <a:rPr lang="ru-RU" sz="900" dirty="0">
                <a:latin typeface="Calibri" panose="020F0502020204030204" pitchFamily="34" charset="0"/>
              </a:rPr>
              <a:t>современным условиям обучения, </a:t>
            </a:r>
            <a:r>
              <a:rPr lang="ru-RU" sz="900" dirty="0" smtClean="0">
                <a:latin typeface="Calibri" panose="020F0502020204030204" pitchFamily="34" charset="0"/>
              </a:rPr>
              <a:t>исследований, </a:t>
            </a:r>
            <a:r>
              <a:rPr lang="ru-RU" sz="900" dirty="0">
                <a:latin typeface="Calibri" panose="020F0502020204030204" pitchFamily="34" charset="0"/>
              </a:rPr>
              <a:t>проживания и </a:t>
            </a:r>
            <a:r>
              <a:rPr lang="ru-RU" sz="900" dirty="0" smtClean="0">
                <a:latin typeface="Calibri" panose="020F0502020204030204" pitchFamily="34" charset="0"/>
              </a:rPr>
              <a:t>создание </a:t>
            </a:r>
            <a:r>
              <a:rPr lang="ru-RU" sz="900" dirty="0">
                <a:latin typeface="Calibri" panose="020F0502020204030204" pitchFamily="34" charset="0"/>
              </a:rPr>
              <a:t>новых видов образовательных и научных пространств. Например, цифровая лаборатория, компьютерный бар, </a:t>
            </a:r>
            <a:r>
              <a:rPr lang="ru-RU" sz="900" dirty="0" err="1">
                <a:latin typeface="Calibri" panose="020F0502020204030204" pitchFamily="34" charset="0"/>
              </a:rPr>
              <a:t>open</a:t>
            </a:r>
            <a:r>
              <a:rPr lang="ru-RU" sz="900" dirty="0">
                <a:latin typeface="Calibri" panose="020F0502020204030204" pitchFamily="34" charset="0"/>
              </a:rPr>
              <a:t> </a:t>
            </a:r>
            <a:r>
              <a:rPr lang="ru-RU" sz="900" dirty="0" err="1">
                <a:latin typeface="Calibri" panose="020F0502020204030204" pitchFamily="34" charset="0"/>
              </a:rPr>
              <a:t>space</a:t>
            </a:r>
            <a:r>
              <a:rPr lang="ru-RU" sz="900" dirty="0">
                <a:latin typeface="Calibri" panose="020F0502020204030204" pitchFamily="34" charset="0"/>
              </a:rPr>
              <a:t>.  Создание комфортного помещения (для обучения, коллективной и индивидуальной работы) с возможностью трансформации помещения и мебели. Отказ от монотонных тонов в пользу многообразия цветов и форм в интерьере</a:t>
            </a:r>
            <a:r>
              <a:rPr lang="ru-RU" sz="900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tabLst>
                <a:tab pos="457200" algn="l"/>
              </a:tabLst>
            </a:pPr>
            <a:endParaRPr lang="ru-RU" sz="600" dirty="0" smtClean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SzPts val="1000"/>
              <a:buFont typeface="Symbol"/>
              <a:buNone/>
              <a:tabLst>
                <a:tab pos="457200" algn="l"/>
              </a:tabLst>
            </a:pPr>
            <a:r>
              <a:rPr lang="ru-RU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СТРАТЕГИЧЕСКАЯ </a:t>
            </a:r>
            <a:r>
              <a:rPr lang="ru-RU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ЦЕЛЬ </a:t>
            </a:r>
            <a:r>
              <a:rPr lang="ru-RU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</a:t>
            </a:r>
            <a:r>
              <a:rPr lang="ru-RU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</a:t>
            </a:r>
            <a:r>
              <a:rPr lang="en-US" sz="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900" dirty="0">
                <a:latin typeface="Calibri" panose="020F0502020204030204" pitchFamily="34" charset="0"/>
              </a:rPr>
              <a:t>Привлечение талантливых и прогрессивных абитуриентов, ППС и сотрудников со всего мира и создание для них комфортных условий обучения и исследований.</a:t>
            </a:r>
            <a:endParaRPr lang="ru-RU" sz="9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tabLst>
                <a:tab pos="457200" algn="l"/>
              </a:tabLst>
            </a:pPr>
            <a:endParaRPr lang="ru-RU" sz="900" dirty="0">
              <a:solidFill>
                <a:srgbClr val="CC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214586" y="83581"/>
            <a:ext cx="3461640" cy="3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607" tIns="41303" rIns="82607" bIns="41303">
            <a:spAutoFit/>
          </a:bodyPr>
          <a:lstStyle>
            <a:lvl1pPr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ПРИОРИТЕТЫ</a:t>
            </a:r>
            <a:r>
              <a:rPr lang="en-US" altLang="ru-RU" sz="1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altLang="ru-RU" sz="1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ТРАНСФОРМАЦИИ</a:t>
            </a:r>
            <a:endParaRPr lang="ru-RU" altLang="ru-RU" sz="18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3530" y="439923"/>
            <a:ext cx="9807576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708" y="1147670"/>
            <a:ext cx="9807576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0479" y="447935"/>
            <a:ext cx="3468291" cy="54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607" tIns="41303" rIns="82607" bIns="41303">
            <a:spAutoFit/>
          </a:bodyPr>
          <a:lstStyle>
            <a:lvl1pPr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ПРИОРИТЕТ №1.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b="1" dirty="0" smtClean="0">
                <a:solidFill>
                  <a:srgbClr val="0066FF"/>
                </a:solidFill>
                <a:latin typeface="Calibri" panose="020F0502020204030204" pitchFamily="34" charset="0"/>
              </a:rPr>
              <a:t>Высокое </a:t>
            </a:r>
            <a:r>
              <a:rPr lang="ru-RU" sz="1000" b="1" dirty="0">
                <a:solidFill>
                  <a:srgbClr val="0066FF"/>
                </a:solidFill>
                <a:latin typeface="Calibri" panose="020F0502020204030204" pitchFamily="34" charset="0"/>
              </a:rPr>
              <a:t>качество проводимых </a:t>
            </a:r>
            <a:r>
              <a:rPr lang="ru-RU" sz="1000" b="1" dirty="0" smtClean="0">
                <a:solidFill>
                  <a:srgbClr val="0066FF"/>
                </a:solidFill>
                <a:latin typeface="Calibri" panose="020F0502020204030204" pitchFamily="34" charset="0"/>
              </a:rPr>
              <a:t>НИОКР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b="1" dirty="0" smtClean="0">
                <a:solidFill>
                  <a:srgbClr val="0066FF"/>
                </a:solidFill>
                <a:latin typeface="Calibri" panose="020F0502020204030204" pitchFamily="34" charset="0"/>
              </a:rPr>
              <a:t> </a:t>
            </a:r>
            <a:r>
              <a:rPr lang="en-US" sz="1000" b="1" dirty="0">
                <a:solidFill>
                  <a:srgbClr val="0066FF"/>
                </a:solidFill>
                <a:latin typeface="Calibri" panose="020F0502020204030204" pitchFamily="34" charset="0"/>
              </a:rPr>
              <a:t>c </a:t>
            </a:r>
            <a:r>
              <a:rPr lang="ru-RU" sz="1000" b="1" dirty="0">
                <a:solidFill>
                  <a:srgbClr val="0066FF"/>
                </a:solidFill>
                <a:latin typeface="Calibri" panose="020F0502020204030204" pitchFamily="34" charset="0"/>
              </a:rPr>
              <a:t>максимальной их </a:t>
            </a:r>
            <a:r>
              <a:rPr lang="ru-RU" sz="1000" b="1" dirty="0" smtClean="0">
                <a:solidFill>
                  <a:srgbClr val="0066FF"/>
                </a:solidFill>
                <a:latin typeface="Calibri" panose="020F0502020204030204" pitchFamily="34" charset="0"/>
              </a:rPr>
              <a:t>коммерциализацией.</a:t>
            </a:r>
            <a:endParaRPr lang="ru-RU" sz="1000" b="1" dirty="0">
              <a:solidFill>
                <a:srgbClr val="0066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237830" y="450544"/>
            <a:ext cx="3468291" cy="54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607" tIns="41303" rIns="82607" bIns="41303">
            <a:spAutoFit/>
          </a:bodyPr>
          <a:lstStyle>
            <a:lvl1pPr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0066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rPr>
              <a:t>ПРИОРИТЕТ №2.</a:t>
            </a:r>
            <a:endParaRPr lang="ru-RU" sz="1000" dirty="0">
              <a:solidFill>
                <a:srgbClr val="0066FF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b="1" dirty="0">
                <a:solidFill>
                  <a:srgbClr val="0066FF"/>
                </a:solidFill>
                <a:latin typeface="Calibri" panose="020F0502020204030204" pitchFamily="34" charset="0"/>
              </a:rPr>
              <a:t>Модернизация </a:t>
            </a:r>
            <a:endParaRPr lang="ru-RU" sz="1000" b="1" dirty="0" smtClean="0">
              <a:solidFill>
                <a:srgbClr val="0066FF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b="1" dirty="0" smtClean="0">
                <a:solidFill>
                  <a:srgbClr val="0066FF"/>
                </a:solidFill>
                <a:latin typeface="Calibri" panose="020F0502020204030204" pitchFamily="34" charset="0"/>
              </a:rPr>
              <a:t>образовательной деятельности.</a:t>
            </a:r>
            <a:endParaRPr lang="ru-RU" sz="1000" b="1" dirty="0">
              <a:solidFill>
                <a:srgbClr val="0066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392815" y="450543"/>
            <a:ext cx="3468291" cy="69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607" tIns="41303" rIns="82607" bIns="41303">
            <a:spAutoFit/>
          </a:bodyPr>
          <a:lstStyle>
            <a:lvl1pPr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ПРИОРИТЕТ №3.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b="1" dirty="0">
                <a:solidFill>
                  <a:srgbClr val="0066FF"/>
                </a:solidFill>
                <a:latin typeface="Calibri" panose="020F0502020204030204" pitchFamily="34" charset="0"/>
              </a:rPr>
              <a:t>Эффективная структура и система управления университетом с высокой степенью </a:t>
            </a:r>
            <a:r>
              <a:rPr lang="ru-RU" sz="1000" b="1" dirty="0" err="1">
                <a:solidFill>
                  <a:srgbClr val="0066FF"/>
                </a:solidFill>
                <a:latin typeface="Calibri" panose="020F0502020204030204" pitchFamily="34" charset="0"/>
              </a:rPr>
              <a:t>цифровизации</a:t>
            </a:r>
            <a:r>
              <a:rPr lang="ru-RU" sz="1000" b="1" dirty="0">
                <a:solidFill>
                  <a:srgbClr val="0066FF"/>
                </a:solidFill>
                <a:latin typeface="Calibri" panose="020F0502020204030204" pitchFamily="34" charset="0"/>
              </a:rPr>
              <a:t> всех процессов управления и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9179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166" y="45943"/>
            <a:ext cx="9825034" cy="678973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FF"/>
              </a:gs>
            </a:gsLst>
            <a:lin ang="5400000" scaled="1"/>
          </a:gradFill>
          <a:ln w="25400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683766"/>
              </p:ext>
            </p:extLst>
          </p:nvPr>
        </p:nvGraphicFramePr>
        <p:xfrm>
          <a:off x="392400" y="366502"/>
          <a:ext cx="9145016" cy="617220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999426"/>
                <a:gridCol w="7145590"/>
              </a:tblGrid>
              <a:tr h="593952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5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ПРИОРИТЕТ №1.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50" b="1" dirty="0" smtClean="0">
                          <a:solidFill>
                            <a:srgbClr val="0066FF"/>
                          </a:solidFill>
                          <a:latin typeface="Calibri" panose="020F0502020204030204" pitchFamily="34" charset="0"/>
                        </a:rPr>
                        <a:t>Высокое качество проводимых НИОКР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50" b="1" dirty="0" smtClean="0">
                          <a:solidFill>
                            <a:srgbClr val="0066FF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1" dirty="0" smtClean="0">
                          <a:solidFill>
                            <a:srgbClr val="0066FF"/>
                          </a:solidFill>
                          <a:latin typeface="Calibri" panose="020F0502020204030204" pitchFamily="34" charset="0"/>
                        </a:rPr>
                        <a:t>c </a:t>
                      </a:r>
                      <a:r>
                        <a:rPr lang="ru-RU" sz="1350" b="1" dirty="0" smtClean="0">
                          <a:solidFill>
                            <a:srgbClr val="0066FF"/>
                          </a:solidFill>
                          <a:latin typeface="Calibri" panose="020F0502020204030204" pitchFamily="34" charset="0"/>
                        </a:rPr>
                        <a:t>максимальной их коммерциализацией.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ru-RU" sz="1350" b="1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3791" marR="137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ЗАДАЧИ: </a:t>
                      </a:r>
                      <a:endParaRPr lang="ru-RU" sz="1350" kern="1200" dirty="0" smtClean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1. Форсированное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использование научно-исследовательских ресурсов в учебном процессе. Модернизация 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учебно-лабораторного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оборудования и компьютерного 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парка.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2. Широкое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вовлечение студентов  в научно-исследовательские проекты и образовательные программы; Траектория молодого ученого (</a:t>
                      </a:r>
                      <a:r>
                        <a:rPr lang="ru-RU" sz="1350" b="0" dirty="0" err="1">
                          <a:effectLst/>
                          <a:latin typeface="Calibri" panose="020F0502020204030204" pitchFamily="34" charset="0"/>
                        </a:rPr>
                        <a:t>Young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dirty="0" err="1">
                          <a:effectLst/>
                          <a:latin typeface="Calibri" panose="020F0502020204030204" pitchFamily="34" charset="0"/>
                        </a:rPr>
                        <a:t>Researchers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' </a:t>
                      </a:r>
                      <a:r>
                        <a:rPr lang="ru-RU" sz="1350" b="0" dirty="0" err="1">
                          <a:effectLst/>
                          <a:latin typeface="Calibri" panose="020F0502020204030204" pitchFamily="34" charset="0"/>
                        </a:rPr>
                        <a:t>Track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 – После первого семестра второго курса (на основе GPA, знания английского, мотивационного письма (</a:t>
                      </a:r>
                      <a:r>
                        <a:rPr lang="ru-RU" sz="1350" b="0" dirty="0" err="1">
                          <a:effectLst/>
                          <a:latin typeface="Calibri" panose="020F0502020204030204" pitchFamily="34" charset="0"/>
                        </a:rPr>
                        <a:t>motivation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dirty="0" err="1">
                          <a:effectLst/>
                          <a:latin typeface="Calibri" panose="020F0502020204030204" pitchFamily="34" charset="0"/>
                        </a:rPr>
                        <a:t>letter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), собеседования)  для топ 5-10% студентов выстраивается траектория молодого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ученого -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исследователя: исследовательские кредиты (</a:t>
                      </a:r>
                      <a:r>
                        <a:rPr lang="ru-RU" sz="1350" b="0" dirty="0" err="1">
                          <a:effectLst/>
                          <a:latin typeface="Calibri" panose="020F0502020204030204" pitchFamily="34" charset="0"/>
                        </a:rPr>
                        <a:t>research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dirty="0" err="1">
                          <a:effectLst/>
                          <a:latin typeface="Calibri" panose="020F0502020204030204" pitchFamily="34" charset="0"/>
                        </a:rPr>
                        <a:t>credits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) + участие в научных проектах + доступ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к лабораториям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+ формирование собственной темы исследования + дисциплины уровня магистратуры → обучение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на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магистратуре экстерном (1 год) → обучение в докторантуре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. Наращивание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подготовки магистрантов и докторантов для собственных нужд в университете и по программе </a:t>
                      </a:r>
                      <a:r>
                        <a:rPr lang="ru-RU" sz="1350" b="0" dirty="0" err="1" smtClean="0">
                          <a:effectLst/>
                          <a:latin typeface="Calibri" panose="020F0502020204030204" pitchFamily="34" charset="0"/>
                        </a:rPr>
                        <a:t>Болашак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350" b="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3. Привлечение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зарубежных преподавателей и ученых из передовых мировых университетов и ведущих научных центров для совместного развития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 приоритетных исследовательских направлений в области возобновляемых источников энергии,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энергосбережении, </a:t>
                      </a:r>
                      <a:r>
                        <a:rPr lang="en-US" sz="1350" b="0" dirty="0">
                          <a:effectLst/>
                          <a:latin typeface="Calibri" panose="020F0502020204030204" pitchFamily="34" charset="0"/>
                        </a:rPr>
                        <a:t>IT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-технологий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и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робототехники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350" b="0" kern="12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kern="1200" baseline="0" dirty="0" smtClean="0">
                          <a:effectLst/>
                          <a:latin typeface="Calibri" panose="020F0502020204030204" pitchFamily="34" charset="0"/>
                        </a:rPr>
                        <a:t>4. 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Участие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в международных научных и образовательных проектах и программах развития (ПРООН, ЮНЕСКО, </a:t>
                      </a:r>
                      <a:r>
                        <a:rPr lang="en-US" sz="1350" b="0" kern="1200" dirty="0" smtClean="0">
                          <a:effectLst/>
                          <a:latin typeface="Calibri" panose="020F0502020204030204" pitchFamily="34" charset="0"/>
                        </a:rPr>
                        <a:t>ERASMU</a:t>
                      </a:r>
                      <a:r>
                        <a:rPr lang="en-US" sz="135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ru-RU" sz="135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+,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УШОС, ЕБРР, 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АБР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и т.д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.)</a:t>
                      </a:r>
                      <a:r>
                        <a:rPr lang="ru-RU" sz="1350" b="0" kern="12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kern="1200" baseline="0" dirty="0" smtClean="0">
                          <a:effectLst/>
                          <a:latin typeface="Calibri" panose="020F0502020204030204" pitchFamily="34" charset="0"/>
                        </a:rPr>
                        <a:t>5. 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Проведение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совместных 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научно–исследовательских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проектов с индустриальным и корпоративным секторами и создание 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сервис-ориентированного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проектирования и 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производства</a:t>
                      </a:r>
                      <a:r>
                        <a:rPr lang="ru-RU" sz="1350" b="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интегрированного с самыми современными технологиями. </a:t>
                      </a:r>
                      <a:endParaRPr lang="ru-RU" sz="1350" b="0" kern="12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6.  Развитие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системы коммерциализации научных разработок (новый бизнес, совместные предприятия, продажа 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лицензий</a:t>
                      </a:r>
                      <a:r>
                        <a:rPr lang="ru-RU" sz="1350" b="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проектирование, 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экспертиза,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обучение, </a:t>
                      </a:r>
                      <a:r>
                        <a:rPr lang="ru-RU" sz="135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тренинги и др.)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и современных способов формирования «Венчурных» фондов для стимулирования  научных, инновационных проектов и </a:t>
                      </a:r>
                      <a:r>
                        <a:rPr lang="en-US" sz="1350" b="0" kern="1200" dirty="0"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en-US" sz="1350" b="0" kern="1200" dirty="0">
                          <a:effectLst/>
                          <a:latin typeface="Calibri" panose="020F0502020204030204" pitchFamily="34" charset="0"/>
                        </a:rPr>
                        <a:t>up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50" b="0" kern="12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35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СТРАТЕГИЧЕСКАЯ ЦЕЛЬ 1. 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Переход от системы «преподаватель-исследователь» к системе «исследователь-преподаватель»</a:t>
                      </a:r>
                      <a:r>
                        <a:rPr lang="ru-RU" sz="135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В</a:t>
                      </a: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ысокие доходы от научно-исследовательской деятельности и широкое вовлечение ППС и обучающихся в научные исследования.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3791" marR="137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1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166" y="36418"/>
            <a:ext cx="9825034" cy="678973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FF"/>
              </a:gs>
            </a:gsLst>
            <a:lin ang="5400000" scaled="1"/>
          </a:gradFill>
          <a:ln w="25400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06672"/>
              </p:ext>
            </p:extLst>
          </p:nvPr>
        </p:nvGraphicFramePr>
        <p:xfrm>
          <a:off x="493902" y="694290"/>
          <a:ext cx="8928993" cy="557784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952195"/>
                <a:gridCol w="6976798"/>
              </a:tblGrid>
              <a:tr h="43302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50" dirty="0" smtClean="0">
                          <a:solidFill>
                            <a:srgbClr val="0066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ПРИОРИТЕТ №2.</a:t>
                      </a:r>
                      <a:endParaRPr lang="ru-RU" sz="1350" dirty="0" smtClean="0">
                        <a:solidFill>
                          <a:srgbClr val="0066FF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50" b="1" dirty="0" smtClean="0">
                          <a:solidFill>
                            <a:srgbClr val="0066FF"/>
                          </a:solidFill>
                          <a:latin typeface="Calibri" panose="020F0502020204030204" pitchFamily="34" charset="0"/>
                        </a:rPr>
                        <a:t>Модернизация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50" b="1" dirty="0" smtClean="0">
                          <a:solidFill>
                            <a:srgbClr val="0066FF"/>
                          </a:solidFill>
                          <a:latin typeface="Calibri" panose="020F0502020204030204" pitchFamily="34" charset="0"/>
                        </a:rPr>
                        <a:t>образовательной деятельности.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ru-RU" sz="1350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3791" marR="1379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350" b="1" kern="1200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ЗАДАЧИ: 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Осуществлять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набор самых лучших абитуриентов, магистрантов и докторантов, предоставив им возможности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обучениям в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рамках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академической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мобильности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 и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стажировок в зарубежных университетах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– партнерах.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Сформировать лучший ППС с высокой </a:t>
                      </a:r>
                      <a:r>
                        <a:rPr lang="ru-RU" sz="1350" b="0" dirty="0" err="1">
                          <a:effectLst/>
                          <a:latin typeface="Calibri" panose="020F0502020204030204" pitchFamily="34" charset="0"/>
                        </a:rPr>
                        <a:t>остепененностью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, международным опытом, активной научной деятельностью с инновационным и креативным мышлением, проходящими периодически стажировку в зарубежных университетах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– партнерах.</a:t>
                      </a:r>
                      <a:endParaRPr lang="ru-RU" sz="1350" b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 Создание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эффективных передовых программ обучения казахскому, русскому и английскому языкам со сдачей соответствующих языковых тестов с установлением соответствующего порогового уровня и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перевода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процесса обучения на </a:t>
                      </a: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трехъязычную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 систему. </a:t>
                      </a:r>
                      <a:endParaRPr lang="ru-RU" sz="1350" b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 Внедрение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и развитие инновационных методов обучения (</a:t>
                      </a:r>
                      <a:r>
                        <a:rPr lang="en-US" sz="1350" b="0" dirty="0" smtClean="0">
                          <a:effectLst/>
                          <a:latin typeface="Calibri" panose="020F0502020204030204" pitchFamily="34" charset="0"/>
                        </a:rPr>
                        <a:t>On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dirty="0" smtClean="0">
                          <a:effectLst/>
                          <a:latin typeface="Calibri" panose="020F0502020204030204" pitchFamily="34" charset="0"/>
                        </a:rPr>
                        <a:t>Line </a:t>
                      </a: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обучение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МООК, </a:t>
                      </a:r>
                      <a:r>
                        <a:rPr lang="en-US" sz="1350" b="0" kern="1200" dirty="0">
                          <a:effectLst/>
                          <a:latin typeface="Calibri" panose="020F0502020204030204" pitchFamily="34" charset="0"/>
                        </a:rPr>
                        <a:t>IT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 – технологии, </a:t>
                      </a:r>
                      <a:r>
                        <a:rPr lang="ru-RU" sz="1350" b="0" kern="1200" dirty="0" err="1"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kern="1200" dirty="0" err="1">
                          <a:effectLst/>
                          <a:latin typeface="Calibri" panose="020F0502020204030204" pitchFamily="34" charset="0"/>
                        </a:rPr>
                        <a:t>based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kern="1200" dirty="0" err="1">
                          <a:effectLst/>
                          <a:latin typeface="Calibri" panose="020F0502020204030204" pitchFamily="34" charset="0"/>
                        </a:rPr>
                        <a:t>learning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350" b="0" kern="1200" dirty="0" err="1">
                          <a:effectLst/>
                          <a:latin typeface="Calibri" panose="020F0502020204030204" pitchFamily="34" charset="0"/>
                        </a:rPr>
                        <a:t>learning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kern="1200" dirty="0" err="1">
                          <a:effectLst/>
                          <a:latin typeface="Calibri" panose="020F0502020204030204" pitchFamily="34" charset="0"/>
                        </a:rPr>
                        <a:t>by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kern="1200" dirty="0" err="1">
                          <a:effectLst/>
                          <a:latin typeface="Calibri" panose="020F0502020204030204" pitchFamily="34" charset="0"/>
                        </a:rPr>
                        <a:t>doing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350" b="0" kern="1200" dirty="0" err="1"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kern="1200" dirty="0" err="1">
                          <a:effectLst/>
                          <a:latin typeface="Calibri" panose="020F0502020204030204" pitchFamily="34" charset="0"/>
                        </a:rPr>
                        <a:t>hatchery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).</a:t>
                      </a:r>
                      <a:endParaRPr lang="ru-RU" sz="1350" b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Обновление существующих и создание новых образовательных программ, ориентированных на цифровую экономику (искусственный интеллект, робототехника, ИКТ).</a:t>
                      </a:r>
                      <a:endParaRPr lang="ru-RU" sz="1350" b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 Развитие </a:t>
                      </a:r>
                      <a:r>
                        <a:rPr lang="ru-RU" sz="1350" b="0" kern="1200" dirty="0" err="1">
                          <a:effectLst/>
                          <a:latin typeface="Calibri" panose="020F0502020204030204" pitchFamily="34" charset="0"/>
                        </a:rPr>
                        <a:t>двудипломных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 и совместных образовательных программ с широкой сетью ведущих зарубежных университетов и расширение спектра магистерских и докторских программ.</a:t>
                      </a:r>
                      <a:endParaRPr lang="ru-RU" sz="1350" b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0" dirty="0" smtClean="0">
                          <a:latin typeface="Calibri" panose="020F0502020204030204" pitchFamily="34" charset="0"/>
                        </a:rPr>
                        <a:t>Перевод общеобразовательных дисциплин, базовых дисциплин и введения в специальность в электронный формат обучения по этим дисциплинам и переход на модульный принцип построения образовательных программ.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 Автономность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университета с  правом разработки собственных учебных программ по специальностям, правом  присуждения дипломов и академических степеней. </a:t>
                      </a:r>
                      <a:endParaRPr lang="ru-RU" sz="1350" b="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350" b="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35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СТРАТЕГИЧЕСКАЯ ЦЕЛЬ 2.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Улучшение качества образования и увеличение количества обучающихся до качественного уровня – 6000 человек к 2025 году, включая </a:t>
                      </a:r>
                      <a:r>
                        <a:rPr lang="en-US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Line</a:t>
                      </a: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обучение с показателями набора в соотношении: </a:t>
                      </a:r>
                      <a:r>
                        <a:rPr lang="ru-RU" sz="135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бакалавриат</a:t>
                      </a: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–  70 %, магистратура и докторантура – 30 %.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3791" marR="137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84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166" y="36418"/>
            <a:ext cx="9825034" cy="678973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FF"/>
              </a:gs>
            </a:gsLst>
            <a:lin ang="5400000" scaled="1"/>
          </a:gradFill>
          <a:ln w="25400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699035"/>
              </p:ext>
            </p:extLst>
          </p:nvPr>
        </p:nvGraphicFramePr>
        <p:xfrm>
          <a:off x="488504" y="528690"/>
          <a:ext cx="8928992" cy="576072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952195"/>
                <a:gridCol w="6976797"/>
              </a:tblGrid>
              <a:tr h="22536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5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ПРИОРИТЕТ №3. 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50" b="1" dirty="0" smtClean="0">
                          <a:solidFill>
                            <a:srgbClr val="0066FF"/>
                          </a:solidFill>
                          <a:latin typeface="Calibri" panose="020F0502020204030204" pitchFamily="34" charset="0"/>
                        </a:rPr>
                        <a:t>Эффективная структура 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50" b="1" dirty="0" smtClean="0">
                          <a:solidFill>
                            <a:srgbClr val="0066FF"/>
                          </a:solidFill>
                          <a:latin typeface="Calibri" panose="020F0502020204030204" pitchFamily="34" charset="0"/>
                        </a:rPr>
                        <a:t>и система управления университетом с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50" b="1" dirty="0" smtClean="0">
                          <a:solidFill>
                            <a:srgbClr val="0066FF"/>
                          </a:solidFill>
                          <a:latin typeface="Calibri" panose="020F0502020204030204" pitchFamily="34" charset="0"/>
                        </a:rPr>
                        <a:t> высокой степенью </a:t>
                      </a:r>
                      <a:r>
                        <a:rPr lang="ru-RU" sz="1350" b="1" dirty="0" err="1" smtClean="0">
                          <a:solidFill>
                            <a:srgbClr val="0066FF"/>
                          </a:solidFill>
                          <a:latin typeface="Calibri" panose="020F0502020204030204" pitchFamily="34" charset="0"/>
                        </a:rPr>
                        <a:t>цифровизации</a:t>
                      </a:r>
                      <a:r>
                        <a:rPr lang="ru-RU" sz="1350" b="1" dirty="0" smtClean="0">
                          <a:solidFill>
                            <a:srgbClr val="0066FF"/>
                          </a:solidFill>
                          <a:latin typeface="Calibri" panose="020F0502020204030204" pitchFamily="34" charset="0"/>
                        </a:rPr>
                        <a:t> всех процессов управления и деятельности.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ru-RU" sz="1350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3791" marR="1379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kern="1200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ЗАДАЧИ: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1. Обеспечить университет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квалифицированными кадрами, что позволит достичь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основные </a:t>
                      </a: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бизнес-задачи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университета.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2. Подбор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и наем новых молодых </a:t>
                      </a: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трехъязычных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сотрудников, желательно с международным опытом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. Обучение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и развитие сотрудников университета.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3.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Создание системы повышения 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финансовой ответственности  институтов, мотивации ППС, сотрудников за результаты деятельности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путем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внедрения модели </a:t>
                      </a:r>
                      <a:r>
                        <a:rPr lang="en-US" sz="1350" b="0" dirty="0">
                          <a:effectLst/>
                          <a:latin typeface="Calibri" panose="020F0502020204030204" pitchFamily="34" charset="0"/>
                        </a:rPr>
                        <a:t>Responsibility Center Management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350" b="0" dirty="0">
                          <a:effectLst/>
                          <a:latin typeface="Calibri" panose="020F0502020204030204" pitchFamily="34" charset="0"/>
                        </a:rPr>
                        <a:t>RCM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 - Управление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центром ответственности), которая широко используется уже более 20 лет в университетах мира и показывает свою эффективность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350" b="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Модель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RCM оптимизирует нерентабельные специальности, развивает образовательное и научно-исследовательское предпринимательство и определяет ответственность каждого участника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процесса. Разработка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эффективной системы оценки деятельности персонала на основе МВО и KPI. Регулярный мониторинг деятельности персонала. Внедрение системы </a:t>
                      </a:r>
                      <a:r>
                        <a:rPr lang="ru-RU" sz="1350" b="0" dirty="0" err="1"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 в управление. Разработка системы компенсации: гибкая система вознаграждения за результаты деятельности, выявленных во время оценки (результаты KPI).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 Переход на электронный документооборот и автоматизация  основных процессов 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деятельности </a:t>
                      </a:r>
                      <a:r>
                        <a:rPr lang="ru-RU" sz="135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Университета</a:t>
                      </a:r>
                      <a:r>
                        <a:rPr lang="ru-RU" sz="1350" b="0" kern="1200" dirty="0" smtClean="0"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Активная </a:t>
                      </a:r>
                      <a:r>
                        <a:rPr lang="en-US" sz="1350" b="0" kern="1200" dirty="0">
                          <a:effectLst/>
                          <a:latin typeface="Calibri" panose="020F0502020204030204" pitchFamily="34" charset="0"/>
                        </a:rPr>
                        <a:t>PR</a:t>
                      </a:r>
                      <a:r>
                        <a:rPr lang="ru-RU" sz="1350" b="0" kern="1200" dirty="0">
                          <a:effectLst/>
                          <a:latin typeface="Calibri" panose="020F0502020204030204" pitchFamily="34" charset="0"/>
                        </a:rPr>
                        <a:t>-компания. </a:t>
                      </a:r>
                      <a:endParaRPr lang="ru-RU" sz="1350" b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5. Разработка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дизайн-проекта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развития кампуса (привлечение компетенций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дизайнеров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из </a:t>
                      </a: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зарубежных</a:t>
                      </a:r>
                      <a:r>
                        <a:rPr lang="ru-RU" sz="135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университетов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), </a:t>
                      </a: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соответствующего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 современным</a:t>
                      </a:r>
                      <a:r>
                        <a:rPr lang="ru-RU" sz="1350" b="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условиям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обучения,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исследований,</a:t>
                      </a:r>
                      <a:r>
                        <a:rPr lang="ru-RU" sz="1350" b="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проживания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и 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создание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новых видов образовательных и научных пространств. Например, цифровая лаборатория, компьютерный бар, </a:t>
                      </a:r>
                      <a:r>
                        <a:rPr lang="ru-RU" sz="1350" b="0" dirty="0" err="1"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350" b="0" dirty="0" err="1">
                          <a:effectLst/>
                          <a:latin typeface="Calibri" panose="020F0502020204030204" pitchFamily="34" charset="0"/>
                        </a:rPr>
                        <a:t>space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.  Создание </a:t>
                      </a:r>
                      <a:r>
                        <a:rPr lang="ru-RU" sz="1350" b="0" dirty="0">
                          <a:effectLst/>
                          <a:latin typeface="Calibri" panose="020F0502020204030204" pitchFamily="34" charset="0"/>
                        </a:rPr>
                        <a:t>комфортного помещения (для обучения, коллективной и индивидуальной работы) с возможностью трансформации помещения и мебели. Отказ от монотонных тонов в пользу многообразия цветов и форм в интерьере</a:t>
                      </a:r>
                      <a:r>
                        <a:rPr lang="ru-RU" sz="1350" b="0" dirty="0" smtClean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350" b="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35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СТРАТЕГИЧЕСКАЯ ЦЕЛЬ 3.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Привлечение талантливых и прогрессивных абитуриентов, ППС и сотрудников со всего мира и создание для них комфортных условий обучения и исследований.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3791" marR="137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8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1183" y="36418"/>
            <a:ext cx="9825034" cy="678973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FFFF"/>
              </a:gs>
            </a:gsLst>
            <a:lin ang="5400000" scaled="1"/>
          </a:gradFill>
          <a:ln w="25400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9458" name="Rectangle 16"/>
          <p:cNvSpPr>
            <a:spLocks noChangeArrowheads="1"/>
          </p:cNvSpPr>
          <p:nvPr/>
        </p:nvSpPr>
        <p:spPr bwMode="auto">
          <a:xfrm>
            <a:off x="333471" y="1296081"/>
            <a:ext cx="92170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88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СПАСИБО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88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 ВНИМАНИЕ!</a:t>
            </a:r>
            <a:endParaRPr lang="en-US" altLang="ru-RU" sz="8800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725959" y="5381075"/>
            <a:ext cx="4841459" cy="67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607" tIns="41303" rIns="82607" bIns="41303">
            <a:spAutoFit/>
          </a:bodyPr>
          <a:lstStyle>
            <a:lvl1pPr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8255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8255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СТРАТЕГИЯ </a:t>
            </a:r>
            <a:r>
              <a:rPr lang="ru-RU" altLang="ru-RU" sz="16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РАЗВИТИЯ ДО 2025 ГОДА</a:t>
            </a:r>
            <a:endParaRPr lang="ru-RU" altLang="ru-RU" sz="160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НЕКОММЕРЧЕСКОЕ АКЦИОНЕРНОЕ ОБЩЕСТВО </a:t>
            </a:r>
            <a:endParaRPr lang="ru-RU" altLang="ru-RU" sz="1600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«</a:t>
            </a:r>
            <a:r>
              <a:rPr lang="ru-RU" altLang="ru-RU" sz="16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АЛМАТИНСКИЙ УНИВЕСИТЕТ ЭНЕРГЕТИКИ И СВЯЗИ»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4540</TotalTime>
  <Words>1522</Words>
  <Application>Microsoft Office PowerPoint</Application>
  <PresentationFormat>Лист A4 (210x297 мм)</PresentationFormat>
  <Paragraphs>128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shakybaeva</dc:creator>
  <cp:lastModifiedBy>Пользователь Windows</cp:lastModifiedBy>
  <cp:revision>406</cp:revision>
  <cp:lastPrinted>2017-11-20T04:28:26Z</cp:lastPrinted>
  <dcterms:created xsi:type="dcterms:W3CDTF">2010-07-20T03:41:14Z</dcterms:created>
  <dcterms:modified xsi:type="dcterms:W3CDTF">2019-03-01T04:55:23Z</dcterms:modified>
</cp:coreProperties>
</file>