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sldx" ContentType="application/vnd.openxmlformats-officedocument.presentationml.slide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drawings/drawing1.xml" ContentType="application/vnd.openxmlformats-officedocument.drawingml.chartshapes+xml"/>
  <Override PartName="/ppt/notesSlides/notesSlide3.xml" ContentType="application/vnd.openxmlformats-officedocument.presentationml.notesSlide+xml"/>
  <Override PartName="/ppt/charts/chart7.xml" ContentType="application/vnd.openxmlformats-officedocument.drawingml.chart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drawings/drawing2.xml" ContentType="application/vnd.openxmlformats-officedocument.drawingml.chartshapes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57" r:id="rId1"/>
  </p:sldMasterIdLst>
  <p:notesMasterIdLst>
    <p:notesMasterId r:id="rId23"/>
  </p:notesMasterIdLst>
  <p:sldIdLst>
    <p:sldId id="256" r:id="rId2"/>
    <p:sldId id="258" r:id="rId3"/>
    <p:sldId id="277" r:id="rId4"/>
    <p:sldId id="273" r:id="rId5"/>
    <p:sldId id="294" r:id="rId6"/>
    <p:sldId id="280" r:id="rId7"/>
    <p:sldId id="282" r:id="rId8"/>
    <p:sldId id="283" r:id="rId9"/>
    <p:sldId id="299" r:id="rId10"/>
    <p:sldId id="296" r:id="rId11"/>
    <p:sldId id="305" r:id="rId12"/>
    <p:sldId id="306" r:id="rId13"/>
    <p:sldId id="307" r:id="rId14"/>
    <p:sldId id="308" r:id="rId15"/>
    <p:sldId id="288" r:id="rId16"/>
    <p:sldId id="276" r:id="rId17"/>
    <p:sldId id="295" r:id="rId18"/>
    <p:sldId id="309" r:id="rId19"/>
    <p:sldId id="301" r:id="rId20"/>
    <p:sldId id="302" r:id="rId21"/>
    <p:sldId id="278" r:id="rId22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3399"/>
    <a:srgbClr val="990000"/>
    <a:srgbClr val="99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CE703FD2-56DB-41C5-A8C1-34E889935444}">
  <a:tblStyle styleId="{CE703FD2-56DB-41C5-A8C1-34E889935444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0505E3EF-67EA-436B-97B2-0124C06EBD24}" styleName="Средний стиль 4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C4B1156A-380E-4F78-BDF5-A606A8083BF9}" styleName="Средний стиль 4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>
        <p:scale>
          <a:sx n="77" d="100"/>
          <a:sy n="77" d="100"/>
        </p:scale>
        <p:origin x="-102" y="-1188"/>
      </p:cViewPr>
      <p:guideLst>
        <p:guide orient="horz" pos="1620"/>
        <p:guide pos="2880"/>
      </p:guideLst>
    </p:cSldViewPr>
  </p:slideViewPr>
  <p:notesTextViewPr>
    <p:cViewPr>
      <p:scale>
        <a:sx n="300" d="100"/>
        <a:sy n="3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d\Desktop\&#1084;&#1072;&#1084;&#1072;\180317\&#1044;&#1083;&#1103;%20&#1087;&#1088;&#1077;&#1079;&#1077;&#1085;&#1090;&#1072;&#1094;&#1080;&#1080;%20&#1080;&#1090;&#1086;&#1075;&#1080;%20&#1076;&#1077;&#1103;&#1090;&#1077;&#1083;&#1100;&#1085;&#1086;&#1089;&#1090;&#1080;%202017&#1075;\&#1048;&#1085;&#1076;&#1080;&#1082;&#1072;&#1090;&#1086;&#1088;&#1099;%20&#1088;&#1077;&#1082;&#1090;&#1086;&#1088;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d\Desktop\&#1084;&#1072;&#1084;&#1072;\180317\&#1044;&#1083;&#1103;%20&#1087;&#1088;&#1077;&#1079;&#1077;&#1085;&#1090;&#1072;&#1094;&#1080;&#1080;%20&#1080;&#1090;&#1086;&#1075;&#1080;%20&#1076;&#1077;&#1103;&#1090;&#1077;&#1083;&#1100;&#1085;&#1086;&#1089;&#1090;&#1080;%202017&#1075;\&#1048;&#1085;&#1076;&#1080;&#1082;&#1072;&#1090;&#1086;&#1088;&#1099;%20&#1088;&#1077;&#1082;&#1090;&#1086;&#1088;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Users\Lena\Desktop\180317\&#1044;&#1083;&#1103;%20&#1087;&#1088;&#1077;&#1079;&#1077;&#1085;&#1090;&#1072;&#1094;&#1080;&#1080;%20&#1080;&#1090;&#1086;&#1075;&#1080;%20&#1076;&#1077;&#1103;&#1090;&#1077;&#1083;&#1100;&#1085;&#1086;&#1089;&#1090;&#1080;%202017&#1075;\&#1048;&#1085;&#1076;&#1080;&#1082;&#1072;&#1090;&#1086;&#1088;&#1099;%20&#1088;&#1077;&#1082;&#1090;&#1086;&#1088;.xlsx" TargetMode="External"/></Relationships>
</file>

<file path=ppt/charts/_rels/chart1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&#1050;&#1085;&#1080;&#1075;&#1072;1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D:\Users\&#1055;&#1086;&#1083;&#1100;&#1079;&#1086;&#1074;&#1072;&#1090;&#1077;&#1083;&#1100;\Desktop\&#1055;&#1056;&#1048;&#1045;&#1052;&#1053;.%20&#1050;&#1054;&#1052;%20%202018\&#1044;&#1072;&#1085;&#1085;&#1099;&#1077;%20&#1087;&#1086;%20&#1055;&#1050;%202017%20&#1075;&#1086;&#1076;&#1072;\&#1044;&#1080;&#1085;&#1072;&#1084;&#1080;&#1082;&#1072;%20(&#1073;&#1091;&#1093;&#1075;&#1072;&#1083;&#1090;)\&#1044;&#1080;&#1085;&#1072;&#1084;&#1080;&#1082;&#1072;%20(&#1073;&#1091;&#1093;&#1075;).xlsx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D:\Users\&#1055;&#1086;&#1083;&#1100;&#1079;&#1086;&#1074;&#1072;&#1090;&#1077;&#1083;&#1100;\Desktop\&#1055;&#1056;&#1048;&#1045;&#1052;&#1053;.%20&#1050;&#1054;&#1052;%20%202018\&#1044;&#1072;&#1085;&#1085;&#1099;&#1077;%20&#1087;&#1086;%20&#1055;&#1050;%202017%20&#1075;&#1086;&#1076;&#1072;\&#1044;&#1080;&#1085;&#1072;&#1084;&#1080;&#1082;&#1072;%20(&#1073;&#1091;&#1093;&#1075;&#1072;&#1083;&#1090;)\&#1044;&#1080;&#1085;&#1072;&#1084;&#1080;&#1082;&#1072;%20(&#1073;&#1091;&#1093;&#1075;)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d\Desktop\&#1084;&#1072;&#1084;&#1072;\180317\&#1044;&#1083;&#1103;%20&#1087;&#1088;&#1077;&#1079;&#1077;&#1085;&#1090;&#1072;&#1094;&#1080;&#1080;%20&#1080;&#1090;&#1086;&#1075;&#1080;%20&#1076;&#1077;&#1103;&#1090;&#1077;&#1083;&#1100;&#1085;&#1086;&#1089;&#1090;&#1080;%202017&#1075;\&#1048;&#1085;&#1076;&#1080;&#1082;&#1072;&#1090;&#1086;&#1088;&#1099;%20&#1088;&#1077;&#1082;&#1090;&#1086;&#1088;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D:\Users\Lena\Desktop\&#1048;&#1090;&#1086;&#1075;&#1080;%20&#1079;&#1072;%202017%20&#1087;&#1088;&#1077;&#1079;&#1077;&#1085;&#1090;&#1072;&#1094;&#1080;&#1103;(&#1059;&#1095;&#1077;&#1085;&#1099;&#1081;%20&#1089;&#1086;&#1074;&#1077;&#1090;_200318)\&#1048;&#1058;&#1054;&#1043;&#1048;%20&#1040;&#1059;&#1069;&#1057;%202017\&#1044;&#1072;&#1085;&#1072;\&#1055;&#1088;&#1080;&#1077;&#1084;%20&#1080;%20&#1074;&#1099;&#1087;&#1091;&#1089;&#1082;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d\Desktop\&#1084;&#1072;&#1084;&#1072;\180317\&#1044;&#1083;&#1103;%20&#1087;&#1088;&#1077;&#1079;&#1077;&#1085;&#1090;&#1072;&#1094;&#1080;&#1080;%20&#1080;&#1090;&#1086;&#1075;&#1080;%20&#1076;&#1077;&#1103;&#1090;&#1077;&#1083;&#1100;&#1085;&#1086;&#1089;&#1090;&#1080;%202017&#1075;\&#1048;&#1085;&#1076;&#1080;&#1082;&#1072;&#1090;&#1086;&#1088;&#1099;%20&#1088;&#1077;&#1082;&#1090;&#1086;&#1088;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D:\Users\Lena\Desktop\180317\&#1044;&#1083;&#1103;%20&#1087;&#1088;&#1077;&#1079;&#1077;&#1085;&#1090;&#1072;&#1094;&#1080;&#1080;%20&#1080;&#1090;&#1086;&#1075;&#1080;%20&#1076;&#1077;&#1103;&#1090;&#1077;&#1083;&#1100;&#1085;&#1086;&#1089;&#1090;&#1080;%202017&#1075;\&#1048;&#1085;&#1076;&#1080;&#1082;&#1072;&#1090;&#1086;&#1088;&#1099;%20&#1088;&#1077;&#1082;&#1090;&#1086;&#1088;.xlsx" TargetMode="Externa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D:\Users\Lena\Desktop\&#1054;&#1090;&#1095;&#1077;&#1090;%20&#1088;&#1077;&#1082;&#1090;&#1086;&#1088;&#1072;%20200318%20(&#1059;&#1095;&#1077;&#1085;&#1099;&#1081;%20&#1089;&#1086;&#1074;&#1077;&#1090;)\&#1048;&#1058;&#1054;&#1043;&#1048;%20&#1040;&#1059;&#1069;&#1057;%202018\&#1050;&#1086;&#1083;&#1083;&#1077;&#1076;&#1078;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D:\Users\Lena\Desktop\&#1076;&#1086;&#1082;&#1080;%20&#1087;&#1086;%20&#1076;&#1072;&#1090;&#1072;&#1084;%20&#1044;&#1040;&#1057;&#1056;\2018\&#1071;&#1085;&#1074;&#1072;&#1088;&#1100;\240118\&#1051;&#1080;&#1089;&#1090;%20Microsoft%20Excel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D:\Users\Lena\Desktop\180317\&#1044;&#1083;&#1103;%20&#1087;&#1088;&#1077;&#1079;&#1077;&#1085;&#1090;&#1072;&#1094;&#1080;&#1080;%20&#1080;&#1090;&#1086;&#1075;&#1080;%20&#1076;&#1077;&#1103;&#1090;&#1077;&#1083;&#1100;&#1085;&#1086;&#1089;&#1090;&#1080;%202017&#1075;\&#1048;&#1085;&#1076;&#1080;&#1082;&#1072;&#1090;&#1086;&#1088;&#1099;%20&#1088;&#1077;&#1082;&#1090;&#1086;&#1088;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D:\Users\Lena\Desktop\&#1076;&#1086;&#1082;&#1080;%20&#1087;&#1086;%20&#1076;&#1072;&#1090;&#1072;&#1084;%20&#1044;&#1040;&#1057;&#1056;\2018\&#1060;&#1077;&#1074;&#1088;&#1072;&#1083;&#1100;\180201\&#1084;&#1086;&#1073;&#1080;&#1083;&#1100;&#1085;&#1086;&#1089;&#1090;&#1100;%20&#1089;&#1090;&#1091;&#1076;&#1077;&#1085;&#1090;&#1086;&#1074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50"/>
      <c:rotY val="4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'[Индикаторы ректор.xlsx]динамика бак'!$D$9</c:f>
              <c:strCache>
                <c:ptCount val="1"/>
                <c:pt idx="0">
                  <c:v>грантники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dLbl>
              <c:idx val="0"/>
              <c:layout>
                <c:manualLayout>
                  <c:x val="1.2826857621880397E-2"/>
                  <c:y val="-2.733191838646127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2826857621880397E-2"/>
                  <c:y val="-1.63991510318767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4430214824615447E-2"/>
                  <c:y val="-1.639915103187671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1223500419145348E-2"/>
                  <c:y val="-1.63991510318767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8.0167860136752481E-3"/>
                  <c:y val="-2.45987265478151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1.7636929230085547E-2"/>
                  <c:y val="-2.186553470916901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100" b="1">
                    <a:latin typeface="Calibri" panose="020F050202020403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'[Индикаторы ректор.xlsx]динамика бак'!$E$8:$J$8</c:f>
              <c:numCache>
                <c:formatCode>General</c:formatCode>
                <c:ptCount val="6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</c:numCache>
            </c:numRef>
          </c:cat>
          <c:val>
            <c:numRef>
              <c:f>'[Индикаторы ректор.xlsx]динамика бак'!$E$9:$J$9</c:f>
              <c:numCache>
                <c:formatCode>General</c:formatCode>
                <c:ptCount val="6"/>
                <c:pt idx="0">
                  <c:v>595</c:v>
                </c:pt>
                <c:pt idx="1">
                  <c:v>643</c:v>
                </c:pt>
                <c:pt idx="2">
                  <c:v>539</c:v>
                </c:pt>
                <c:pt idx="3">
                  <c:v>486</c:v>
                </c:pt>
                <c:pt idx="4">
                  <c:v>676</c:v>
                </c:pt>
                <c:pt idx="5">
                  <c:v>730</c:v>
                </c:pt>
              </c:numCache>
            </c:numRef>
          </c:val>
        </c:ser>
        <c:ser>
          <c:idx val="1"/>
          <c:order val="1"/>
          <c:tx>
            <c:strRef>
              <c:f>'[Индикаторы ректор.xlsx]динамика бак'!$D$10</c:f>
              <c:strCache>
                <c:ptCount val="1"/>
                <c:pt idx="0">
                  <c:v>платники</c:v>
                </c:pt>
              </c:strCache>
            </c:strRef>
          </c:tx>
          <c:spPr>
            <a:solidFill>
              <a:srgbClr val="7030A0"/>
            </a:solidFill>
          </c:spPr>
          <c:invertIfNegative val="0"/>
          <c:dLbls>
            <c:dLbl>
              <c:idx val="0"/>
              <c:layout>
                <c:manualLayout>
                  <c:x val="0"/>
                  <c:y val="5.739702861156867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"/>
                  <c:y val="5.739702861156867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6033572027350496E-3"/>
                  <c:y val="6.286341228886092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3.2067144054700992E-3"/>
                  <c:y val="5.739702861156867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3.2067144054700992E-3"/>
                  <c:y val="5.73970286115687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3.2065881568715763E-3"/>
                  <c:y val="5.193064493427641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100" b="1">
                    <a:latin typeface="Calibri" panose="020F050202020403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'[Индикаторы ректор.xlsx]динамика бак'!$E$8:$J$8</c:f>
              <c:numCache>
                <c:formatCode>General</c:formatCode>
                <c:ptCount val="6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</c:numCache>
            </c:numRef>
          </c:cat>
          <c:val>
            <c:numRef>
              <c:f>'[Индикаторы ректор.xlsx]динамика бак'!$E$10:$J$10</c:f>
              <c:numCache>
                <c:formatCode>General</c:formatCode>
                <c:ptCount val="6"/>
                <c:pt idx="0">
                  <c:v>283</c:v>
                </c:pt>
                <c:pt idx="1">
                  <c:v>309</c:v>
                </c:pt>
                <c:pt idx="2">
                  <c:v>345</c:v>
                </c:pt>
                <c:pt idx="3">
                  <c:v>332</c:v>
                </c:pt>
                <c:pt idx="4">
                  <c:v>237</c:v>
                </c:pt>
                <c:pt idx="5">
                  <c:v>450</c:v>
                </c:pt>
              </c:numCache>
            </c:numRef>
          </c:val>
        </c:ser>
        <c:ser>
          <c:idx val="2"/>
          <c:order val="2"/>
          <c:tx>
            <c:strRef>
              <c:f>'[Индикаторы ректор.xlsx]динамика бак'!$D$11</c:f>
              <c:strCache>
                <c:ptCount val="1"/>
                <c:pt idx="0">
                  <c:v>дневное обучение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dLbls>
            <c:dLbl>
              <c:idx val="0"/>
              <c:layout>
                <c:manualLayout>
                  <c:x val="1.4430214824615447E-2"/>
                  <c:y val="-2.186553470916901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8.0167860136752481E-3"/>
                  <c:y val="-2.45987265478151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8.0167860136752481E-3"/>
                  <c:y val="-1.913234287052289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9.6201432164102971E-3"/>
                  <c:y val="-1.36659591932306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1.2826857621880397E-2"/>
                  <c:y val="-1.63991510318767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8.0167860136752481E-3"/>
                  <c:y val="-3.00651102251073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100" b="1">
                    <a:latin typeface="Calibri" panose="020F050202020403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'[Индикаторы ректор.xlsx]динамика бак'!$E$8:$J$8</c:f>
              <c:numCache>
                <c:formatCode>General</c:formatCode>
                <c:ptCount val="6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</c:numCache>
            </c:numRef>
          </c:cat>
          <c:val>
            <c:numRef>
              <c:f>'[Индикаторы ректор.xlsx]динамика бак'!$E$11:$J$11</c:f>
              <c:numCache>
                <c:formatCode>General</c:formatCode>
                <c:ptCount val="6"/>
                <c:pt idx="0">
                  <c:v>878</c:v>
                </c:pt>
                <c:pt idx="1">
                  <c:v>952</c:v>
                </c:pt>
                <c:pt idx="2">
                  <c:v>884</c:v>
                </c:pt>
                <c:pt idx="3">
                  <c:v>818</c:v>
                </c:pt>
                <c:pt idx="4">
                  <c:v>913</c:v>
                </c:pt>
                <c:pt idx="5">
                  <c:v>1180</c:v>
                </c:pt>
              </c:numCache>
            </c:numRef>
          </c:val>
        </c:ser>
        <c:ser>
          <c:idx val="3"/>
          <c:order val="3"/>
          <c:tx>
            <c:strRef>
              <c:f>'[Индикаторы ректор.xlsx]динамика бак'!$D$12</c:f>
              <c:strCache>
                <c:ptCount val="1"/>
                <c:pt idx="0">
                  <c:v>заочное обучение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dLbl>
              <c:idx val="0"/>
              <c:layout>
                <c:manualLayout>
                  <c:x val="1.1223500419145348E-2"/>
                  <c:y val="-1.63991510318767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8.0167860136752481E-3"/>
                  <c:y val="-1.093276735458450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8.0166597650766069E-3"/>
                  <c:y val="-1.36659591932306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9.6201432164102971E-3"/>
                  <c:y val="-1.913234287052289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9.6201432164102971E-3"/>
                  <c:y val="-1.36659591932306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1.1223500419145466E-2"/>
                  <c:y val="-1.09327673545844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100" b="1">
                    <a:latin typeface="Calibri" panose="020F050202020403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'[Индикаторы ректор.xlsx]динамика бак'!$E$8:$J$8</c:f>
              <c:numCache>
                <c:formatCode>General</c:formatCode>
                <c:ptCount val="6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</c:numCache>
            </c:numRef>
          </c:cat>
          <c:val>
            <c:numRef>
              <c:f>'[Индикаторы ректор.xlsx]динамика бак'!$E$12:$J$12</c:f>
              <c:numCache>
                <c:formatCode>General</c:formatCode>
                <c:ptCount val="6"/>
                <c:pt idx="0">
                  <c:v>62</c:v>
                </c:pt>
                <c:pt idx="1">
                  <c:v>75</c:v>
                </c:pt>
                <c:pt idx="2">
                  <c:v>45</c:v>
                </c:pt>
                <c:pt idx="3">
                  <c:v>34</c:v>
                </c:pt>
                <c:pt idx="4">
                  <c:v>45</c:v>
                </c:pt>
                <c:pt idx="5">
                  <c:v>50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92227584"/>
        <c:axId val="36797760"/>
        <c:axId val="0"/>
      </c:bar3DChart>
      <c:catAx>
        <c:axId val="922275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36797760"/>
        <c:crosses val="autoZero"/>
        <c:auto val="1"/>
        <c:lblAlgn val="ctr"/>
        <c:lblOffset val="100"/>
        <c:noMultiLvlLbl val="0"/>
      </c:catAx>
      <c:valAx>
        <c:axId val="36797760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92227584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b="1"/>
          </a:pPr>
          <a:endParaRPr lang="ru-RU"/>
        </a:p>
      </c:txPr>
    </c:legend>
    <c:plotVisOnly val="1"/>
    <c:dispBlanksAs val="gap"/>
    <c:showDLblsOverMax val="0"/>
  </c:chart>
  <c:spPr>
    <a:ln w="0">
      <a:noFill/>
    </a:ln>
    <a:scene3d>
      <a:camera prst="orthographicFront"/>
      <a:lightRig rig="threePt" dir="t"/>
    </a:scene3d>
    <a:sp3d>
      <a:bevelT w="0" h="0"/>
      <a:bevelB w="0" h="38100"/>
    </a:sp3d>
  </c:sp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'[Индикаторы ректор.xlsx]выпуск научных статей'!$E$5</c:f>
              <c:strCache>
                <c:ptCount val="1"/>
                <c:pt idx="0">
                  <c:v>печатных листов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txPr>
              <a:bodyPr/>
              <a:lstStyle/>
              <a:p>
                <a:pPr>
                  <a:defRPr b="1">
                    <a:latin typeface="Calibri" panose="020F050202020403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'[Индикаторы ректор.xlsx]выпуск научных статей'!$D$6:$D$12</c:f>
              <c:numCache>
                <c:formatCode>General</c:formatCode>
                <c:ptCount val="7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</c:numCache>
            </c:numRef>
          </c:cat>
          <c:val>
            <c:numRef>
              <c:f>'[Индикаторы ректор.xlsx]выпуск научных статей'!$E$6:$E$12</c:f>
              <c:numCache>
                <c:formatCode>General</c:formatCode>
                <c:ptCount val="7"/>
                <c:pt idx="0">
                  <c:v>92</c:v>
                </c:pt>
                <c:pt idx="1">
                  <c:v>135</c:v>
                </c:pt>
                <c:pt idx="2">
                  <c:v>112</c:v>
                </c:pt>
                <c:pt idx="3">
                  <c:v>85</c:v>
                </c:pt>
                <c:pt idx="4">
                  <c:v>84</c:v>
                </c:pt>
                <c:pt idx="5">
                  <c:v>86</c:v>
                </c:pt>
                <c:pt idx="6">
                  <c:v>88</c:v>
                </c:pt>
              </c:numCache>
            </c:numRef>
          </c:val>
        </c:ser>
        <c:ser>
          <c:idx val="1"/>
          <c:order val="1"/>
          <c:tx>
            <c:strRef>
              <c:f>'[Индикаторы ректор.xlsx]выпуск научных статей'!$F$5</c:f>
              <c:strCache>
                <c:ptCount val="1"/>
                <c:pt idx="0">
                  <c:v>в т.ч. за рубежом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Lbls>
            <c:txPr>
              <a:bodyPr/>
              <a:lstStyle/>
              <a:p>
                <a:pPr>
                  <a:defRPr b="1">
                    <a:latin typeface="Calibri" panose="020F050202020403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'[Индикаторы ректор.xlsx]выпуск научных статей'!$D$6:$D$12</c:f>
              <c:numCache>
                <c:formatCode>General</c:formatCode>
                <c:ptCount val="7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</c:numCache>
            </c:numRef>
          </c:cat>
          <c:val>
            <c:numRef>
              <c:f>'[Индикаторы ректор.xlsx]выпуск научных статей'!$F$6:$F$12</c:f>
              <c:numCache>
                <c:formatCode>General</c:formatCode>
                <c:ptCount val="7"/>
                <c:pt idx="0">
                  <c:v>503</c:v>
                </c:pt>
                <c:pt idx="1">
                  <c:v>765</c:v>
                </c:pt>
                <c:pt idx="2">
                  <c:v>636</c:v>
                </c:pt>
                <c:pt idx="3">
                  <c:v>453</c:v>
                </c:pt>
                <c:pt idx="4">
                  <c:v>432</c:v>
                </c:pt>
                <c:pt idx="5">
                  <c:v>470</c:v>
                </c:pt>
                <c:pt idx="6">
                  <c:v>490</c:v>
                </c:pt>
              </c:numCache>
            </c:numRef>
          </c:val>
        </c:ser>
        <c:ser>
          <c:idx val="2"/>
          <c:order val="2"/>
          <c:tx>
            <c:strRef>
              <c:f>'[Индикаторы ректор.xlsx]выпуск научных статей'!$G$5</c:f>
              <c:strCache>
                <c:ptCount val="1"/>
                <c:pt idx="0">
                  <c:v>количество статей на базе Scopus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dLbls>
            <c:txPr>
              <a:bodyPr/>
              <a:lstStyle/>
              <a:p>
                <a:pPr>
                  <a:defRPr b="1">
                    <a:latin typeface="Calibri" panose="020F050202020403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'[Индикаторы ректор.xlsx]выпуск научных статей'!$D$6:$D$12</c:f>
              <c:numCache>
                <c:formatCode>General</c:formatCode>
                <c:ptCount val="7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</c:numCache>
            </c:numRef>
          </c:cat>
          <c:val>
            <c:numRef>
              <c:f>'[Индикаторы ректор.xlsx]выпуск научных статей'!$G$6:$G$12</c:f>
              <c:numCache>
                <c:formatCode>General</c:formatCode>
                <c:ptCount val="7"/>
                <c:pt idx="0">
                  <c:v>71</c:v>
                </c:pt>
                <c:pt idx="1">
                  <c:v>217</c:v>
                </c:pt>
                <c:pt idx="2">
                  <c:v>261</c:v>
                </c:pt>
                <c:pt idx="3">
                  <c:v>190</c:v>
                </c:pt>
                <c:pt idx="4">
                  <c:v>168</c:v>
                </c:pt>
                <c:pt idx="5">
                  <c:v>216</c:v>
                </c:pt>
                <c:pt idx="6">
                  <c:v>220</c:v>
                </c:pt>
              </c:numCache>
            </c:numRef>
          </c:val>
        </c:ser>
        <c:ser>
          <c:idx val="3"/>
          <c:order val="3"/>
          <c:tx>
            <c:strRef>
              <c:f>'[Индикаторы ректор.xlsx]выпуск научных статей'!$H$5</c:f>
              <c:strCache>
                <c:ptCount val="1"/>
                <c:pt idx="0">
                  <c:v>общее количество статей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dLbls>
            <c:txPr>
              <a:bodyPr/>
              <a:lstStyle/>
              <a:p>
                <a:pPr>
                  <a:defRPr b="1">
                    <a:latin typeface="Calibri" panose="020F050202020403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'[Индикаторы ректор.xlsx]выпуск научных статей'!$D$6:$D$12</c:f>
              <c:numCache>
                <c:formatCode>General</c:formatCode>
                <c:ptCount val="7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</c:numCache>
            </c:numRef>
          </c:cat>
          <c:val>
            <c:numRef>
              <c:f>'[Индикаторы ректор.xlsx]выпуск научных статей'!$H$6:$H$12</c:f>
              <c:numCache>
                <c:formatCode>General</c:formatCode>
                <c:ptCount val="7"/>
                <c:pt idx="0">
                  <c:v>3</c:v>
                </c:pt>
                <c:pt idx="1">
                  <c:v>5</c:v>
                </c:pt>
                <c:pt idx="2">
                  <c:v>3</c:v>
                </c:pt>
                <c:pt idx="3">
                  <c:v>3</c:v>
                </c:pt>
                <c:pt idx="4">
                  <c:v>3</c:v>
                </c:pt>
                <c:pt idx="5">
                  <c:v>12</c:v>
                </c:pt>
                <c:pt idx="6">
                  <c:v>14</c:v>
                </c:pt>
              </c:numCache>
            </c:numRef>
          </c:val>
        </c:ser>
        <c:ser>
          <c:idx val="4"/>
          <c:order val="4"/>
          <c:tx>
            <c:strRef>
              <c:f>'[Индикаторы ректор.xlsx]выпуск научных статей'!$I$5</c:f>
              <c:strCache>
                <c:ptCount val="1"/>
                <c:pt idx="0">
                  <c:v>количество статей с импакт-фактором Web of Science</c:v>
                </c:pt>
              </c:strCache>
            </c:strRef>
          </c:tx>
          <c:spPr>
            <a:solidFill>
              <a:srgbClr val="002060"/>
            </a:solidFill>
          </c:spPr>
          <c:invertIfNegative val="0"/>
          <c:dLbls>
            <c:txPr>
              <a:bodyPr/>
              <a:lstStyle/>
              <a:p>
                <a:pPr>
                  <a:defRPr sz="1000" b="1">
                    <a:latin typeface="Calibri" panose="020F050202020403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'[Индикаторы ректор.xlsx]выпуск научных статей'!$D$6:$D$12</c:f>
              <c:numCache>
                <c:formatCode>General</c:formatCode>
                <c:ptCount val="7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</c:numCache>
            </c:numRef>
          </c:cat>
          <c:val>
            <c:numRef>
              <c:f>'[Индикаторы ректор.xlsx]выпуск научных статей'!$I$6:$I$12</c:f>
              <c:numCache>
                <c:formatCode>General</c:formatCode>
                <c:ptCount val="7"/>
                <c:pt idx="0">
                  <c:v>0</c:v>
                </c:pt>
                <c:pt idx="1">
                  <c:v>19</c:v>
                </c:pt>
                <c:pt idx="2">
                  <c:v>9</c:v>
                </c:pt>
                <c:pt idx="3">
                  <c:v>8</c:v>
                </c:pt>
                <c:pt idx="4">
                  <c:v>15</c:v>
                </c:pt>
                <c:pt idx="5">
                  <c:v>25</c:v>
                </c:pt>
                <c:pt idx="6">
                  <c:v>28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17185024"/>
        <c:axId val="35240128"/>
        <c:axId val="0"/>
      </c:bar3DChart>
      <c:catAx>
        <c:axId val="1171850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100" b="1">
                <a:latin typeface="Calibri" panose="020F0502020204030204" pitchFamily="34" charset="0"/>
              </a:defRPr>
            </a:pPr>
            <a:endParaRPr lang="ru-RU"/>
          </a:p>
        </c:txPr>
        <c:crossAx val="35240128"/>
        <c:crosses val="autoZero"/>
        <c:auto val="1"/>
        <c:lblAlgn val="ctr"/>
        <c:lblOffset val="100"/>
        <c:noMultiLvlLbl val="0"/>
      </c:catAx>
      <c:valAx>
        <c:axId val="35240128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100" b="1">
                <a:latin typeface="Calibri" panose="020F0502020204030204" pitchFamily="34" charset="0"/>
              </a:defRPr>
            </a:pPr>
            <a:endParaRPr lang="ru-RU"/>
          </a:p>
        </c:txPr>
        <c:crossAx val="117185024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6.0437671681725411E-2"/>
          <c:y val="0.81308158311004208"/>
          <c:w val="0.90844764068139594"/>
          <c:h val="0.1654131150912635"/>
        </c:manualLayout>
      </c:layout>
      <c:overlay val="0"/>
      <c:txPr>
        <a:bodyPr/>
        <a:lstStyle/>
        <a:p>
          <a:pPr>
            <a:defRPr sz="1100">
              <a:latin typeface="Calibri" panose="020F0502020204030204" pitchFamily="34" charset="0"/>
            </a:defRPr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4.4644284163358069E-2"/>
          <c:y val="2.8518338913834079E-2"/>
          <c:w val="0.9398847252839353"/>
          <c:h val="0.70347085110995955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'[Индикаторы ректор.xlsx]результаты изоб_деят_АУЭС'!$E$5</c:f>
              <c:strCache>
                <c:ptCount val="1"/>
                <c:pt idx="0">
                  <c:v>подано заявок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dLbls>
            <c:txPr>
              <a:bodyPr/>
              <a:lstStyle/>
              <a:p>
                <a:pPr>
                  <a:defRPr sz="1000" b="1">
                    <a:latin typeface="Calibri" panose="020F050202020403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'[Индикаторы ректор.xlsx]результаты изоб_деят_АУЭС'!$D$6:$D$12</c:f>
              <c:numCache>
                <c:formatCode>General</c:formatCode>
                <c:ptCount val="7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</c:numCache>
            </c:numRef>
          </c:cat>
          <c:val>
            <c:numRef>
              <c:f>'[Индикаторы ректор.xlsx]результаты изоб_деят_АУЭС'!$E$6:$E$12</c:f>
              <c:numCache>
                <c:formatCode>General</c:formatCode>
                <c:ptCount val="7"/>
                <c:pt idx="0">
                  <c:v>10</c:v>
                </c:pt>
                <c:pt idx="1">
                  <c:v>17</c:v>
                </c:pt>
                <c:pt idx="2">
                  <c:v>24</c:v>
                </c:pt>
                <c:pt idx="3">
                  <c:v>10</c:v>
                </c:pt>
                <c:pt idx="4">
                  <c:v>18</c:v>
                </c:pt>
                <c:pt idx="5">
                  <c:v>19</c:v>
                </c:pt>
                <c:pt idx="6">
                  <c:v>24</c:v>
                </c:pt>
              </c:numCache>
            </c:numRef>
          </c:val>
        </c:ser>
        <c:ser>
          <c:idx val="1"/>
          <c:order val="1"/>
          <c:tx>
            <c:strRef>
              <c:f>'[Индикаторы ректор.xlsx]результаты изоб_деят_АУЭС'!$F$5</c:f>
              <c:strCache>
                <c:ptCount val="1"/>
                <c:pt idx="0">
                  <c:v>получено охранных документов на изобретения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Lbls>
            <c:txPr>
              <a:bodyPr/>
              <a:lstStyle/>
              <a:p>
                <a:pPr>
                  <a:defRPr b="1">
                    <a:latin typeface="Calibri" panose="020F050202020403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'[Индикаторы ректор.xlsx]результаты изоб_деят_АУЭС'!$D$6:$D$12</c:f>
              <c:numCache>
                <c:formatCode>General</c:formatCode>
                <c:ptCount val="7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</c:numCache>
            </c:numRef>
          </c:cat>
          <c:val>
            <c:numRef>
              <c:f>'[Индикаторы ректор.xlsx]результаты изоб_деят_АУЭС'!$F$6:$F$12</c:f>
              <c:numCache>
                <c:formatCode>General</c:formatCode>
                <c:ptCount val="7"/>
                <c:pt idx="0">
                  <c:v>13</c:v>
                </c:pt>
                <c:pt idx="1">
                  <c:v>12</c:v>
                </c:pt>
                <c:pt idx="2">
                  <c:v>17</c:v>
                </c:pt>
                <c:pt idx="3">
                  <c:v>29</c:v>
                </c:pt>
                <c:pt idx="4">
                  <c:v>14</c:v>
                </c:pt>
                <c:pt idx="5">
                  <c:v>16</c:v>
                </c:pt>
                <c:pt idx="6">
                  <c:v>18</c:v>
                </c:pt>
              </c:numCache>
            </c:numRef>
          </c:val>
        </c:ser>
        <c:ser>
          <c:idx val="2"/>
          <c:order val="2"/>
          <c:tx>
            <c:strRef>
              <c:f>'[Индикаторы ректор.xlsx]результаты изоб_деят_АУЭС'!$G$5</c:f>
              <c:strCache>
                <c:ptCount val="1"/>
                <c:pt idx="0">
                  <c:v>получено свидетельство о государственной регитрации авторских прав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txPr>
              <a:bodyPr/>
              <a:lstStyle/>
              <a:p>
                <a:pPr>
                  <a:defRPr b="1">
                    <a:latin typeface="Calibri" panose="020F050202020403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'[Индикаторы ректор.xlsx]результаты изоб_деят_АУЭС'!$D$6:$D$12</c:f>
              <c:numCache>
                <c:formatCode>General</c:formatCode>
                <c:ptCount val="7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</c:numCache>
            </c:numRef>
          </c:cat>
          <c:val>
            <c:numRef>
              <c:f>'[Индикаторы ректор.xlsx]результаты изоб_деят_АУЭС'!$G$6:$G$12</c:f>
              <c:numCache>
                <c:formatCode>General</c:formatCode>
                <c:ptCount val="7"/>
                <c:pt idx="0">
                  <c:v>0</c:v>
                </c:pt>
                <c:pt idx="1">
                  <c:v>2</c:v>
                </c:pt>
                <c:pt idx="2">
                  <c:v>0</c:v>
                </c:pt>
                <c:pt idx="3">
                  <c:v>0</c:v>
                </c:pt>
                <c:pt idx="4">
                  <c:v>1</c:v>
                </c:pt>
                <c:pt idx="5">
                  <c:v>0</c:v>
                </c:pt>
                <c:pt idx="6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17343744"/>
        <c:axId val="90888960"/>
        <c:axId val="0"/>
      </c:bar3DChart>
      <c:catAx>
        <c:axId val="1173437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100" b="1">
                <a:latin typeface="Calibri" panose="020F0502020204030204" pitchFamily="34" charset="0"/>
              </a:defRPr>
            </a:pPr>
            <a:endParaRPr lang="ru-RU"/>
          </a:p>
        </c:txPr>
        <c:crossAx val="90888960"/>
        <c:crosses val="autoZero"/>
        <c:auto val="1"/>
        <c:lblAlgn val="ctr"/>
        <c:lblOffset val="100"/>
        <c:noMultiLvlLbl val="0"/>
      </c:catAx>
      <c:valAx>
        <c:axId val="90888960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100" b="1">
                <a:latin typeface="Calibri" panose="020F0502020204030204" pitchFamily="34" charset="0"/>
              </a:defRPr>
            </a:pPr>
            <a:endParaRPr lang="ru-RU"/>
          </a:p>
        </c:txPr>
        <c:crossAx val="117343744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2.4853513300109514E-2"/>
          <c:y val="0.80129803849597836"/>
          <c:w val="0.86890444712492265"/>
          <c:h val="0.14586325638976197"/>
        </c:manualLayout>
      </c:layout>
      <c:overlay val="0"/>
      <c:txPr>
        <a:bodyPr/>
        <a:lstStyle/>
        <a:p>
          <a:pPr>
            <a:defRPr sz="1100" b="1">
              <a:latin typeface="Calibri" panose="020F0502020204030204" pitchFamily="34" charset="0"/>
            </a:defRPr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5.0699077633256838E-2"/>
          <c:y val="5.5455079929449307E-2"/>
          <c:w val="0.92412902381841344"/>
          <c:h val="0.80902902355350625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Лист1!$A$2</c:f>
              <c:strCache>
                <c:ptCount val="1"/>
                <c:pt idx="0">
                  <c:v>Телекоммуникации, IT-технологии, млн.тенге</c:v>
                </c:pt>
              </c:strCache>
            </c:strRef>
          </c:tx>
          <c:spPr>
            <a:solidFill>
              <a:srgbClr val="7030A0"/>
            </a:solidFill>
          </c:spPr>
          <c:invertIfNegative val="0"/>
          <c:dLbls>
            <c:dLbl>
              <c:idx val="3"/>
              <c:layout>
                <c:manualLayout>
                  <c:x val="-1.5732436592706047E-3"/>
                  <c:y val="-8.205070776811306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100" b="1">
                    <a:solidFill>
                      <a:schemeClr val="bg1"/>
                    </a:solidFill>
                    <a:latin typeface="Calibri" panose="020F050202020403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Лист1!$B$1:$F$1</c:f>
              <c:strCache>
                <c:ptCount val="5"/>
                <c:pt idx="0">
                  <c:v>2013г.</c:v>
                </c:pt>
                <c:pt idx="1">
                  <c:v>2014г.</c:v>
                </c:pt>
                <c:pt idx="2">
                  <c:v>2015г.</c:v>
                </c:pt>
                <c:pt idx="3">
                  <c:v>2016г.</c:v>
                </c:pt>
                <c:pt idx="4">
                  <c:v>2017г.</c:v>
                </c:pt>
              </c:strCache>
            </c:strRef>
          </c:cat>
          <c:val>
            <c:numRef>
              <c:f>Лист1!$B$2:$F$2</c:f>
              <c:numCache>
                <c:formatCode>General</c:formatCode>
                <c:ptCount val="5"/>
                <c:pt idx="0">
                  <c:v>4</c:v>
                </c:pt>
                <c:pt idx="1">
                  <c:v>0.96000000000000052</c:v>
                </c:pt>
                <c:pt idx="2">
                  <c:v>0.87000000000000055</c:v>
                </c:pt>
                <c:pt idx="3">
                  <c:v>9.0000000000000024E-2</c:v>
                </c:pt>
                <c:pt idx="4">
                  <c:v>0.70000000000000051</c:v>
                </c:pt>
              </c:numCache>
            </c:numRef>
          </c:val>
        </c:ser>
        <c:ser>
          <c:idx val="1"/>
          <c:order val="1"/>
          <c:tx>
            <c:strRef>
              <c:f>Лист1!$A$3</c:f>
              <c:strCache>
                <c:ptCount val="1"/>
                <c:pt idx="0">
                  <c:v>Энергетика, млн.тенге</c:v>
                </c:pt>
              </c:strCache>
            </c:strRef>
          </c:tx>
          <c:spPr>
            <a:solidFill>
              <a:srgbClr val="FF9900"/>
            </a:solidFill>
          </c:spPr>
          <c:invertIfNegative val="0"/>
          <c:dLbls>
            <c:txPr>
              <a:bodyPr/>
              <a:lstStyle/>
              <a:p>
                <a:pPr>
                  <a:defRPr sz="1100" b="1">
                    <a:solidFill>
                      <a:schemeClr val="bg1"/>
                    </a:solidFill>
                    <a:latin typeface="Calibri" panose="020F050202020403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Лист1!$B$1:$F$1</c:f>
              <c:strCache>
                <c:ptCount val="5"/>
                <c:pt idx="0">
                  <c:v>2013г.</c:v>
                </c:pt>
                <c:pt idx="1">
                  <c:v>2014г.</c:v>
                </c:pt>
                <c:pt idx="2">
                  <c:v>2015г.</c:v>
                </c:pt>
                <c:pt idx="3">
                  <c:v>2016г.</c:v>
                </c:pt>
                <c:pt idx="4">
                  <c:v>2017г.</c:v>
                </c:pt>
              </c:strCache>
            </c:strRef>
          </c:cat>
          <c:val>
            <c:numRef>
              <c:f>Лист1!$B$3:$F$3</c:f>
              <c:numCache>
                <c:formatCode>General</c:formatCode>
                <c:ptCount val="5"/>
                <c:pt idx="0">
                  <c:v>29.279999999999987</c:v>
                </c:pt>
                <c:pt idx="1">
                  <c:v>30.9</c:v>
                </c:pt>
                <c:pt idx="2">
                  <c:v>17.130000000000017</c:v>
                </c:pt>
                <c:pt idx="3">
                  <c:v>26.89</c:v>
                </c:pt>
                <c:pt idx="4">
                  <c:v>36.6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gapDepth val="95"/>
        <c:shape val="box"/>
        <c:axId val="117416448"/>
        <c:axId val="35226752"/>
        <c:axId val="0"/>
      </c:bar3DChart>
      <c:catAx>
        <c:axId val="117416448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100" b="1">
                <a:latin typeface="Calibri" panose="020F0502020204030204" pitchFamily="34" charset="0"/>
              </a:defRPr>
            </a:pPr>
            <a:endParaRPr lang="ru-RU"/>
          </a:p>
        </c:txPr>
        <c:crossAx val="35226752"/>
        <c:crosses val="autoZero"/>
        <c:auto val="1"/>
        <c:lblAlgn val="ctr"/>
        <c:lblOffset val="100"/>
        <c:noMultiLvlLbl val="0"/>
      </c:catAx>
      <c:valAx>
        <c:axId val="35226752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100" b="1">
                <a:latin typeface="Calibri" panose="020F0502020204030204" pitchFamily="34" charset="0"/>
              </a:defRPr>
            </a:pPr>
            <a:endParaRPr lang="ru-RU"/>
          </a:p>
        </c:txPr>
        <c:crossAx val="117416448"/>
        <c:crosses val="autoZero"/>
        <c:crossBetween val="between"/>
      </c:valAx>
      <c:spPr>
        <a:noFill/>
        <a:ln w="25400">
          <a:noFill/>
        </a:ln>
      </c:spPr>
    </c:plotArea>
    <c:legend>
      <c:legendPos val="t"/>
      <c:layout>
        <c:manualLayout>
          <c:xMode val="edge"/>
          <c:yMode val="edge"/>
          <c:x val="6.0518719493628609E-2"/>
          <c:y val="0.93537806855648897"/>
          <c:w val="0.76096916268999415"/>
          <c:h val="5.8013511447258262E-2"/>
        </c:manualLayout>
      </c:layout>
      <c:overlay val="0"/>
      <c:txPr>
        <a:bodyPr/>
        <a:lstStyle/>
        <a:p>
          <a:pPr>
            <a:defRPr sz="1100" b="1">
              <a:latin typeface="Calibri" panose="020F0502020204030204" pitchFamily="34" charset="0"/>
            </a:defRPr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view3D>
      <c:rotX val="30"/>
      <c:rotY val="4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2760368517693371E-2"/>
          <c:y val="3.300635655956919E-2"/>
          <c:w val="0.9372396314823066"/>
          <c:h val="0.8562345431200864"/>
        </c:manualLayout>
      </c:layout>
      <c:bar3DChart>
        <c:barDir val="col"/>
        <c:grouping val="clustered"/>
        <c:varyColors val="0"/>
        <c:ser>
          <c:idx val="4"/>
          <c:order val="0"/>
          <c:tx>
            <c:v>2013</c:v>
          </c:tx>
          <c:spPr>
            <a:solidFill>
              <a:schemeClr val="accent5"/>
            </a:solidFill>
          </c:spPr>
          <c:invertIfNegative val="0"/>
          <c:dLbls>
            <c:dLbl>
              <c:idx val="0"/>
              <c:layout>
                <c:manualLayout>
                  <c:x val="-1.2472667724724154E-2"/>
                  <c:y val="-2.83989901587436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9467480855998609E-3"/>
                  <c:y val="-3.1238889174618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1.3542688833286531E-2"/>
                  <c:y val="-1.70393940952461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7.8579948949329629E-3"/>
                  <c:y val="-2.83989901587435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1.9644987237332407E-3"/>
                  <c:y val="-3.69186872063667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1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'[Динамика (бухг).xlsx]2013-2017 (Сумм.пост.денег)'!$E$10:$G$10</c:f>
              <c:numCache>
                <c:formatCode>General</c:formatCode>
                <c:ptCount val="3"/>
                <c:pt idx="0">
                  <c:v>1397.6</c:v>
                </c:pt>
                <c:pt idx="1">
                  <c:v>1412.2</c:v>
                </c:pt>
                <c:pt idx="2">
                  <c:v>2809.8</c:v>
                </c:pt>
              </c:numCache>
            </c:numRef>
          </c:val>
        </c:ser>
        <c:ser>
          <c:idx val="0"/>
          <c:order val="1"/>
          <c:tx>
            <c:v>2014</c:v>
          </c:tx>
          <c:spPr>
            <a:solidFill>
              <a:srgbClr val="76B531"/>
            </a:solidFill>
          </c:spPr>
          <c:invertIfNegative val="0"/>
          <c:dLbls>
            <c:dLbl>
              <c:idx val="0"/>
              <c:layout>
                <c:manualLayout>
                  <c:x val="-1.1072266588416689E-3"/>
                  <c:y val="-3.123888917461801E-2"/>
                </c:manualLayout>
              </c:layout>
              <c:tx>
                <c:rich>
                  <a:bodyPr/>
                  <a:lstStyle/>
                  <a:p>
                    <a:r>
                      <a:rPr lang="ru-RU" b="1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1399</a:t>
                    </a:r>
                    <a:endParaRPr lang="en-US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9.6108641258562527E-3"/>
                  <c:y val="-3.123888917461801E-2"/>
                </c:manualLayout>
              </c:layout>
              <c:tx>
                <c:rich>
                  <a:bodyPr/>
                  <a:lstStyle/>
                  <a:p>
                    <a:r>
                      <a:rPr lang="ru-RU" b="1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1645,4</a:t>
                    </a:r>
                    <a:endParaRPr lang="en-US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5.5378423830904321E-3"/>
                  <c:y val="-2.839921377283938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3470428737393299E-2"/>
                  <c:y val="-3.40787881904924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1.0361868259533306E-2"/>
                  <c:y val="-3.40787881904923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'[Динамика (бухг).xlsx]2013-2017 (Сумм.пост.денег)'!$E$9:$G$9</c:f>
              <c:strCache>
                <c:ptCount val="3"/>
                <c:pt idx="0">
                  <c:v>Бюджет</c:v>
                </c:pt>
                <c:pt idx="1">
                  <c:v>Внебюджет</c:v>
                </c:pt>
                <c:pt idx="2">
                  <c:v>Всего</c:v>
                </c:pt>
              </c:strCache>
            </c:strRef>
          </c:cat>
          <c:val>
            <c:numRef>
              <c:f>'[Динамика (бухг).xlsx]2013-2017 (Сумм.пост.денег)'!$E$11:$G$11</c:f>
              <c:numCache>
                <c:formatCode>General</c:formatCode>
                <c:ptCount val="3"/>
                <c:pt idx="0">
                  <c:v>1399</c:v>
                </c:pt>
                <c:pt idx="1">
                  <c:v>1645.4</c:v>
                </c:pt>
                <c:pt idx="2">
                  <c:v>3044.4</c:v>
                </c:pt>
              </c:numCache>
            </c:numRef>
          </c:val>
        </c:ser>
        <c:ser>
          <c:idx val="1"/>
          <c:order val="2"/>
          <c:tx>
            <c:v>2015</c:v>
          </c:tx>
          <c:spPr>
            <a:solidFill>
              <a:schemeClr val="tx2">
                <a:lumMod val="60000"/>
                <a:lumOff val="40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1.1631795994737059E-2"/>
                  <c:y val="-3.6918910820462482E-2"/>
                </c:manualLayout>
              </c:layout>
              <c:tx>
                <c:rich>
                  <a:bodyPr/>
                  <a:lstStyle/>
                  <a:p>
                    <a:r>
                      <a:rPr lang="ru-RU" b="1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1364,1</a:t>
                    </a:r>
                    <a:endParaRPr lang="en-US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3.1332595006936331E-2"/>
                  <c:y val="-3.40787881904923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951228387913744E-2"/>
                  <c:y val="-4.2598485238115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4506615563346629E-2"/>
                  <c:y val="-3.97585862222411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1.4506615563346629E-2"/>
                  <c:y val="-3.40787881904923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'[Динамика (бухг).xlsx]2013-2017 (Сумм.пост.денег)'!$E$9:$G$9</c:f>
              <c:strCache>
                <c:ptCount val="3"/>
                <c:pt idx="0">
                  <c:v>Бюджет</c:v>
                </c:pt>
                <c:pt idx="1">
                  <c:v>Внебюджет</c:v>
                </c:pt>
                <c:pt idx="2">
                  <c:v>Всего</c:v>
                </c:pt>
              </c:strCache>
            </c:strRef>
          </c:cat>
          <c:val>
            <c:numRef>
              <c:f>'[Динамика (бухг).xlsx]2013-2017 (Сумм.пост.денег)'!$E$12:$G$12</c:f>
              <c:numCache>
                <c:formatCode>General</c:formatCode>
                <c:ptCount val="3"/>
                <c:pt idx="0">
                  <c:v>1364.1</c:v>
                </c:pt>
                <c:pt idx="1">
                  <c:v>1621.2</c:v>
                </c:pt>
                <c:pt idx="2">
                  <c:v>2985.3</c:v>
                </c:pt>
              </c:numCache>
            </c:numRef>
          </c:val>
        </c:ser>
        <c:ser>
          <c:idx val="2"/>
          <c:order val="3"/>
          <c:tx>
            <c:v>2016</c:v>
          </c:tx>
          <c:spPr>
            <a:solidFill>
              <a:srgbClr val="7030A0"/>
            </a:solidFill>
          </c:spPr>
          <c:invertIfNegative val="0"/>
          <c:dLbls>
            <c:dLbl>
              <c:idx val="0"/>
              <c:layout>
                <c:manualLayout>
                  <c:x val="2.2111140209444897E-2"/>
                  <c:y val="-3.4874407143128672E-2"/>
                </c:manualLayout>
              </c:layout>
              <c:tx>
                <c:rich>
                  <a:bodyPr/>
                  <a:lstStyle/>
                  <a:p>
                    <a:r>
                      <a:rPr lang="ru-RU" b="1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1418,9</a:t>
                    </a:r>
                    <a:endParaRPr lang="en-US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6309845719231929E-2"/>
                  <c:y val="-3.50702930909952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3.3997984852739645E-2"/>
                  <c:y val="-4.543838425398983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657898921525329E-2"/>
                  <c:y val="-3.40787881904923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5.180934129766653E-3"/>
                  <c:y val="-0.1107560616191002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'[Динамика (бухг).xlsx]2013-2017 (Сумм.пост.денег)'!$E$9:$G$9</c:f>
              <c:strCache>
                <c:ptCount val="3"/>
                <c:pt idx="0">
                  <c:v>Бюджет</c:v>
                </c:pt>
                <c:pt idx="1">
                  <c:v>Внебюджет</c:v>
                </c:pt>
                <c:pt idx="2">
                  <c:v>Всего</c:v>
                </c:pt>
              </c:strCache>
            </c:strRef>
          </c:cat>
          <c:val>
            <c:numRef>
              <c:f>'[Динамика (бухг).xlsx]2013-2017 (Сумм.пост.денег)'!$E$13:$G$13</c:f>
              <c:numCache>
                <c:formatCode>General</c:formatCode>
                <c:ptCount val="3"/>
                <c:pt idx="0">
                  <c:v>1418.9</c:v>
                </c:pt>
                <c:pt idx="1">
                  <c:v>1336.8</c:v>
                </c:pt>
                <c:pt idx="2">
                  <c:v>2755.7</c:v>
                </c:pt>
              </c:numCache>
            </c:numRef>
          </c:val>
        </c:ser>
        <c:ser>
          <c:idx val="3"/>
          <c:order val="4"/>
          <c:tx>
            <c:v>2017</c:v>
          </c:tx>
          <c:spPr>
            <a:solidFill>
              <a:srgbClr val="FF0000"/>
            </a:solidFill>
          </c:spPr>
          <c:invertIfNegative val="0"/>
          <c:dLbls>
            <c:dLbl>
              <c:idx val="0"/>
              <c:layout>
                <c:manualLayout>
                  <c:x val="3.3924030268596916E-2"/>
                  <c:y val="-3.407878819049232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4.6006306275038149E-2"/>
                  <c:y val="-3.40787881904923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4.8774898795644506E-2"/>
                  <c:y val="-2.27194157410906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4506615563346629E-2"/>
                  <c:y val="-3.40787881904923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1.2434241911439967E-2"/>
                  <c:y val="-3.40787881904923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'[Динамика (бухг).xlsx]2013-2017 (Сумм.пост.денег)'!$E$9:$G$9</c:f>
              <c:strCache>
                <c:ptCount val="3"/>
                <c:pt idx="0">
                  <c:v>Бюджет</c:v>
                </c:pt>
                <c:pt idx="1">
                  <c:v>Внебюджет</c:v>
                </c:pt>
                <c:pt idx="2">
                  <c:v>Всего</c:v>
                </c:pt>
              </c:strCache>
            </c:strRef>
          </c:cat>
          <c:val>
            <c:numRef>
              <c:f>'[Динамика (бухг).xlsx]2013-2017 (Сумм.пост.денег)'!$E$14:$G$14</c:f>
              <c:numCache>
                <c:formatCode>General</c:formatCode>
                <c:ptCount val="3"/>
                <c:pt idx="0">
                  <c:v>1464</c:v>
                </c:pt>
                <c:pt idx="1">
                  <c:v>1307.5</c:v>
                </c:pt>
                <c:pt idx="2">
                  <c:v>2771.5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17754368"/>
        <c:axId val="35231360"/>
        <c:axId val="0"/>
      </c:bar3DChart>
      <c:catAx>
        <c:axId val="11775436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100" b="1">
                <a:latin typeface="Calibri" panose="020F0502020204030204" pitchFamily="34" charset="0"/>
              </a:defRPr>
            </a:pPr>
            <a:endParaRPr lang="ru-RU"/>
          </a:p>
        </c:txPr>
        <c:crossAx val="35231360"/>
        <c:crosses val="autoZero"/>
        <c:auto val="1"/>
        <c:lblAlgn val="ctr"/>
        <c:lblOffset val="100"/>
        <c:noMultiLvlLbl val="0"/>
      </c:catAx>
      <c:valAx>
        <c:axId val="35231360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100" b="1">
                <a:latin typeface="Calibri" panose="020F0502020204030204" pitchFamily="34" charset="0"/>
              </a:defRPr>
            </a:pPr>
            <a:endParaRPr lang="ru-RU"/>
          </a:p>
        </c:txPr>
        <c:crossAx val="11775436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view3D>
      <c:rotX val="30"/>
      <c:rotY val="4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2760368517693371E-2"/>
          <c:y val="3.300635655956919E-2"/>
          <c:w val="0.9372396314823066"/>
          <c:h val="0.8562345431200864"/>
        </c:manualLayout>
      </c:layout>
      <c:bar3DChart>
        <c:barDir val="col"/>
        <c:grouping val="clustered"/>
        <c:varyColors val="0"/>
        <c:ser>
          <c:idx val="4"/>
          <c:order val="0"/>
          <c:tx>
            <c:v>2013</c:v>
          </c:tx>
          <c:spPr>
            <a:solidFill>
              <a:schemeClr val="accent5"/>
            </a:solidFill>
          </c:spPr>
          <c:invertIfNegative val="0"/>
          <c:dLbls>
            <c:dLbl>
              <c:idx val="0"/>
              <c:layout>
                <c:manualLayout>
                  <c:x val="5.8934961711997217E-3"/>
                  <c:y val="-2.83989901587435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9467480855998609E-3"/>
                  <c:y val="-3.1238889174618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1.8550187789427629E-4"/>
                  <c:y val="-1.987929311112055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7.8579948949329629E-3"/>
                  <c:y val="-2.83989901587435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1.9644987237332407E-3"/>
                  <c:y val="-3.69186872063667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1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'[Динамика (бухг).xlsx]2013-2017 (расх. зарпл)'!$E$10:$G$10</c:f>
              <c:numCache>
                <c:formatCode>General</c:formatCode>
                <c:ptCount val="3"/>
                <c:pt idx="0">
                  <c:v>620</c:v>
                </c:pt>
                <c:pt idx="1">
                  <c:v>1003.8</c:v>
                </c:pt>
                <c:pt idx="2">
                  <c:v>1623.8</c:v>
                </c:pt>
              </c:numCache>
            </c:numRef>
          </c:val>
        </c:ser>
        <c:ser>
          <c:idx val="0"/>
          <c:order val="1"/>
          <c:tx>
            <c:v>2014</c:v>
          </c:tx>
          <c:spPr>
            <a:solidFill>
              <a:srgbClr val="76B531"/>
            </a:solidFill>
          </c:spPr>
          <c:invertIfNegative val="0"/>
          <c:dLbls>
            <c:dLbl>
              <c:idx val="0"/>
              <c:layout>
                <c:manualLayout>
                  <c:x val="1.3755744309672675E-2"/>
                  <c:y val="-3.4078788190492378E-2"/>
                </c:manualLayout>
              </c:layout>
              <c:tx>
                <c:rich>
                  <a:bodyPr/>
                  <a:lstStyle/>
                  <a:p>
                    <a:r>
                      <a:rPr lang="ru-RU" b="1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665,4</a:t>
                    </a:r>
                    <a:endParaRPr lang="en-US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461980923412835E-2"/>
                  <c:y val="-2.5559091142869281E-2"/>
                </c:manualLayout>
              </c:layout>
              <c:tx>
                <c:rich>
                  <a:bodyPr/>
                  <a:lstStyle/>
                  <a:p>
                    <a:r>
                      <a:rPr lang="ru-RU" b="1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978,4</a:t>
                    </a:r>
                    <a:endParaRPr lang="en-US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5555734902847809E-2"/>
                  <c:y val="-5.395830491570866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3470428737393299E-2"/>
                  <c:y val="-3.40787881904924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1.0361868259533306E-2"/>
                  <c:y val="-3.40787881904923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'[Динамика (бухг).xlsx]2013-2017 (расх. зарпл)'!$E$9:$G$9</c:f>
              <c:strCache>
                <c:ptCount val="3"/>
                <c:pt idx="0">
                  <c:v>Бюджет</c:v>
                </c:pt>
                <c:pt idx="1">
                  <c:v>Внебюджет</c:v>
                </c:pt>
                <c:pt idx="2">
                  <c:v>Всего</c:v>
                </c:pt>
              </c:strCache>
            </c:strRef>
          </c:cat>
          <c:val>
            <c:numRef>
              <c:f>'[Динамика (бухг).xlsx]2013-2017 (расх. зарпл)'!$E$11:$G$11</c:f>
              <c:numCache>
                <c:formatCode>General</c:formatCode>
                <c:ptCount val="3"/>
                <c:pt idx="0">
                  <c:v>665.4</c:v>
                </c:pt>
                <c:pt idx="1">
                  <c:v>978.4</c:v>
                </c:pt>
                <c:pt idx="2">
                  <c:v>1643.8</c:v>
                </c:pt>
              </c:numCache>
            </c:numRef>
          </c:val>
        </c:ser>
        <c:ser>
          <c:idx val="1"/>
          <c:order val="2"/>
          <c:tx>
            <c:v>2015</c:v>
          </c:tx>
          <c:spPr>
            <a:solidFill>
              <a:schemeClr val="tx2">
                <a:lumMod val="60000"/>
                <a:lumOff val="40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2.6467384507173237E-2"/>
                  <c:y val="-3.4079011804588111E-2"/>
                </c:manualLayout>
              </c:layout>
              <c:tx>
                <c:rich>
                  <a:bodyPr/>
                  <a:lstStyle/>
                  <a:p>
                    <a:r>
                      <a:rPr lang="ru-RU" b="1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549</a:t>
                    </a:r>
                    <a:endParaRPr lang="en-US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8157239332393072E-2"/>
                  <c:y val="-3.69186872063667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3079591358976196E-2"/>
                  <c:y val="-4.82782832698641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4506615563346629E-2"/>
                  <c:y val="-3.97585862222411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1.4506615563346629E-2"/>
                  <c:y val="-3.40787881904923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'[Динамика (бухг).xlsx]2013-2017 (расх. зарпл)'!$E$9:$G$9</c:f>
              <c:strCache>
                <c:ptCount val="3"/>
                <c:pt idx="0">
                  <c:v>Бюджет</c:v>
                </c:pt>
                <c:pt idx="1">
                  <c:v>Внебюджет</c:v>
                </c:pt>
                <c:pt idx="2">
                  <c:v>Всего</c:v>
                </c:pt>
              </c:strCache>
            </c:strRef>
          </c:cat>
          <c:val>
            <c:numRef>
              <c:f>'[Динамика (бухг).xlsx]2013-2017 (расх. зарпл)'!$E$12:$G$12</c:f>
              <c:numCache>
                <c:formatCode>General</c:formatCode>
                <c:ptCount val="3"/>
                <c:pt idx="0">
                  <c:v>549</c:v>
                </c:pt>
                <c:pt idx="1">
                  <c:v>1014.7</c:v>
                </c:pt>
                <c:pt idx="2">
                  <c:v>1563.7</c:v>
                </c:pt>
              </c:numCache>
            </c:numRef>
          </c:val>
        </c:ser>
        <c:ser>
          <c:idx val="2"/>
          <c:order val="3"/>
          <c:tx>
            <c:v>2016</c:v>
          </c:tx>
          <c:spPr>
            <a:solidFill>
              <a:srgbClr val="7030A0"/>
            </a:solidFill>
          </c:spPr>
          <c:invertIfNegative val="0"/>
          <c:dLbls>
            <c:dLbl>
              <c:idx val="0"/>
              <c:layout>
                <c:manualLayout>
                  <c:x val="2.5286495883988097E-2"/>
                  <c:y val="-2.9194609111379943E-2"/>
                </c:manualLayout>
              </c:layout>
              <c:tx>
                <c:rich>
                  <a:bodyPr/>
                  <a:lstStyle/>
                  <a:p>
                    <a:r>
                      <a:rPr lang="ru-RU" b="1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619,5</a:t>
                    </a:r>
                    <a:endParaRPr lang="en-US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3.7997384305200152E-2"/>
                  <c:y val="-3.223039407512091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3.7228043882837999E-2"/>
                  <c:y val="-3.1238889174618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657898921525329E-2"/>
                  <c:y val="-3.40787881904923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5.180934129766653E-3"/>
                  <c:y val="-0.1107560616191002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'[Динамика (бухг).xlsx]2013-2017 (расх. зарпл)'!$E$9:$G$9</c:f>
              <c:strCache>
                <c:ptCount val="3"/>
                <c:pt idx="0">
                  <c:v>Бюджет</c:v>
                </c:pt>
                <c:pt idx="1">
                  <c:v>Внебюджет</c:v>
                </c:pt>
                <c:pt idx="2">
                  <c:v>Всего</c:v>
                </c:pt>
              </c:strCache>
            </c:strRef>
          </c:cat>
          <c:val>
            <c:numRef>
              <c:f>'[Динамика (бухг).xlsx]2013-2017 (расх. зарпл)'!$E$13:$G$13</c:f>
              <c:numCache>
                <c:formatCode>General</c:formatCode>
                <c:ptCount val="3"/>
                <c:pt idx="0">
                  <c:v>619.5</c:v>
                </c:pt>
                <c:pt idx="1">
                  <c:v>942.3</c:v>
                </c:pt>
                <c:pt idx="2">
                  <c:v>1561.8</c:v>
                </c:pt>
              </c:numCache>
            </c:numRef>
          </c:val>
        </c:ser>
        <c:ser>
          <c:idx val="3"/>
          <c:order val="4"/>
          <c:tx>
            <c:v>2017</c:v>
          </c:tx>
          <c:spPr>
            <a:solidFill>
              <a:srgbClr val="FF0000"/>
            </a:solidFill>
          </c:spPr>
          <c:invertIfNegative val="0"/>
          <c:dLbls>
            <c:dLbl>
              <c:idx val="0"/>
              <c:layout>
                <c:manualLayout>
                  <c:x val="3.3924030268596916E-2"/>
                  <c:y val="-3.407878819049232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4.0997361166766055E-2"/>
                  <c:y val="-3.1238889174618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5.5453492273340635E-2"/>
                  <c:y val="-3.1239112788713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4506615563346629E-2"/>
                  <c:y val="-3.40787881904923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1.2434241911439967E-2"/>
                  <c:y val="-3.40787881904923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'[Динамика (бухг).xlsx]2013-2017 (расх. зарпл)'!$E$9:$G$9</c:f>
              <c:strCache>
                <c:ptCount val="3"/>
                <c:pt idx="0">
                  <c:v>Бюджет</c:v>
                </c:pt>
                <c:pt idx="1">
                  <c:v>Внебюджет</c:v>
                </c:pt>
                <c:pt idx="2">
                  <c:v>Всего</c:v>
                </c:pt>
              </c:strCache>
            </c:strRef>
          </c:cat>
          <c:val>
            <c:numRef>
              <c:f>'[Динамика (бухг).xlsx]2013-2017 (расх. зарпл)'!$E$14:$G$14</c:f>
              <c:numCache>
                <c:formatCode>General</c:formatCode>
                <c:ptCount val="3"/>
                <c:pt idx="0">
                  <c:v>626</c:v>
                </c:pt>
                <c:pt idx="1">
                  <c:v>876.8</c:v>
                </c:pt>
                <c:pt idx="2">
                  <c:v>1502.8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36208896"/>
        <c:axId val="35229056"/>
        <c:axId val="0"/>
      </c:bar3DChart>
      <c:catAx>
        <c:axId val="13620889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100" b="1">
                <a:latin typeface="Calibri" panose="020F0502020204030204" pitchFamily="34" charset="0"/>
              </a:defRPr>
            </a:pPr>
            <a:endParaRPr lang="ru-RU"/>
          </a:p>
        </c:txPr>
        <c:crossAx val="35229056"/>
        <c:crosses val="autoZero"/>
        <c:auto val="1"/>
        <c:lblAlgn val="ctr"/>
        <c:lblOffset val="100"/>
        <c:noMultiLvlLbl val="0"/>
      </c:catAx>
      <c:valAx>
        <c:axId val="35229056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>
                <a:latin typeface="Calibri" panose="020F0502020204030204" pitchFamily="34" charset="0"/>
              </a:defRPr>
            </a:pPr>
            <a:endParaRPr lang="ru-RU"/>
          </a:p>
        </c:txPr>
        <c:crossAx val="13620889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'[Индикаторы ректор.xlsx]контингент обуч'!$A$6</c:f>
              <c:strCache>
                <c:ptCount val="1"/>
                <c:pt idx="0">
                  <c:v>Общий контингент обучающихся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dLbls>
            <c:txPr>
              <a:bodyPr/>
              <a:lstStyle/>
              <a:p>
                <a:pPr>
                  <a:defRPr b="1">
                    <a:latin typeface="Calibri" panose="020F050202020403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'[Индикаторы ректор.xlsx]контингент обуч'!$B$5:$M$5</c:f>
              <c:numCache>
                <c:formatCode>General</c:formatCode>
                <c:ptCount val="12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  <c:pt idx="10">
                  <c:v>2017</c:v>
                </c:pt>
                <c:pt idx="11">
                  <c:v>2018</c:v>
                </c:pt>
              </c:numCache>
            </c:numRef>
          </c:cat>
          <c:val>
            <c:numRef>
              <c:f>'[Индикаторы ректор.xlsx]контингент обуч'!$B$6:$M$6</c:f>
              <c:numCache>
                <c:formatCode>General</c:formatCode>
                <c:ptCount val="12"/>
                <c:pt idx="0">
                  <c:v>4709</c:v>
                </c:pt>
                <c:pt idx="1">
                  <c:v>4388</c:v>
                </c:pt>
                <c:pt idx="2">
                  <c:v>4893</c:v>
                </c:pt>
                <c:pt idx="3">
                  <c:v>5743</c:v>
                </c:pt>
                <c:pt idx="4">
                  <c:v>5334</c:v>
                </c:pt>
                <c:pt idx="5">
                  <c:v>5428</c:v>
                </c:pt>
                <c:pt idx="6">
                  <c:v>5003</c:v>
                </c:pt>
                <c:pt idx="7">
                  <c:v>4655</c:v>
                </c:pt>
                <c:pt idx="8">
                  <c:v>4114</c:v>
                </c:pt>
                <c:pt idx="9">
                  <c:v>3645</c:v>
                </c:pt>
                <c:pt idx="10">
                  <c:v>3752</c:v>
                </c:pt>
                <c:pt idx="11" formatCode="#,##0">
                  <c:v>4143</c:v>
                </c:pt>
              </c:numCache>
            </c:numRef>
          </c:val>
        </c:ser>
        <c:ser>
          <c:idx val="1"/>
          <c:order val="1"/>
          <c:tx>
            <c:strRef>
              <c:f>'[Индикаторы ректор.xlsx]контингент обуч'!$A$7</c:f>
              <c:strCache>
                <c:ptCount val="1"/>
                <c:pt idx="0">
                  <c:v>дневное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Lbls>
            <c:txPr>
              <a:bodyPr/>
              <a:lstStyle/>
              <a:p>
                <a:pPr>
                  <a:defRPr b="1">
                    <a:latin typeface="Calibri" panose="020F050202020403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'[Индикаторы ректор.xlsx]контингент обуч'!$B$5:$M$5</c:f>
              <c:numCache>
                <c:formatCode>General</c:formatCode>
                <c:ptCount val="12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  <c:pt idx="10">
                  <c:v>2017</c:v>
                </c:pt>
                <c:pt idx="11">
                  <c:v>2018</c:v>
                </c:pt>
              </c:numCache>
            </c:numRef>
          </c:cat>
          <c:val>
            <c:numRef>
              <c:f>'[Индикаторы ректор.xlsx]контингент обуч'!$B$7:$M$7</c:f>
              <c:numCache>
                <c:formatCode>General</c:formatCode>
                <c:ptCount val="12"/>
                <c:pt idx="0">
                  <c:v>3878</c:v>
                </c:pt>
                <c:pt idx="1">
                  <c:v>3461</c:v>
                </c:pt>
                <c:pt idx="2">
                  <c:v>3877</c:v>
                </c:pt>
                <c:pt idx="3">
                  <c:v>4192</c:v>
                </c:pt>
                <c:pt idx="4">
                  <c:v>4354</c:v>
                </c:pt>
                <c:pt idx="5">
                  <c:v>4644</c:v>
                </c:pt>
                <c:pt idx="6">
                  <c:v>4362</c:v>
                </c:pt>
                <c:pt idx="7">
                  <c:v>4184</c:v>
                </c:pt>
                <c:pt idx="8">
                  <c:v>3887</c:v>
                </c:pt>
                <c:pt idx="9">
                  <c:v>3474</c:v>
                </c:pt>
                <c:pt idx="10">
                  <c:v>3579</c:v>
                </c:pt>
                <c:pt idx="11" formatCode="#,##0">
                  <c:v>3965</c:v>
                </c:pt>
              </c:numCache>
            </c:numRef>
          </c:val>
        </c:ser>
        <c:ser>
          <c:idx val="2"/>
          <c:order val="2"/>
          <c:tx>
            <c:strRef>
              <c:f>'[Индикаторы ректор.xlsx]контингент обуч'!$A$8</c:f>
              <c:strCache>
                <c:ptCount val="1"/>
                <c:pt idx="0">
                  <c:v>заочное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txPr>
              <a:bodyPr/>
              <a:lstStyle/>
              <a:p>
                <a:pPr>
                  <a:defRPr b="1">
                    <a:latin typeface="Calibri" panose="020F050202020403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'[Индикаторы ректор.xlsx]контингент обуч'!$B$5:$M$5</c:f>
              <c:numCache>
                <c:formatCode>General</c:formatCode>
                <c:ptCount val="12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  <c:pt idx="10">
                  <c:v>2017</c:v>
                </c:pt>
                <c:pt idx="11">
                  <c:v>2018</c:v>
                </c:pt>
              </c:numCache>
            </c:numRef>
          </c:cat>
          <c:val>
            <c:numRef>
              <c:f>'[Индикаторы ректор.xlsx]контингент обуч'!$B$8:$M$8</c:f>
              <c:numCache>
                <c:formatCode>General</c:formatCode>
                <c:ptCount val="12"/>
                <c:pt idx="0">
                  <c:v>831</c:v>
                </c:pt>
                <c:pt idx="1">
                  <c:v>927</c:v>
                </c:pt>
                <c:pt idx="2">
                  <c:v>1016</c:v>
                </c:pt>
                <c:pt idx="3">
                  <c:v>1051</c:v>
                </c:pt>
                <c:pt idx="4">
                  <c:v>980</c:v>
                </c:pt>
                <c:pt idx="5">
                  <c:v>784</c:v>
                </c:pt>
                <c:pt idx="6">
                  <c:v>641</c:v>
                </c:pt>
                <c:pt idx="7">
                  <c:v>471</c:v>
                </c:pt>
                <c:pt idx="8">
                  <c:v>227</c:v>
                </c:pt>
                <c:pt idx="9">
                  <c:v>171</c:v>
                </c:pt>
                <c:pt idx="10">
                  <c:v>173</c:v>
                </c:pt>
                <c:pt idx="11">
                  <c:v>178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05385984"/>
        <c:axId val="76785344"/>
        <c:axId val="0"/>
      </c:bar3DChart>
      <c:catAx>
        <c:axId val="1053859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b="1">
                <a:latin typeface="Calibri" panose="020F0502020204030204" pitchFamily="34" charset="0"/>
              </a:defRPr>
            </a:pPr>
            <a:endParaRPr lang="ru-RU"/>
          </a:p>
        </c:txPr>
        <c:crossAx val="76785344"/>
        <c:crosses val="autoZero"/>
        <c:auto val="1"/>
        <c:lblAlgn val="ctr"/>
        <c:lblOffset val="100"/>
        <c:noMultiLvlLbl val="0"/>
      </c:catAx>
      <c:valAx>
        <c:axId val="76785344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05385984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b="1">
              <a:latin typeface="Calibri" panose="020F0502020204030204" pitchFamily="34" charset="0"/>
            </a:defRPr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543285214348206"/>
          <c:y val="3.75116652085156E-2"/>
          <c:w val="0.85678937007874012"/>
          <c:h val="0.68673009623797021"/>
        </c:manualLayout>
      </c:layout>
      <c:lineChart>
        <c:grouping val="standard"/>
        <c:varyColors val="0"/>
        <c:ser>
          <c:idx val="0"/>
          <c:order val="0"/>
          <c:tx>
            <c:strRef>
              <c:f>'[Прием и выпуск.xlsx]Лист4'!$A$4</c:f>
              <c:strCache>
                <c:ptCount val="1"/>
                <c:pt idx="0">
                  <c:v>Выпуск</c:v>
                </c:pt>
              </c:strCache>
            </c:strRef>
          </c:tx>
          <c:marker>
            <c:symbol val="circle"/>
            <c:size val="9"/>
          </c:marker>
          <c:dLbls>
            <c:dLbl>
              <c:idx val="0"/>
              <c:layout>
                <c:manualLayout>
                  <c:x val="-1.3692654615356179E-2"/>
                  <c:y val="4.597182006829576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5.5555555555555046E-3"/>
                  <c:y val="1.3888888888888888E-2"/>
                </c:manualLayout>
              </c:layout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2.0840096652451096E-2"/>
                  <c:y val="4.868174441790400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2.5000000000000001E-2"/>
                  <c:y val="1.3888888888888888E-2"/>
                </c:manualLayout>
              </c:layout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'[Прием и выпуск.xlsx]Лист4'!$B$3:$G$3</c:f>
              <c:strCache>
                <c:ptCount val="6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 (план)</c:v>
                </c:pt>
              </c:strCache>
            </c:strRef>
          </c:cat>
          <c:val>
            <c:numRef>
              <c:f>'[Прием и выпуск.xlsx]Лист4'!$B$4:$G$4</c:f>
              <c:numCache>
                <c:formatCode>General</c:formatCode>
                <c:ptCount val="6"/>
                <c:pt idx="0">
                  <c:v>911</c:v>
                </c:pt>
                <c:pt idx="1">
                  <c:v>1144</c:v>
                </c:pt>
                <c:pt idx="2">
                  <c:v>1279</c:v>
                </c:pt>
                <c:pt idx="3">
                  <c:v>1197</c:v>
                </c:pt>
                <c:pt idx="4">
                  <c:v>852</c:v>
                </c:pt>
                <c:pt idx="5">
                  <c:v>1012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'[Прием и выпуск.xlsx]Лист4'!$A$5</c:f>
              <c:strCache>
                <c:ptCount val="1"/>
                <c:pt idx="0">
                  <c:v>Прием</c:v>
                </c:pt>
              </c:strCache>
            </c:strRef>
          </c:tx>
          <c:marker>
            <c:symbol val="triangle"/>
            <c:size val="9"/>
          </c:marker>
          <c:dLbls>
            <c:dLbl>
              <c:idx val="0"/>
              <c:layout>
                <c:manualLayout>
                  <c:x val="-5.0955736806906821E-2"/>
                  <c:y val="-4.226679340474212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2.7343905955417545E-2"/>
                  <c:y val="5.536498281962950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2.9253833667718551E-2"/>
                  <c:y val="5.07351407034317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4.444439963570495E-2"/>
                  <c:y val="-4.710771782995856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'[Прием и выпуск.xlsx]Лист4'!$B$3:$G$3</c:f>
              <c:strCache>
                <c:ptCount val="6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 (план)</c:v>
                </c:pt>
              </c:strCache>
            </c:strRef>
          </c:cat>
          <c:val>
            <c:numRef>
              <c:f>'[Прием и выпуск.xlsx]Лист4'!$B$5:$G$5</c:f>
              <c:numCache>
                <c:formatCode>General</c:formatCode>
                <c:ptCount val="6"/>
                <c:pt idx="0">
                  <c:v>948</c:v>
                </c:pt>
                <c:pt idx="1">
                  <c:v>1029</c:v>
                </c:pt>
                <c:pt idx="2">
                  <c:v>929</c:v>
                </c:pt>
                <c:pt idx="3">
                  <c:v>852</c:v>
                </c:pt>
                <c:pt idx="4">
                  <c:v>961</c:v>
                </c:pt>
                <c:pt idx="5">
                  <c:v>1230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6696064"/>
        <c:axId val="76787648"/>
      </c:lineChart>
      <c:catAx>
        <c:axId val="366960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100" b="1">
                <a:latin typeface="Calibri" panose="020F0502020204030204" pitchFamily="34" charset="0"/>
              </a:defRPr>
            </a:pPr>
            <a:endParaRPr lang="ru-RU"/>
          </a:p>
        </c:txPr>
        <c:crossAx val="76787648"/>
        <c:crosses val="autoZero"/>
        <c:auto val="1"/>
        <c:lblAlgn val="ctr"/>
        <c:lblOffset val="100"/>
        <c:noMultiLvlLbl val="0"/>
      </c:catAx>
      <c:valAx>
        <c:axId val="76787648"/>
        <c:scaling>
          <c:orientation val="minMax"/>
          <c:min val="40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100">
                <a:latin typeface="Calibri" panose="020F0502020204030204" pitchFamily="34" charset="0"/>
              </a:defRPr>
            </a:pPr>
            <a:endParaRPr lang="ru-RU"/>
          </a:p>
        </c:txPr>
        <c:crossAx val="36696064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37983095903024927"/>
          <c:y val="0.82799607723927393"/>
          <c:w val="0.27448234143587363"/>
          <c:h val="5.0919837723823191E-2"/>
        </c:manualLayout>
      </c:layout>
      <c:overlay val="0"/>
      <c:txPr>
        <a:bodyPr/>
        <a:lstStyle/>
        <a:p>
          <a:pPr>
            <a:defRPr sz="1400">
              <a:latin typeface="Calibri" panose="020F0502020204030204" pitchFamily="34" charset="0"/>
            </a:defRPr>
          </a:pPr>
          <a:endParaRPr lang="ru-RU"/>
        </a:p>
      </c:txPr>
    </c:legend>
    <c:plotVisOnly val="1"/>
    <c:dispBlanksAs val="zero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20"/>
      <c:rotY val="4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'[Индикаторы ректор.xlsx]маг'!$D$11</c:f>
              <c:strCache>
                <c:ptCount val="1"/>
                <c:pt idx="0">
                  <c:v>госзаказ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dLbls>
            <c:txPr>
              <a:bodyPr/>
              <a:lstStyle/>
              <a:p>
                <a:pPr>
                  <a:defRPr sz="1100" b="1">
                    <a:latin typeface="Calibri" panose="020F050202020403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'[Индикаторы ректор.xlsx]маг'!$C$12:$C$17</c:f>
              <c:numCache>
                <c:formatCode>General</c:formatCode>
                <c:ptCount val="6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</c:numCache>
            </c:numRef>
          </c:cat>
          <c:val>
            <c:numRef>
              <c:f>'[Индикаторы ректор.xlsx]маг'!$D$12:$D$17</c:f>
              <c:numCache>
                <c:formatCode>General</c:formatCode>
                <c:ptCount val="6"/>
                <c:pt idx="0">
                  <c:v>18</c:v>
                </c:pt>
                <c:pt idx="1">
                  <c:v>25</c:v>
                </c:pt>
                <c:pt idx="2">
                  <c:v>16</c:v>
                </c:pt>
                <c:pt idx="3">
                  <c:v>11</c:v>
                </c:pt>
                <c:pt idx="4">
                  <c:v>76</c:v>
                </c:pt>
                <c:pt idx="5" formatCode="#,##0">
                  <c:v>113.42809364548495</c:v>
                </c:pt>
              </c:numCache>
            </c:numRef>
          </c:val>
        </c:ser>
        <c:ser>
          <c:idx val="1"/>
          <c:order val="1"/>
          <c:tx>
            <c:strRef>
              <c:f>'[Индикаторы ректор.xlsx]маг'!$E$11</c:f>
              <c:strCache>
                <c:ptCount val="1"/>
                <c:pt idx="0">
                  <c:v>платное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Lbls>
            <c:txPr>
              <a:bodyPr/>
              <a:lstStyle/>
              <a:p>
                <a:pPr>
                  <a:defRPr sz="1100" b="1">
                    <a:latin typeface="Calibri" panose="020F050202020403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'[Индикаторы ректор.xlsx]маг'!$C$12:$C$17</c:f>
              <c:numCache>
                <c:formatCode>General</c:formatCode>
                <c:ptCount val="6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</c:numCache>
            </c:numRef>
          </c:cat>
          <c:val>
            <c:numRef>
              <c:f>'[Индикаторы ректор.xlsx]маг'!$E$12:$E$17</c:f>
              <c:numCache>
                <c:formatCode>General</c:formatCode>
                <c:ptCount val="6"/>
                <c:pt idx="0">
                  <c:v>95</c:v>
                </c:pt>
                <c:pt idx="1">
                  <c:v>66</c:v>
                </c:pt>
                <c:pt idx="2">
                  <c:v>53</c:v>
                </c:pt>
                <c:pt idx="3">
                  <c:v>55</c:v>
                </c:pt>
                <c:pt idx="4">
                  <c:v>28</c:v>
                </c:pt>
                <c:pt idx="5" formatCode="#,##0">
                  <c:v>40.789297658862864</c:v>
                </c:pt>
              </c:numCache>
            </c:numRef>
          </c:val>
        </c:ser>
        <c:ser>
          <c:idx val="2"/>
          <c:order val="2"/>
          <c:tx>
            <c:strRef>
              <c:f>'[Индикаторы ректор.xlsx]маг'!$F$11</c:f>
              <c:strCache>
                <c:ptCount val="1"/>
                <c:pt idx="0">
                  <c:v>всего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txPr>
              <a:bodyPr/>
              <a:lstStyle/>
              <a:p>
                <a:pPr>
                  <a:defRPr sz="1100" b="1">
                    <a:latin typeface="Calibri" panose="020F050202020403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'[Индикаторы ректор.xlsx]маг'!$C$12:$C$17</c:f>
              <c:numCache>
                <c:formatCode>General</c:formatCode>
                <c:ptCount val="6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</c:numCache>
            </c:numRef>
          </c:cat>
          <c:val>
            <c:numRef>
              <c:f>'[Индикаторы ректор.xlsx]маг'!$F$12:$F$17</c:f>
              <c:numCache>
                <c:formatCode>General</c:formatCode>
                <c:ptCount val="6"/>
                <c:pt idx="0">
                  <c:v>113</c:v>
                </c:pt>
                <c:pt idx="1">
                  <c:v>91</c:v>
                </c:pt>
                <c:pt idx="2">
                  <c:v>69</c:v>
                </c:pt>
                <c:pt idx="3">
                  <c:v>66</c:v>
                </c:pt>
                <c:pt idx="4">
                  <c:v>104</c:v>
                </c:pt>
                <c:pt idx="5" formatCode="#,##0">
                  <c:v>155.21739130434781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6699648"/>
        <c:axId val="76789952"/>
        <c:axId val="0"/>
      </c:bar3DChart>
      <c:catAx>
        <c:axId val="366996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100" b="1">
                <a:latin typeface="Calibri" panose="020F0502020204030204" pitchFamily="34" charset="0"/>
              </a:defRPr>
            </a:pPr>
            <a:endParaRPr lang="ru-RU"/>
          </a:p>
        </c:txPr>
        <c:crossAx val="76789952"/>
        <c:crosses val="autoZero"/>
        <c:auto val="1"/>
        <c:lblAlgn val="ctr"/>
        <c:lblOffset val="100"/>
        <c:noMultiLvlLbl val="0"/>
      </c:catAx>
      <c:valAx>
        <c:axId val="76789952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100" b="1">
                <a:latin typeface="Calibri" panose="020F0502020204030204" pitchFamily="34" charset="0"/>
              </a:defRPr>
            </a:pPr>
            <a:endParaRPr lang="ru-RU"/>
          </a:p>
        </c:txPr>
        <c:crossAx val="36699648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1100" b="1">
              <a:latin typeface="Calibri" panose="020F0502020204030204" pitchFamily="34" charset="0"/>
            </a:defRPr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20"/>
      <c:rotY val="40"/>
      <c:rAngAx val="1"/>
    </c:view3D>
    <c:floor>
      <c:thickness val="0"/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'[Индикаторы ректор.xlsx]док'!$C$15</c:f>
              <c:strCache>
                <c:ptCount val="1"/>
                <c:pt idx="0">
                  <c:v>госзаказ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dLbls>
            <c:txPr>
              <a:bodyPr/>
              <a:lstStyle/>
              <a:p>
                <a:pPr>
                  <a:defRPr b="1">
                    <a:latin typeface="Calibri" panose="020F050202020403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'[Индикаторы ректор.xlsx]док'!$D$14:$I$14</c:f>
              <c:numCache>
                <c:formatCode>General</c:formatCode>
                <c:ptCount val="6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</c:numCache>
            </c:numRef>
          </c:cat>
          <c:val>
            <c:numRef>
              <c:f>'[Индикаторы ректор.xlsx]док'!$D$15:$I$15</c:f>
              <c:numCache>
                <c:formatCode>General</c:formatCode>
                <c:ptCount val="6"/>
                <c:pt idx="0">
                  <c:v>4</c:v>
                </c:pt>
                <c:pt idx="1">
                  <c:v>5</c:v>
                </c:pt>
                <c:pt idx="2">
                  <c:v>6</c:v>
                </c:pt>
                <c:pt idx="3">
                  <c:v>7</c:v>
                </c:pt>
                <c:pt idx="4">
                  <c:v>18</c:v>
                </c:pt>
                <c:pt idx="5" formatCode="#,##0">
                  <c:v>14.782608695652174</c:v>
                </c:pt>
              </c:numCache>
            </c:numRef>
          </c:val>
        </c:ser>
        <c:ser>
          <c:idx val="1"/>
          <c:order val="1"/>
          <c:tx>
            <c:strRef>
              <c:f>'[Индикаторы ректор.xlsx]док'!$C$16</c:f>
              <c:strCache>
                <c:ptCount val="1"/>
                <c:pt idx="0">
                  <c:v>платное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txPr>
              <a:bodyPr/>
              <a:lstStyle/>
              <a:p>
                <a:pPr>
                  <a:defRPr b="1">
                    <a:latin typeface="Calibri" panose="020F050202020403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'[Индикаторы ректор.xlsx]док'!$D$14:$I$14</c:f>
              <c:numCache>
                <c:formatCode>General</c:formatCode>
                <c:ptCount val="6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</c:numCache>
            </c:numRef>
          </c:cat>
          <c:val>
            <c:numRef>
              <c:f>'[Индикаторы ректор.xlsx]док'!$D$16:$I$16</c:f>
              <c:numCache>
                <c:formatCode>General</c:formatCode>
                <c:ptCount val="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4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</c:ser>
        <c:ser>
          <c:idx val="2"/>
          <c:order val="2"/>
          <c:tx>
            <c:strRef>
              <c:f>'[Индикаторы ректор.xlsx]док'!$C$17</c:f>
              <c:strCache>
                <c:ptCount val="1"/>
                <c:pt idx="0">
                  <c:v>всего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txPr>
              <a:bodyPr/>
              <a:lstStyle/>
              <a:p>
                <a:pPr>
                  <a:defRPr b="1">
                    <a:latin typeface="Calibri" panose="020F050202020403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'[Индикаторы ректор.xlsx]док'!$D$14:$I$14</c:f>
              <c:numCache>
                <c:formatCode>General</c:formatCode>
                <c:ptCount val="6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</c:numCache>
            </c:numRef>
          </c:cat>
          <c:val>
            <c:numRef>
              <c:f>'[Индикаторы ректор.xlsx]док'!$D$17:$I$17</c:f>
              <c:numCache>
                <c:formatCode>General</c:formatCode>
                <c:ptCount val="6"/>
                <c:pt idx="0">
                  <c:v>4</c:v>
                </c:pt>
                <c:pt idx="1">
                  <c:v>5</c:v>
                </c:pt>
                <c:pt idx="2">
                  <c:v>6</c:v>
                </c:pt>
                <c:pt idx="3">
                  <c:v>11</c:v>
                </c:pt>
                <c:pt idx="4">
                  <c:v>18</c:v>
                </c:pt>
                <c:pt idx="5">
                  <c:v>15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06381312"/>
        <c:axId val="92447296"/>
        <c:axId val="0"/>
      </c:bar3DChart>
      <c:catAx>
        <c:axId val="1063813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100" b="1">
                <a:latin typeface="Calibri" panose="020F0502020204030204" pitchFamily="34" charset="0"/>
              </a:defRPr>
            </a:pPr>
            <a:endParaRPr lang="ru-RU"/>
          </a:p>
        </c:txPr>
        <c:crossAx val="92447296"/>
        <c:crosses val="autoZero"/>
        <c:auto val="1"/>
        <c:lblAlgn val="ctr"/>
        <c:lblOffset val="100"/>
        <c:noMultiLvlLbl val="0"/>
      </c:catAx>
      <c:valAx>
        <c:axId val="92447296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100" b="1">
                <a:latin typeface="Calibri" panose="020F0502020204030204" pitchFamily="34" charset="0"/>
              </a:defRPr>
            </a:pPr>
            <a:endParaRPr lang="ru-RU"/>
          </a:p>
        </c:txPr>
        <c:crossAx val="106381312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1100" b="1">
              <a:latin typeface="Calibri" panose="020F0502020204030204" pitchFamily="34" charset="0"/>
            </a:defRPr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3.5428002837848353E-2"/>
          <c:y val="0.10278089329758978"/>
          <c:w val="0.60628481582133831"/>
          <c:h val="0.75477407971756771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[Колледж.xlsx]Лист1!$A$8</c:f>
              <c:strCache>
                <c:ptCount val="1"/>
                <c:pt idx="0">
                  <c:v>130203 3 - Автоматизация и управление (по профилю)                                           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</c:spPr>
          <c:invertIfNegative val="0"/>
          <c:dLbls>
            <c:dLbl>
              <c:idx val="2"/>
              <c:delete val="1"/>
            </c:dLbl>
            <c:dLbl>
              <c:idx val="3"/>
              <c:delete val="1"/>
            </c:dLbl>
            <c:txPr>
              <a:bodyPr/>
              <a:lstStyle/>
              <a:p>
                <a:pPr>
                  <a:defRPr baseline="0">
                    <a:solidFill>
                      <a:schemeClr val="bg1"/>
                    </a:solidFill>
                    <a:latin typeface="Arial Black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[Колледж.xlsx]Лист1!$C$7:$G$7</c:f>
              <c:strCache>
                <c:ptCount val="4"/>
                <c:pt idx="0">
                  <c:v>Каз.отд.</c:v>
                </c:pt>
                <c:pt idx="1">
                  <c:v>Русс.отд.</c:v>
                </c:pt>
                <c:pt idx="2">
                  <c:v>Каз.отд.</c:v>
                </c:pt>
                <c:pt idx="3">
                  <c:v>Русс.отд.</c:v>
                </c:pt>
              </c:strCache>
            </c:strRef>
          </c:cat>
          <c:val>
            <c:numRef>
              <c:f>[Колледж.xlsx]Лист1!$C$8:$G$8</c:f>
              <c:numCache>
                <c:formatCode>General</c:formatCode>
                <c:ptCount val="5"/>
                <c:pt idx="0">
                  <c:v>5</c:v>
                </c:pt>
                <c:pt idx="1">
                  <c:v>3</c:v>
                </c:pt>
                <c:pt idx="2">
                  <c:v>0</c:v>
                </c:pt>
                <c:pt idx="3">
                  <c:v>0</c:v>
                </c:pt>
                <c:pt idx="4">
                  <c:v>3</c:v>
                </c:pt>
              </c:numCache>
            </c:numRef>
          </c:val>
        </c:ser>
        <c:ser>
          <c:idx val="1"/>
          <c:order val="1"/>
          <c:tx>
            <c:strRef>
              <c:f>[Колледж.xlsx]Лист1!$A$9</c:f>
              <c:strCache>
                <c:ptCount val="1"/>
                <c:pt idx="0">
                  <c:v>130502 3  - Информационные системы (по отраслям)                                           </c:v>
                </c:pt>
              </c:strCache>
            </c:strRef>
          </c:tx>
          <c:spPr>
            <a:solidFill>
              <a:schemeClr val="accent6"/>
            </a:solidFill>
          </c:spPr>
          <c:invertIfNegative val="0"/>
          <c:dLbls>
            <c:dLbl>
              <c:idx val="4"/>
              <c:delete val="1"/>
            </c:dLbl>
            <c:txPr>
              <a:bodyPr/>
              <a:lstStyle/>
              <a:p>
                <a:pPr>
                  <a:defRPr sz="1100" baseline="0">
                    <a:solidFill>
                      <a:schemeClr val="bg1"/>
                    </a:solidFill>
                    <a:latin typeface="Arial Black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[Колледж.xlsx]Лист1!$C$7:$G$7</c:f>
              <c:strCache>
                <c:ptCount val="4"/>
                <c:pt idx="0">
                  <c:v>Каз.отд.</c:v>
                </c:pt>
                <c:pt idx="1">
                  <c:v>Русс.отд.</c:v>
                </c:pt>
                <c:pt idx="2">
                  <c:v>Каз.отд.</c:v>
                </c:pt>
                <c:pt idx="3">
                  <c:v>Русс.отд.</c:v>
                </c:pt>
              </c:strCache>
            </c:strRef>
          </c:cat>
          <c:val>
            <c:numRef>
              <c:f>[Колледж.xlsx]Лист1!$C$9:$G$9</c:f>
              <c:numCache>
                <c:formatCode>General</c:formatCode>
                <c:ptCount val="5"/>
                <c:pt idx="0">
                  <c:v>2</c:v>
                </c:pt>
                <c:pt idx="1">
                  <c:v>8</c:v>
                </c:pt>
                <c:pt idx="2">
                  <c:v>3</c:v>
                </c:pt>
                <c:pt idx="3">
                  <c:v>3</c:v>
                </c:pt>
                <c:pt idx="4">
                  <c:v>0</c:v>
                </c:pt>
              </c:numCache>
            </c:numRef>
          </c:val>
        </c:ser>
        <c:ser>
          <c:idx val="2"/>
          <c:order val="2"/>
          <c:tx>
            <c:strRef>
              <c:f>[Колледж.xlsx]Лист1!$A$10</c:f>
              <c:strCache>
                <c:ptCount val="1"/>
                <c:pt idx="0">
                  <c:v>130610 3 –   Радиоэлектроника и связь (по видам) 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</c:spPr>
          <c:invertIfNegative val="0"/>
          <c:dLbls>
            <c:dLbl>
              <c:idx val="0"/>
              <c:delete val="1"/>
            </c:dLbl>
            <c:txPr>
              <a:bodyPr/>
              <a:lstStyle/>
              <a:p>
                <a:pPr>
                  <a:defRPr sz="1100" baseline="0">
                    <a:solidFill>
                      <a:schemeClr val="bg1"/>
                    </a:solidFill>
                    <a:latin typeface="Arial Black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[Колледж.xlsx]Лист1!$C$7:$G$7</c:f>
              <c:strCache>
                <c:ptCount val="4"/>
                <c:pt idx="0">
                  <c:v>Каз.отд.</c:v>
                </c:pt>
                <c:pt idx="1">
                  <c:v>Русс.отд.</c:v>
                </c:pt>
                <c:pt idx="2">
                  <c:v>Каз.отд.</c:v>
                </c:pt>
                <c:pt idx="3">
                  <c:v>Русс.отд.</c:v>
                </c:pt>
              </c:strCache>
            </c:strRef>
          </c:cat>
          <c:val>
            <c:numRef>
              <c:f>[Колледж.xlsx]Лист1!$C$10:$G$10</c:f>
              <c:numCache>
                <c:formatCode>General</c:formatCode>
                <c:ptCount val="5"/>
                <c:pt idx="0">
                  <c:v>0</c:v>
                </c:pt>
                <c:pt idx="1">
                  <c:v>4</c:v>
                </c:pt>
                <c:pt idx="2">
                  <c:v>1</c:v>
                </c:pt>
                <c:pt idx="3">
                  <c:v>3</c:v>
                </c:pt>
                <c:pt idx="4">
                  <c:v>1</c:v>
                </c:pt>
              </c:numCache>
            </c:numRef>
          </c:val>
        </c:ser>
        <c:ser>
          <c:idx val="3"/>
          <c:order val="3"/>
          <c:tx>
            <c:strRef>
              <c:f>[Колледж.xlsx]Лист1!$A$11</c:f>
              <c:strCache>
                <c:ptCount val="1"/>
                <c:pt idx="0">
                  <c:v>090603 3 Теплоэнергетические установки тепловых электрических станций </c:v>
                </c:pt>
              </c:strCache>
            </c:strRef>
          </c:tx>
          <c:spPr>
            <a:solidFill>
              <a:schemeClr val="accent3"/>
            </a:solidFill>
          </c:spPr>
          <c:invertIfNegative val="0"/>
          <c:dLbls>
            <c:txPr>
              <a:bodyPr/>
              <a:lstStyle/>
              <a:p>
                <a:pPr>
                  <a:defRPr sz="1100" baseline="0">
                    <a:solidFill>
                      <a:schemeClr val="bg1"/>
                    </a:solidFill>
                    <a:latin typeface="Arial Black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[Колледж.xlsx]Лист1!$C$7:$G$7</c:f>
              <c:strCache>
                <c:ptCount val="4"/>
                <c:pt idx="0">
                  <c:v>Каз.отд.</c:v>
                </c:pt>
                <c:pt idx="1">
                  <c:v>Русс.отд.</c:v>
                </c:pt>
                <c:pt idx="2">
                  <c:v>Каз.отд.</c:v>
                </c:pt>
                <c:pt idx="3">
                  <c:v>Русс.отд.</c:v>
                </c:pt>
              </c:strCache>
            </c:strRef>
          </c:cat>
          <c:val>
            <c:numRef>
              <c:f>[Колледж.xlsx]Лист1!$C$11:$G$11</c:f>
              <c:numCache>
                <c:formatCode>General</c:formatCode>
                <c:ptCount val="5"/>
                <c:pt idx="0">
                  <c:v>2</c:v>
                </c:pt>
                <c:pt idx="1">
                  <c:v>2</c:v>
                </c:pt>
                <c:pt idx="2">
                  <c:v>1</c:v>
                </c:pt>
                <c:pt idx="3">
                  <c:v>1</c:v>
                </c:pt>
                <c:pt idx="4">
                  <c:v>2</c:v>
                </c:pt>
              </c:numCache>
            </c:numRef>
          </c:val>
        </c:ser>
        <c:ser>
          <c:idx val="4"/>
          <c:order val="4"/>
          <c:tx>
            <c:strRef>
              <c:f>[Колледж.xlsx]Лист1!$A$12</c:f>
              <c:strCache>
                <c:ptCount val="1"/>
                <c:pt idx="0">
                  <c:v>090104 3 – Электрооборудование электрических станций и сетей (по видам) </c:v>
                </c:pt>
              </c:strCache>
            </c:strRef>
          </c:tx>
          <c:spPr>
            <a:solidFill>
              <a:schemeClr val="accent1"/>
            </a:solidFill>
          </c:spPr>
          <c:invertIfNegative val="0"/>
          <c:dLbls>
            <c:txPr>
              <a:bodyPr/>
              <a:lstStyle/>
              <a:p>
                <a:pPr>
                  <a:defRPr sz="1100" baseline="0">
                    <a:solidFill>
                      <a:schemeClr val="bg1"/>
                    </a:solidFill>
                    <a:latin typeface="Arial Black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[Колледж.xlsx]Лист1!$C$7:$G$7</c:f>
              <c:strCache>
                <c:ptCount val="4"/>
                <c:pt idx="0">
                  <c:v>Каз.отд.</c:v>
                </c:pt>
                <c:pt idx="1">
                  <c:v>Русс.отд.</c:v>
                </c:pt>
                <c:pt idx="2">
                  <c:v>Каз.отд.</c:v>
                </c:pt>
                <c:pt idx="3">
                  <c:v>Русс.отд.</c:v>
                </c:pt>
              </c:strCache>
            </c:strRef>
          </c:cat>
          <c:val>
            <c:numRef>
              <c:f>[Колледж.xlsx]Лист1!$C$12:$G$12</c:f>
              <c:numCache>
                <c:formatCode>General</c:formatCode>
                <c:ptCount val="5"/>
                <c:pt idx="0">
                  <c:v>2</c:v>
                </c:pt>
                <c:pt idx="1">
                  <c:v>2</c:v>
                </c:pt>
                <c:pt idx="2">
                  <c:v>7</c:v>
                </c:pt>
                <c:pt idx="3">
                  <c:v>6</c:v>
                </c:pt>
                <c:pt idx="4">
                  <c:v>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5304448"/>
        <c:axId val="92449600"/>
        <c:axId val="0"/>
      </c:bar3DChart>
      <c:catAx>
        <c:axId val="3530444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200" b="1" baseline="0">
                <a:latin typeface="Calibri" panose="020F0502020204030204" pitchFamily="34" charset="0"/>
              </a:defRPr>
            </a:pPr>
            <a:endParaRPr lang="ru-RU"/>
          </a:p>
        </c:txPr>
        <c:crossAx val="92449600"/>
        <c:crosses val="autoZero"/>
        <c:auto val="1"/>
        <c:lblAlgn val="ctr"/>
        <c:lblOffset val="100"/>
        <c:noMultiLvlLbl val="0"/>
      </c:catAx>
      <c:valAx>
        <c:axId val="9244960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5304448"/>
        <c:crosses val="autoZero"/>
        <c:crossBetween val="between"/>
      </c:valAx>
    </c:plotArea>
    <c:legend>
      <c:legendPos val="r"/>
      <c:legendEntry>
        <c:idx val="0"/>
        <c:txPr>
          <a:bodyPr/>
          <a:lstStyle/>
          <a:p>
            <a:pPr>
              <a:defRPr sz="1200" baseline="0">
                <a:latin typeface="Calibri" panose="020F0502020204030204" pitchFamily="34" charset="0"/>
              </a:defRPr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200" baseline="0">
                <a:latin typeface="Calibri" panose="020F0502020204030204" pitchFamily="34" charset="0"/>
              </a:defRPr>
            </a:pPr>
            <a:endParaRPr lang="ru-RU"/>
          </a:p>
        </c:txPr>
      </c:legendEntry>
      <c:legendEntry>
        <c:idx val="2"/>
        <c:txPr>
          <a:bodyPr/>
          <a:lstStyle/>
          <a:p>
            <a:pPr>
              <a:defRPr sz="1200" baseline="0">
                <a:latin typeface="Calibri" panose="020F0502020204030204" pitchFamily="34" charset="0"/>
              </a:defRPr>
            </a:pPr>
            <a:endParaRPr lang="ru-RU"/>
          </a:p>
        </c:txPr>
      </c:legendEntry>
      <c:legendEntry>
        <c:idx val="3"/>
        <c:txPr>
          <a:bodyPr/>
          <a:lstStyle/>
          <a:p>
            <a:pPr>
              <a:defRPr sz="1200" baseline="0">
                <a:latin typeface="Calibri" panose="020F0502020204030204" pitchFamily="34" charset="0"/>
              </a:defRPr>
            </a:pPr>
            <a:endParaRPr lang="ru-RU"/>
          </a:p>
        </c:txPr>
      </c:legendEntry>
      <c:legendEntry>
        <c:idx val="4"/>
        <c:txPr>
          <a:bodyPr/>
          <a:lstStyle/>
          <a:p>
            <a:pPr>
              <a:defRPr sz="1200" baseline="0">
                <a:latin typeface="Calibri" panose="020F0502020204030204" pitchFamily="34" charset="0"/>
              </a:defRPr>
            </a:pPr>
            <a:endParaRPr lang="ru-RU"/>
          </a:p>
        </c:txPr>
      </c:legendEntry>
      <c:layout>
        <c:manualLayout>
          <c:xMode val="edge"/>
          <c:yMode val="edge"/>
          <c:x val="0.64307985652903965"/>
          <c:y val="0.21950503370454633"/>
          <c:w val="0.35692014014432732"/>
          <c:h val="0.5020078964349024"/>
        </c:manualLayout>
      </c:layout>
      <c:overlay val="0"/>
      <c:txPr>
        <a:bodyPr/>
        <a:lstStyle/>
        <a:p>
          <a:pPr>
            <a:defRPr>
              <a:latin typeface="Calibri" panose="020F0502020204030204" pitchFamily="34" charset="0"/>
            </a:defRPr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explosion val="23"/>
          <c:dPt>
            <c:idx val="0"/>
            <c:bubble3D val="0"/>
            <c:explosion val="3"/>
            <c:spPr>
              <a:solidFill>
                <a:srgbClr val="7030A0"/>
              </a:solidFill>
            </c:spPr>
          </c:dPt>
          <c:dPt>
            <c:idx val="1"/>
            <c:bubble3D val="0"/>
            <c:explosion val="3"/>
            <c:spPr>
              <a:solidFill>
                <a:srgbClr val="FFFF00"/>
              </a:solidFill>
            </c:spPr>
          </c:dPt>
          <c:dPt>
            <c:idx val="2"/>
            <c:bubble3D val="0"/>
            <c:explosion val="4"/>
            <c:spPr>
              <a:solidFill>
                <a:srgbClr val="FFC000"/>
              </a:solidFill>
            </c:spPr>
          </c:dPt>
          <c:dPt>
            <c:idx val="3"/>
            <c:bubble3D val="0"/>
            <c:explosion val="3"/>
            <c:spPr>
              <a:solidFill>
                <a:srgbClr val="FF0000"/>
              </a:solidFill>
            </c:spPr>
          </c:dPt>
          <c:dPt>
            <c:idx val="4"/>
            <c:bubble3D val="0"/>
            <c:explosion val="3"/>
            <c:spPr>
              <a:solidFill>
                <a:srgbClr val="0070C0"/>
              </a:solidFill>
            </c:spPr>
          </c:dPt>
          <c:dLbls>
            <c:dLbl>
              <c:idx val="0"/>
              <c:layout>
                <c:manualLayout>
                  <c:x val="2.5191691645855288E-2"/>
                  <c:y val="-1.616169018630717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separator>; </c:separator>
            </c:dLbl>
            <c:dLbl>
              <c:idx val="1"/>
              <c:layout>
                <c:manualLayout>
                  <c:x val="6.6502374228974662E-2"/>
                  <c:y val="-8.5326972133795993E-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separator>; </c:separator>
            </c:dLbl>
            <c:dLbl>
              <c:idx val="2"/>
              <c:layout>
                <c:manualLayout>
                  <c:x val="-2.3485709048623623E-2"/>
                  <c:y val="0.1460728175490483"/>
                </c:manualLayout>
              </c:layout>
              <c:tx>
                <c:rich>
                  <a:bodyPr/>
                  <a:lstStyle/>
                  <a:p>
                    <a:r>
                      <a:rPr lang="ru-RU" sz="600" dirty="0" smtClean="0">
                        <a:latin typeface="Calibri" panose="020F0502020204030204" pitchFamily="34" charset="0"/>
                      </a:rPr>
                      <a:t>Кандидаты </a:t>
                    </a:r>
                    <a:r>
                      <a:rPr lang="ru-RU" sz="600" dirty="0">
                        <a:latin typeface="Calibri" panose="020F0502020204030204" pitchFamily="34" charset="0"/>
                      </a:rPr>
                      <a:t>наук; </a:t>
                    </a:r>
                    <a:r>
                      <a:rPr lang="ru-RU" sz="600" dirty="0" smtClean="0">
                        <a:latin typeface="Calibri" panose="020F0502020204030204" pitchFamily="34" charset="0"/>
                      </a:rPr>
                      <a:t>4</a:t>
                    </a:r>
                    <a:r>
                      <a:rPr lang="en-US" sz="600" dirty="0" smtClean="0">
                        <a:latin typeface="Calibri" panose="020F0502020204030204" pitchFamily="34" charset="0"/>
                      </a:rPr>
                      <a:t>5</a:t>
                    </a:r>
                    <a:r>
                      <a:rPr lang="ru-RU" sz="600" dirty="0" smtClean="0">
                        <a:latin typeface="Calibri" panose="020F0502020204030204" pitchFamily="34" charset="0"/>
                      </a:rPr>
                      <a:t>%</a:t>
                    </a:r>
                    <a:endParaRPr lang="ru-RU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separator>; </c:separator>
            </c:dLbl>
            <c:dLbl>
              <c:idx val="3"/>
              <c:layout>
                <c:manualLayout>
                  <c:x val="0.14923792523284332"/>
                  <c:y val="0.28401645533328324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separator>; </c:separator>
            </c:dLbl>
            <c:dLbl>
              <c:idx val="4"/>
              <c:layout>
                <c:manualLayout>
                  <c:x val="-1.8918598397617229E-2"/>
                  <c:y val="-4.2447851913247833E-2"/>
                </c:manualLayout>
              </c:layout>
              <c:tx>
                <c:rich>
                  <a:bodyPr/>
                  <a:lstStyle/>
                  <a:p>
                    <a:r>
                      <a:rPr lang="ru-RU" sz="600" b="0" dirty="0" smtClean="0">
                        <a:latin typeface="Calibri" panose="020F0502020204030204" pitchFamily="34" charset="0"/>
                        <a:cs typeface="Arial" pitchFamily="34" charset="0"/>
                      </a:rPr>
                      <a:t>другие</a:t>
                    </a:r>
                    <a:r>
                      <a:rPr lang="ru-RU" sz="600" b="0" dirty="0">
                        <a:latin typeface="Calibri" panose="020F0502020204030204" pitchFamily="34" charset="0"/>
                        <a:cs typeface="Arial" pitchFamily="34" charset="0"/>
                      </a:rPr>
                      <a:t>
</a:t>
                    </a:r>
                    <a:r>
                      <a:rPr lang="ru-RU" sz="600" b="0" dirty="0" smtClean="0">
                        <a:latin typeface="Calibri" panose="020F0502020204030204" pitchFamily="34" charset="0"/>
                        <a:cs typeface="Arial" pitchFamily="34" charset="0"/>
                      </a:rPr>
                      <a:t>1</a:t>
                    </a:r>
                    <a:r>
                      <a:rPr lang="en-US" sz="600" b="0" dirty="0" smtClean="0">
                        <a:latin typeface="Calibri" panose="020F0502020204030204" pitchFamily="34" charset="0"/>
                        <a:cs typeface="Arial" pitchFamily="34" charset="0"/>
                      </a:rPr>
                      <a:t>6</a:t>
                    </a:r>
                    <a:r>
                      <a:rPr lang="ru-RU" sz="600" b="0" dirty="0" smtClean="0">
                        <a:latin typeface="Calibri" panose="020F0502020204030204" pitchFamily="34" charset="0"/>
                        <a:cs typeface="Arial" pitchFamily="34" charset="0"/>
                      </a:rPr>
                      <a:t>%</a:t>
                    </a:r>
                    <a:endParaRPr lang="ru-RU" sz="1100" b="0" dirty="0">
                      <a:latin typeface="Arial" pitchFamily="34" charset="0"/>
                      <a:cs typeface="Arial" pitchFamily="34" charset="0"/>
                    </a:endParaRP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separator>; </c:separator>
            </c:dLbl>
            <c:txPr>
              <a:bodyPr/>
              <a:lstStyle/>
              <a:p>
                <a:pPr>
                  <a:defRPr sz="600" b="0">
                    <a:solidFill>
                      <a:sysClr val="windowText" lastClr="000000"/>
                    </a:solidFill>
                    <a:latin typeface="Calibri" panose="020F0502020204030204" pitchFamily="34" charset="0"/>
                    <a:cs typeface="Arial" pitchFamily="34" charset="0"/>
                  </a:defRPr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eparator>; </c:separator>
            <c:showLeaderLines val="1"/>
          </c:dLbls>
          <c:cat>
            <c:strRef>
              <c:f>Лист2!$B$5:$B$9</c:f>
              <c:strCache>
                <c:ptCount val="5"/>
                <c:pt idx="0">
                  <c:v>Доктора наук</c:v>
                </c:pt>
                <c:pt idx="1">
                  <c:v>PhD</c:v>
                </c:pt>
                <c:pt idx="2">
                  <c:v>Кандидаты наук</c:v>
                </c:pt>
                <c:pt idx="3">
                  <c:v>Магистры</c:v>
                </c:pt>
                <c:pt idx="4">
                  <c:v>И другие</c:v>
                </c:pt>
              </c:strCache>
            </c:strRef>
          </c:cat>
          <c:val>
            <c:numRef>
              <c:f>Лист2!$C$5:$C$9</c:f>
              <c:numCache>
                <c:formatCode>General</c:formatCode>
                <c:ptCount val="5"/>
                <c:pt idx="0">
                  <c:v>34</c:v>
                </c:pt>
                <c:pt idx="1">
                  <c:v>22</c:v>
                </c:pt>
                <c:pt idx="2">
                  <c:v>192</c:v>
                </c:pt>
                <c:pt idx="3">
                  <c:v>114</c:v>
                </c:pt>
                <c:pt idx="4">
                  <c:v>76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zero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'[Индикаторы ректор.xlsx]Лист1'!$E$6</c:f>
              <c:strCache>
                <c:ptCount val="1"/>
                <c:pt idx="0">
                  <c:v>учебный план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dLbls>
            <c:txPr>
              <a:bodyPr/>
              <a:lstStyle/>
              <a:p>
                <a:pPr>
                  <a:defRPr b="1">
                    <a:latin typeface="Calibri" panose="020F050202020403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'[Индикаторы ректор.xlsx]Лист1'!$D$7:$D$12</c:f>
              <c:numCache>
                <c:formatCode>General</c:formatCode>
                <c:ptCount val="6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</c:numCache>
            </c:numRef>
          </c:cat>
          <c:val>
            <c:numRef>
              <c:f>'[Индикаторы ректор.xlsx]Лист1'!$E$7:$E$12</c:f>
              <c:numCache>
                <c:formatCode>General</c:formatCode>
                <c:ptCount val="6"/>
                <c:pt idx="0">
                  <c:v>6</c:v>
                </c:pt>
                <c:pt idx="1">
                  <c:v>4</c:v>
                </c:pt>
                <c:pt idx="2">
                  <c:v>4</c:v>
                </c:pt>
                <c:pt idx="3">
                  <c:v>17</c:v>
                </c:pt>
                <c:pt idx="4">
                  <c:v>29</c:v>
                </c:pt>
                <c:pt idx="5">
                  <c:v>30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4447872"/>
        <c:axId val="90886080"/>
      </c:barChart>
      <c:catAx>
        <c:axId val="1144478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>
                <a:latin typeface="Calibri" panose="020F0502020204030204" pitchFamily="34" charset="0"/>
              </a:defRPr>
            </a:pPr>
            <a:endParaRPr lang="ru-RU"/>
          </a:p>
        </c:txPr>
        <c:crossAx val="90886080"/>
        <c:crosses val="autoZero"/>
        <c:auto val="1"/>
        <c:lblAlgn val="ctr"/>
        <c:lblOffset val="100"/>
        <c:noMultiLvlLbl val="0"/>
      </c:catAx>
      <c:valAx>
        <c:axId val="90886080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>
                <a:latin typeface="Calibri" panose="020F0502020204030204" pitchFamily="34" charset="0"/>
              </a:defRPr>
            </a:pPr>
            <a:endParaRPr lang="ru-RU"/>
          </a:p>
        </c:txPr>
        <c:crossAx val="11444787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  <c:spPr>
        <a:ln>
          <a:noFill/>
        </a:ln>
      </c:spPr>
    </c:backWall>
    <c:plotArea>
      <c:layout>
        <c:manualLayout>
          <c:layoutTarget val="inner"/>
          <c:xMode val="edge"/>
          <c:yMode val="edge"/>
          <c:x val="4.8969058082799541E-2"/>
          <c:y val="2.9696151725692309E-2"/>
          <c:w val="0.9510309419172005"/>
          <c:h val="0.74194562459471525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Лист2!$C$23</c:f>
              <c:strCache>
                <c:ptCount val="1"/>
                <c:pt idx="0">
                  <c:v>Обьем финансирования по действующим договарам (млн.тенге)</c:v>
                </c:pt>
              </c:strCache>
            </c:strRef>
          </c:tx>
          <c:spPr>
            <a:solidFill>
              <a:srgbClr val="66FF66"/>
            </a:solidFill>
          </c:spPr>
          <c:invertIfNegative val="0"/>
          <c:dLbls>
            <c:dLbl>
              <c:idx val="0"/>
              <c:layout>
                <c:manualLayout>
                  <c:x val="1.0136992155169312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8.7088191370686251E-3"/>
                  <c:y val="-4.819022475111867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2975907733275756E-2"/>
                  <c:y val="-2.409416378643388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1547734715175069E-2"/>
                  <c:y val="-4.81883275728677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1.3010849432030321E-2"/>
                  <c:y val="-9.63766551457355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6.1383461478673662E-3"/>
                  <c:y val="1.6392233525906619E-4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3</a:t>
                    </a:r>
                    <a:r>
                      <a:rPr lang="ru-RU" dirty="0" smtClean="0"/>
                      <a:t>7</a:t>
                    </a:r>
                    <a:r>
                      <a:rPr lang="en-US" dirty="0" smtClean="0"/>
                      <a:t>0</a:t>
                    </a:r>
                    <a:r>
                      <a:rPr lang="ru-RU" dirty="0" smtClean="0"/>
                      <a:t> 000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 b="1">
                    <a:latin typeface="Calibri" panose="020F050202020403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Лист2!$D$22:$I$22</c:f>
              <c:numCache>
                <c:formatCode>General</c:formatCode>
                <c:ptCount val="6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</c:numCache>
            </c:numRef>
          </c:cat>
          <c:val>
            <c:numRef>
              <c:f>Лист2!$D$23:$I$23</c:f>
              <c:numCache>
                <c:formatCode>General</c:formatCode>
                <c:ptCount val="6"/>
                <c:pt idx="0">
                  <c:v>392.28</c:v>
                </c:pt>
                <c:pt idx="1">
                  <c:v>301.92</c:v>
                </c:pt>
                <c:pt idx="2">
                  <c:v>224.76</c:v>
                </c:pt>
                <c:pt idx="3">
                  <c:v>177.41</c:v>
                </c:pt>
                <c:pt idx="4">
                  <c:v>360.685</c:v>
                </c:pt>
                <c:pt idx="5" formatCode="#,##0">
                  <c:v>380</c:v>
                </c:pt>
              </c:numCache>
            </c:numRef>
          </c:val>
        </c:ser>
        <c:ser>
          <c:idx val="1"/>
          <c:order val="1"/>
          <c:tx>
            <c:strRef>
              <c:f>Лист2!$C$24</c:f>
              <c:strCache>
                <c:ptCount val="1"/>
                <c:pt idx="0">
                  <c:v>в т.ч. МОН РК (млн.тенге)</c:v>
                </c:pt>
              </c:strCache>
            </c:strRef>
          </c:tx>
          <c:spPr>
            <a:solidFill>
              <a:srgbClr val="990099"/>
            </a:solidFill>
          </c:spPr>
          <c:invertIfNegative val="0"/>
          <c:dLbls>
            <c:dLbl>
              <c:idx val="0"/>
              <c:layout>
                <c:manualLayout>
                  <c:x val="3.3249948548521931E-2"/>
                  <c:y val="-1.445649827186033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7432392313505343E-2"/>
                  <c:y val="-2.409416378643388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8843134873511103E-2"/>
                  <c:y val="-2.409416378643388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2.7449822771600272E-2"/>
                  <c:y val="-2.409416378643388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2.4488669077692614E-2"/>
                  <c:y val="-9.63766551457355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2.3147873259203283E-2"/>
                  <c:y val="-9.63766551457355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 b="1">
                    <a:latin typeface="Calibri" panose="020F050202020403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Лист2!$D$22:$I$22</c:f>
              <c:numCache>
                <c:formatCode>General</c:formatCode>
                <c:ptCount val="6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</c:numCache>
            </c:numRef>
          </c:cat>
          <c:val>
            <c:numRef>
              <c:f>Лист2!$D$24:$I$24</c:f>
              <c:numCache>
                <c:formatCode>General</c:formatCode>
                <c:ptCount val="6"/>
                <c:pt idx="0">
                  <c:v>152.88499999999999</c:v>
                </c:pt>
                <c:pt idx="1">
                  <c:v>151.88499999999999</c:v>
                </c:pt>
                <c:pt idx="2">
                  <c:v>108.577</c:v>
                </c:pt>
                <c:pt idx="3">
                  <c:v>76.349000000000004</c:v>
                </c:pt>
                <c:pt idx="4">
                  <c:v>64.825999999999993</c:v>
                </c:pt>
                <c:pt idx="5">
                  <c:v>80.813000000000002</c:v>
                </c:pt>
              </c:numCache>
            </c:numRef>
          </c:val>
        </c:ser>
        <c:ser>
          <c:idx val="2"/>
          <c:order val="2"/>
          <c:tx>
            <c:strRef>
              <c:f>Лист2!$C$25</c:f>
              <c:strCache>
                <c:ptCount val="1"/>
                <c:pt idx="0">
                  <c:v>количество финансируемых НИР</c:v>
                </c:pt>
              </c:strCache>
            </c:strRef>
          </c:tx>
          <c:spPr>
            <a:solidFill>
              <a:schemeClr val="accent2"/>
            </a:solidFill>
          </c:spPr>
          <c:invertIfNegative val="0"/>
          <c:dLbls>
            <c:dLbl>
              <c:idx val="0"/>
              <c:layout>
                <c:manualLayout>
                  <c:x val="1.3010849432030321E-2"/>
                  <c:y val="-7.228249135930165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1565199495138062E-2"/>
                  <c:y val="-4.81883275728677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0119549558245858E-2"/>
                  <c:y val="2.409416378643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0119549558245806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1.0119549558245806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3.4625548778293568E-2"/>
                  <c:y val="-7.228249135930077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9</a:t>
                    </a:r>
                    <a:r>
                      <a:rPr lang="ru-RU" dirty="0" smtClean="0"/>
                      <a:t> </a:t>
                    </a:r>
                  </a:p>
                  <a:p>
                    <a:r>
                      <a:rPr lang="ru-RU" sz="900" dirty="0" smtClean="0"/>
                      <a:t>(</a:t>
                    </a:r>
                    <a:r>
                      <a:rPr lang="ru-RU" sz="900" b="0" dirty="0" smtClean="0"/>
                      <a:t>одобренные </a:t>
                    </a:r>
                  </a:p>
                  <a:p>
                    <a:r>
                      <a:rPr lang="ru-RU" sz="900" b="0" dirty="0" smtClean="0"/>
                      <a:t>проекты)</a:t>
                    </a:r>
                    <a:endParaRPr lang="en-US" sz="900" b="0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 b="1">
                    <a:latin typeface="Calibri" panose="020F050202020403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Лист2!$D$22:$I$22</c:f>
              <c:numCache>
                <c:formatCode>General</c:formatCode>
                <c:ptCount val="6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</c:numCache>
            </c:numRef>
          </c:cat>
          <c:val>
            <c:numRef>
              <c:f>Лист2!$D$25:$I$25</c:f>
              <c:numCache>
                <c:formatCode>General</c:formatCode>
                <c:ptCount val="6"/>
                <c:pt idx="0">
                  <c:v>47</c:v>
                </c:pt>
                <c:pt idx="1">
                  <c:v>40</c:v>
                </c:pt>
                <c:pt idx="2">
                  <c:v>30</c:v>
                </c:pt>
                <c:pt idx="3">
                  <c:v>19</c:v>
                </c:pt>
                <c:pt idx="4">
                  <c:v>29</c:v>
                </c:pt>
                <c:pt idx="5">
                  <c:v>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17139456"/>
        <c:axId val="35238400"/>
        <c:axId val="0"/>
      </c:bar3DChart>
      <c:catAx>
        <c:axId val="1171394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 b="1">
                <a:latin typeface="Calibri" panose="020F0502020204030204" pitchFamily="34" charset="0"/>
              </a:defRPr>
            </a:pPr>
            <a:endParaRPr lang="ru-RU"/>
          </a:p>
        </c:txPr>
        <c:crossAx val="35238400"/>
        <c:crosses val="autoZero"/>
        <c:auto val="0"/>
        <c:lblAlgn val="ctr"/>
        <c:lblOffset val="100"/>
        <c:noMultiLvlLbl val="0"/>
      </c:catAx>
      <c:valAx>
        <c:axId val="35238400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 b="1">
                <a:latin typeface="Calibri" panose="020F0502020204030204" pitchFamily="34" charset="0"/>
              </a:defRPr>
            </a:pPr>
            <a:endParaRPr lang="ru-RU"/>
          </a:p>
        </c:txPr>
        <c:crossAx val="117139456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5.6327524941507522E-2"/>
          <c:y val="0.83252101609964535"/>
          <c:w val="0.89999992526515926"/>
          <c:h val="4.6533073002781616E-2"/>
        </c:manualLayout>
      </c:layout>
      <c:overlay val="0"/>
      <c:txPr>
        <a:bodyPr/>
        <a:lstStyle/>
        <a:p>
          <a:pPr>
            <a:defRPr sz="1000">
              <a:latin typeface="Calibri" panose="020F0502020204030204" pitchFamily="34" charset="0"/>
            </a:defRPr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348DB7B-FA26-4F70-916F-5763BD4F0D15}" type="doc">
      <dgm:prSet loTypeId="urn:microsoft.com/office/officeart/2005/8/layout/arrow2" loCatId="process" qsTypeId="urn:microsoft.com/office/officeart/2005/8/quickstyle/simple2" qsCatId="simple" csTypeId="urn:microsoft.com/office/officeart/2005/8/colors/accent0_1" csCatId="mainScheme" phldr="1"/>
      <dgm:spPr/>
      <dgm:t>
        <a:bodyPr/>
        <a:lstStyle/>
        <a:p>
          <a:endParaRPr lang="ru-RU"/>
        </a:p>
      </dgm:t>
    </dgm:pt>
    <dgm:pt modelId="{F55AE0DC-9EC0-464E-BC3B-F49ECE5C28F9}">
      <dgm:prSet phldrT="[Текст]" custT="1"/>
      <dgm:spPr/>
      <dgm:t>
        <a:bodyPr/>
        <a:lstStyle/>
        <a:p>
          <a:r>
            <a:rPr lang="ru-RU" sz="1050" b="0" i="1" dirty="0" smtClean="0">
              <a:solidFill>
                <a:srgbClr val="FF0000"/>
              </a:solidFill>
              <a:latin typeface="Calibri" panose="020F0502020204030204" pitchFamily="34" charset="0"/>
            </a:rPr>
            <a:t>2016 г. –</a:t>
          </a:r>
        </a:p>
        <a:p>
          <a:r>
            <a:rPr lang="ru-RU" sz="1050" b="0" i="1" dirty="0" smtClean="0">
              <a:solidFill>
                <a:srgbClr val="FF0000"/>
              </a:solidFill>
              <a:latin typeface="Calibri" panose="020F0502020204030204" pitchFamily="34" charset="0"/>
            </a:rPr>
            <a:t> ? -е место</a:t>
          </a:r>
          <a:endParaRPr lang="ru-RU" sz="1050" b="0" dirty="0">
            <a:solidFill>
              <a:srgbClr val="FF0000"/>
            </a:solidFill>
          </a:endParaRPr>
        </a:p>
      </dgm:t>
    </dgm:pt>
    <dgm:pt modelId="{CE72C7F2-A884-44D9-9140-E6E6BEE26221}" type="parTrans" cxnId="{5076D65F-07D0-4DEF-8453-5732C8CE3B49}">
      <dgm:prSet/>
      <dgm:spPr/>
      <dgm:t>
        <a:bodyPr/>
        <a:lstStyle/>
        <a:p>
          <a:endParaRPr lang="ru-RU"/>
        </a:p>
      </dgm:t>
    </dgm:pt>
    <dgm:pt modelId="{5766ABDF-ED24-48F6-A743-E99E8814C819}" type="sibTrans" cxnId="{5076D65F-07D0-4DEF-8453-5732C8CE3B49}">
      <dgm:prSet/>
      <dgm:spPr/>
      <dgm:t>
        <a:bodyPr/>
        <a:lstStyle/>
        <a:p>
          <a:endParaRPr lang="ru-RU"/>
        </a:p>
      </dgm:t>
    </dgm:pt>
    <dgm:pt modelId="{DB2AD009-241E-474A-91D4-32E0939EB4F2}">
      <dgm:prSet phldrT="[Текст]" custT="1"/>
      <dgm:spPr/>
      <dgm:t>
        <a:bodyPr/>
        <a:lstStyle/>
        <a:p>
          <a:r>
            <a:rPr lang="en-US" sz="1050" b="0" i="1" dirty="0" smtClean="0">
              <a:solidFill>
                <a:srgbClr val="FF0000"/>
              </a:solidFill>
              <a:latin typeface="Calibri" panose="020F0502020204030204" pitchFamily="34" charset="0"/>
            </a:rPr>
            <a:t>2</a:t>
          </a:r>
          <a:r>
            <a:rPr lang="ru-RU" sz="1050" b="0" i="1" dirty="0" smtClean="0">
              <a:solidFill>
                <a:srgbClr val="FF0000"/>
              </a:solidFill>
              <a:latin typeface="Calibri" panose="020F0502020204030204" pitchFamily="34" charset="0"/>
            </a:rPr>
            <a:t>017 г. – </a:t>
          </a:r>
        </a:p>
        <a:p>
          <a:r>
            <a:rPr lang="ru-RU" sz="1050" b="0" i="1" dirty="0" smtClean="0">
              <a:solidFill>
                <a:srgbClr val="FF0000"/>
              </a:solidFill>
              <a:latin typeface="Calibri" panose="020F0502020204030204" pitchFamily="34" charset="0"/>
            </a:rPr>
            <a:t>6-е место</a:t>
          </a:r>
          <a:endParaRPr lang="ru-RU" sz="1050" b="0" dirty="0">
            <a:solidFill>
              <a:srgbClr val="FF0000"/>
            </a:solidFill>
          </a:endParaRPr>
        </a:p>
      </dgm:t>
    </dgm:pt>
    <dgm:pt modelId="{21431771-0CFC-4BF1-B2F8-0CDC587F8BE2}" type="parTrans" cxnId="{D11775E7-6795-4C0D-B675-268333DD82E1}">
      <dgm:prSet/>
      <dgm:spPr/>
      <dgm:t>
        <a:bodyPr/>
        <a:lstStyle/>
        <a:p>
          <a:endParaRPr lang="ru-RU"/>
        </a:p>
      </dgm:t>
    </dgm:pt>
    <dgm:pt modelId="{50E481A9-9ACD-4510-8528-E120A9B3568C}" type="sibTrans" cxnId="{D11775E7-6795-4C0D-B675-268333DD82E1}">
      <dgm:prSet/>
      <dgm:spPr/>
      <dgm:t>
        <a:bodyPr/>
        <a:lstStyle/>
        <a:p>
          <a:endParaRPr lang="ru-RU"/>
        </a:p>
      </dgm:t>
    </dgm:pt>
    <dgm:pt modelId="{A883A954-DE70-4C0A-8E49-D16591B2B6AC}">
      <dgm:prSet custT="1"/>
      <dgm:spPr/>
      <dgm:t>
        <a:bodyPr/>
        <a:lstStyle/>
        <a:p>
          <a:r>
            <a:rPr lang="ru-RU" sz="1050" b="0" i="1" dirty="0" smtClean="0">
              <a:solidFill>
                <a:srgbClr val="FF0000"/>
              </a:solidFill>
              <a:latin typeface="Calibri" panose="020F0502020204030204" pitchFamily="34" charset="0"/>
            </a:rPr>
            <a:t>2016 г. – </a:t>
          </a:r>
        </a:p>
        <a:p>
          <a:r>
            <a:rPr lang="ru-RU" sz="1050" b="0" i="1" dirty="0" smtClean="0">
              <a:solidFill>
                <a:srgbClr val="FF0000"/>
              </a:solidFill>
              <a:latin typeface="Calibri" panose="020F0502020204030204" pitchFamily="34" charset="0"/>
            </a:rPr>
            <a:t>7-е место</a:t>
          </a:r>
          <a:endParaRPr lang="ru-RU" sz="1050" b="0" dirty="0">
            <a:solidFill>
              <a:srgbClr val="FF0000"/>
            </a:solidFill>
          </a:endParaRPr>
        </a:p>
      </dgm:t>
    </dgm:pt>
    <dgm:pt modelId="{9D27586D-BCFD-4400-A3EB-50E2425D15A3}" type="parTrans" cxnId="{0F6A3A51-2612-4B5B-B5D7-C0126FF09628}">
      <dgm:prSet/>
      <dgm:spPr/>
      <dgm:t>
        <a:bodyPr/>
        <a:lstStyle/>
        <a:p>
          <a:endParaRPr lang="ru-RU"/>
        </a:p>
      </dgm:t>
    </dgm:pt>
    <dgm:pt modelId="{4778EE27-D030-48F0-8070-CD4FDAA46128}" type="sibTrans" cxnId="{0F6A3A51-2612-4B5B-B5D7-C0126FF09628}">
      <dgm:prSet/>
      <dgm:spPr/>
      <dgm:t>
        <a:bodyPr/>
        <a:lstStyle/>
        <a:p>
          <a:endParaRPr lang="ru-RU"/>
        </a:p>
      </dgm:t>
    </dgm:pt>
    <dgm:pt modelId="{04CAF17D-7B7D-4EE7-9E47-B303531C7A8C}" type="pres">
      <dgm:prSet presAssocID="{3348DB7B-FA26-4F70-916F-5763BD4F0D15}" presName="arrowDiagram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9B76C54-14B1-45E2-AC61-C9127A4663AC}" type="pres">
      <dgm:prSet presAssocID="{3348DB7B-FA26-4F70-916F-5763BD4F0D15}" presName="arrow" presStyleLbl="bgShp" presStyleIdx="0" presStyleCnt="1" custLinFactNeighborY="-741"/>
      <dgm:spPr/>
      <dgm:t>
        <a:bodyPr/>
        <a:lstStyle/>
        <a:p>
          <a:endParaRPr lang="ru-RU"/>
        </a:p>
      </dgm:t>
    </dgm:pt>
    <dgm:pt modelId="{597075FA-9375-4BD3-9871-CAAE224EBB97}" type="pres">
      <dgm:prSet presAssocID="{3348DB7B-FA26-4F70-916F-5763BD4F0D15}" presName="arrowDiagram3" presStyleCnt="0"/>
      <dgm:spPr/>
      <dgm:t>
        <a:bodyPr/>
        <a:lstStyle/>
        <a:p>
          <a:endParaRPr lang="ru-RU"/>
        </a:p>
      </dgm:t>
    </dgm:pt>
    <dgm:pt modelId="{FF44704E-09C5-4AEA-AC35-F88E950D9EAF}" type="pres">
      <dgm:prSet presAssocID="{F55AE0DC-9EC0-464E-BC3B-F49ECE5C28F9}" presName="bullet3a" presStyleLbl="node1" presStyleIdx="0" presStyleCnt="3"/>
      <dgm:spPr/>
      <dgm:t>
        <a:bodyPr/>
        <a:lstStyle/>
        <a:p>
          <a:endParaRPr lang="ru-RU"/>
        </a:p>
      </dgm:t>
    </dgm:pt>
    <dgm:pt modelId="{F2D89FCD-6A9B-4940-918E-9BCBDF7C81C9}" type="pres">
      <dgm:prSet presAssocID="{F55AE0DC-9EC0-464E-BC3B-F49ECE5C28F9}" presName="textBox3a" presStyleLbl="revTx" presStyleIdx="0" presStyleCnt="3" custScaleX="164306" custLinFactNeighborX="5253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3ECA0AB-FCA7-40FB-93E8-B6C6E6031722}" type="pres">
      <dgm:prSet presAssocID="{DB2AD009-241E-474A-91D4-32E0939EB4F2}" presName="bullet3b" presStyleLbl="node1" presStyleIdx="1" presStyleCnt="3"/>
      <dgm:spPr/>
      <dgm:t>
        <a:bodyPr/>
        <a:lstStyle/>
        <a:p>
          <a:endParaRPr lang="ru-RU"/>
        </a:p>
      </dgm:t>
    </dgm:pt>
    <dgm:pt modelId="{A1317A26-BC26-4588-8C02-43B85E71B432}" type="pres">
      <dgm:prSet presAssocID="{DB2AD009-241E-474A-91D4-32E0939EB4F2}" presName="textBox3b" presStyleLbl="revTx" presStyleIdx="1" presStyleCnt="3" custScaleX="127865" custScaleY="45387" custLinFactX="47656" custLinFactNeighborX="100000" custLinFactNeighborY="-5751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E66176B-9E47-4A2C-8850-0A32E4907D1E}" type="pres">
      <dgm:prSet presAssocID="{A883A954-DE70-4C0A-8E49-D16591B2B6AC}" presName="bullet3c" presStyleLbl="node1" presStyleIdx="2" presStyleCnt="3"/>
      <dgm:spPr/>
      <dgm:t>
        <a:bodyPr/>
        <a:lstStyle/>
        <a:p>
          <a:endParaRPr lang="ru-RU"/>
        </a:p>
      </dgm:t>
    </dgm:pt>
    <dgm:pt modelId="{96BC2CF7-26A7-44C8-92C7-2DE34C8A4225}" type="pres">
      <dgm:prSet presAssocID="{A883A954-DE70-4C0A-8E49-D16591B2B6AC}" presName="textBox3c" presStyleLbl="revTx" presStyleIdx="2" presStyleCnt="3" custScaleX="138716" custScaleY="43885" custLinFactNeighborX="-87369" custLinFactNeighborY="-1199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6885C48-BBCC-4B61-85A8-CEA4286A0486}" type="presOf" srcId="{3348DB7B-FA26-4F70-916F-5763BD4F0D15}" destId="{04CAF17D-7B7D-4EE7-9E47-B303531C7A8C}" srcOrd="0" destOrd="0" presId="urn:microsoft.com/office/officeart/2005/8/layout/arrow2"/>
    <dgm:cxn modelId="{5076D65F-07D0-4DEF-8453-5732C8CE3B49}" srcId="{3348DB7B-FA26-4F70-916F-5763BD4F0D15}" destId="{F55AE0DC-9EC0-464E-BC3B-F49ECE5C28F9}" srcOrd="0" destOrd="0" parTransId="{CE72C7F2-A884-44D9-9140-E6E6BEE26221}" sibTransId="{5766ABDF-ED24-48F6-A743-E99E8814C819}"/>
    <dgm:cxn modelId="{3D43BDD1-95F2-4478-89BE-1C1B24D2082E}" type="presOf" srcId="{F55AE0DC-9EC0-464E-BC3B-F49ECE5C28F9}" destId="{F2D89FCD-6A9B-4940-918E-9BCBDF7C81C9}" srcOrd="0" destOrd="0" presId="urn:microsoft.com/office/officeart/2005/8/layout/arrow2"/>
    <dgm:cxn modelId="{0F6A3A51-2612-4B5B-B5D7-C0126FF09628}" srcId="{3348DB7B-FA26-4F70-916F-5763BD4F0D15}" destId="{A883A954-DE70-4C0A-8E49-D16591B2B6AC}" srcOrd="2" destOrd="0" parTransId="{9D27586D-BCFD-4400-A3EB-50E2425D15A3}" sibTransId="{4778EE27-D030-48F0-8070-CD4FDAA46128}"/>
    <dgm:cxn modelId="{94CA632F-974A-4DB8-8378-2B48C67B6244}" type="presOf" srcId="{A883A954-DE70-4C0A-8E49-D16591B2B6AC}" destId="{96BC2CF7-26A7-44C8-92C7-2DE34C8A4225}" srcOrd="0" destOrd="0" presId="urn:microsoft.com/office/officeart/2005/8/layout/arrow2"/>
    <dgm:cxn modelId="{D11775E7-6795-4C0D-B675-268333DD82E1}" srcId="{3348DB7B-FA26-4F70-916F-5763BD4F0D15}" destId="{DB2AD009-241E-474A-91D4-32E0939EB4F2}" srcOrd="1" destOrd="0" parTransId="{21431771-0CFC-4BF1-B2F8-0CDC587F8BE2}" sibTransId="{50E481A9-9ACD-4510-8528-E120A9B3568C}"/>
    <dgm:cxn modelId="{B30D1639-CEB9-4156-81EA-5DEF3D4B19EC}" type="presOf" srcId="{DB2AD009-241E-474A-91D4-32E0939EB4F2}" destId="{A1317A26-BC26-4588-8C02-43B85E71B432}" srcOrd="0" destOrd="0" presId="urn:microsoft.com/office/officeart/2005/8/layout/arrow2"/>
    <dgm:cxn modelId="{721BA2C9-BC27-47B5-9210-DCEBDA2BAF97}" type="presParOf" srcId="{04CAF17D-7B7D-4EE7-9E47-B303531C7A8C}" destId="{49B76C54-14B1-45E2-AC61-C9127A4663AC}" srcOrd="0" destOrd="0" presId="urn:microsoft.com/office/officeart/2005/8/layout/arrow2"/>
    <dgm:cxn modelId="{5CF93B08-7700-4D47-B6BB-964F7CDEDED0}" type="presParOf" srcId="{04CAF17D-7B7D-4EE7-9E47-B303531C7A8C}" destId="{597075FA-9375-4BD3-9871-CAAE224EBB97}" srcOrd="1" destOrd="0" presId="urn:microsoft.com/office/officeart/2005/8/layout/arrow2"/>
    <dgm:cxn modelId="{AFD48935-AEC2-481A-8220-AA87A74F5CD9}" type="presParOf" srcId="{597075FA-9375-4BD3-9871-CAAE224EBB97}" destId="{FF44704E-09C5-4AEA-AC35-F88E950D9EAF}" srcOrd="0" destOrd="0" presId="urn:microsoft.com/office/officeart/2005/8/layout/arrow2"/>
    <dgm:cxn modelId="{89654E31-4FF0-4DA8-810B-4BD4AE578E56}" type="presParOf" srcId="{597075FA-9375-4BD3-9871-CAAE224EBB97}" destId="{F2D89FCD-6A9B-4940-918E-9BCBDF7C81C9}" srcOrd="1" destOrd="0" presId="urn:microsoft.com/office/officeart/2005/8/layout/arrow2"/>
    <dgm:cxn modelId="{CEFBB99E-07F4-4702-B1DE-FC0ECFA4CDB0}" type="presParOf" srcId="{597075FA-9375-4BD3-9871-CAAE224EBB97}" destId="{B3ECA0AB-FCA7-40FB-93E8-B6C6E6031722}" srcOrd="2" destOrd="0" presId="urn:microsoft.com/office/officeart/2005/8/layout/arrow2"/>
    <dgm:cxn modelId="{8C440B6F-403C-4211-95AD-95DFBB9D4081}" type="presParOf" srcId="{597075FA-9375-4BD3-9871-CAAE224EBB97}" destId="{A1317A26-BC26-4588-8C02-43B85E71B432}" srcOrd="3" destOrd="0" presId="urn:microsoft.com/office/officeart/2005/8/layout/arrow2"/>
    <dgm:cxn modelId="{08D8261E-2CDB-4D50-B554-FC6B4063783D}" type="presParOf" srcId="{597075FA-9375-4BD3-9871-CAAE224EBB97}" destId="{8E66176B-9E47-4A2C-8850-0A32E4907D1E}" srcOrd="4" destOrd="0" presId="urn:microsoft.com/office/officeart/2005/8/layout/arrow2"/>
    <dgm:cxn modelId="{E96D5EA0-F1B4-4132-B997-FB52345F375C}" type="presParOf" srcId="{597075FA-9375-4BD3-9871-CAAE224EBB97}" destId="{96BC2CF7-26A7-44C8-92C7-2DE34C8A4225}" srcOrd="5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07032EC-A1FB-4FF8-944D-D8A38C00EFD1}" type="doc">
      <dgm:prSet loTypeId="urn:microsoft.com/office/officeart/2005/8/layout/chevron2" loCatId="list" qsTypeId="urn:microsoft.com/office/officeart/2005/8/quickstyle/3d3" qsCatId="3D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FF4BC080-EE8E-4C61-87B2-05E02374B69D}">
      <dgm:prSet phldrT="[Текст]" custT="1"/>
      <dgm:spPr>
        <a:xfrm rot="5400000">
          <a:off x="-179846" y="182263"/>
          <a:ext cx="1198977" cy="839284"/>
        </a:xfrm>
      </dgm:spPr>
      <dgm:t>
        <a:bodyPr/>
        <a:lstStyle/>
        <a:p>
          <a:r>
            <a:rPr lang="ru-RU" sz="1400" b="1" dirty="0" smtClean="0">
              <a:latin typeface="Calibri" panose="020F0502020204030204" pitchFamily="34" charset="0"/>
              <a:ea typeface="+mn-ea"/>
              <a:cs typeface="Times New Roman" pitchFamily="18" charset="0"/>
            </a:rPr>
            <a:t>2014-15 год </a:t>
          </a:r>
          <a:endParaRPr lang="ru-RU" sz="1400" b="1" dirty="0">
            <a:latin typeface="Calibri" panose="020F0502020204030204" pitchFamily="34" charset="0"/>
            <a:ea typeface="+mn-ea"/>
            <a:cs typeface="Times New Roman" pitchFamily="18" charset="0"/>
          </a:endParaRPr>
        </a:p>
      </dgm:t>
    </dgm:pt>
    <dgm:pt modelId="{3582D8BB-A7D0-4B83-A2E5-207F485513CC}" type="parTrans" cxnId="{4047BE9A-8B3A-473F-AD20-C1A9695A4ED6}">
      <dgm:prSet/>
      <dgm:spPr/>
      <dgm:t>
        <a:bodyPr/>
        <a:lstStyle/>
        <a:p>
          <a:endParaRPr lang="ru-RU" sz="1600">
            <a:latin typeface="Times New Roman" pitchFamily="18" charset="0"/>
            <a:cs typeface="Times New Roman" pitchFamily="18" charset="0"/>
          </a:endParaRPr>
        </a:p>
      </dgm:t>
    </dgm:pt>
    <dgm:pt modelId="{179A88F5-2745-4152-8E25-420893CDE9F4}" type="sibTrans" cxnId="{4047BE9A-8B3A-473F-AD20-C1A9695A4ED6}">
      <dgm:prSet/>
      <dgm:spPr/>
      <dgm:t>
        <a:bodyPr/>
        <a:lstStyle/>
        <a:p>
          <a:endParaRPr lang="ru-RU" sz="1600">
            <a:latin typeface="Times New Roman" pitchFamily="18" charset="0"/>
            <a:cs typeface="Times New Roman" pitchFamily="18" charset="0"/>
          </a:endParaRPr>
        </a:p>
      </dgm:t>
    </dgm:pt>
    <dgm:pt modelId="{2935D27A-3DB1-428C-A513-60E1CAAC91C1}">
      <dgm:prSet phldrT="[Текст]" custT="1"/>
      <dgm:spPr>
        <a:xfrm rot="5400000">
          <a:off x="2773174" y="-1932330"/>
          <a:ext cx="779335" cy="4647115"/>
        </a:xfrm>
      </dgm:spPr>
      <dgm:t>
        <a:bodyPr/>
        <a:lstStyle/>
        <a:p>
          <a:pPr algn="l"/>
          <a:r>
            <a:rPr lang="ru-RU" sz="1400" b="1" dirty="0" smtClean="0">
              <a:solidFill>
                <a:srgbClr val="003399"/>
              </a:solidFill>
              <a:latin typeface="Calibri" panose="020F0502020204030204" pitchFamily="34" charset="0"/>
              <a:ea typeface="+mn-ea"/>
              <a:cs typeface="Times New Roman" pitchFamily="18" charset="0"/>
            </a:rPr>
            <a:t>3 зарубежных  преподавателя из  Италии</a:t>
          </a:r>
          <a:r>
            <a:rPr lang="en-US" sz="1400" b="1" dirty="0" smtClean="0">
              <a:solidFill>
                <a:srgbClr val="003399"/>
              </a:solidFill>
              <a:latin typeface="Calibri" panose="020F0502020204030204" pitchFamily="34" charset="0"/>
              <a:ea typeface="+mn-ea"/>
              <a:cs typeface="Times New Roman" pitchFamily="18" charset="0"/>
            </a:rPr>
            <a:t>,</a:t>
          </a:r>
          <a:r>
            <a:rPr lang="ru-RU" sz="1400" b="1" dirty="0" smtClean="0">
              <a:solidFill>
                <a:srgbClr val="003399"/>
              </a:solidFill>
              <a:latin typeface="Calibri" panose="020F0502020204030204" pitchFamily="34" charset="0"/>
              <a:ea typeface="+mn-ea"/>
              <a:cs typeface="Times New Roman" pitchFamily="18" charset="0"/>
            </a:rPr>
            <a:t> России и Латвии.  </a:t>
          </a:r>
          <a:endParaRPr lang="ru-RU" sz="1400" b="1" dirty="0">
            <a:solidFill>
              <a:srgbClr val="003399"/>
            </a:solidFill>
            <a:latin typeface="Calibri" panose="020F0502020204030204" pitchFamily="34" charset="0"/>
            <a:ea typeface="+mn-ea"/>
            <a:cs typeface="Times New Roman" pitchFamily="18" charset="0"/>
          </a:endParaRPr>
        </a:p>
      </dgm:t>
    </dgm:pt>
    <dgm:pt modelId="{A1E24028-F6FB-4751-A1C8-ABE726797FA2}" type="parTrans" cxnId="{E9960FFD-E7F6-4535-A0B1-C2DA93004043}">
      <dgm:prSet/>
      <dgm:spPr/>
      <dgm:t>
        <a:bodyPr/>
        <a:lstStyle/>
        <a:p>
          <a:endParaRPr lang="ru-RU" sz="1600">
            <a:latin typeface="Times New Roman" pitchFamily="18" charset="0"/>
            <a:cs typeface="Times New Roman" pitchFamily="18" charset="0"/>
          </a:endParaRPr>
        </a:p>
      </dgm:t>
    </dgm:pt>
    <dgm:pt modelId="{6E0E56A7-3B17-4945-8C86-424ECD59D0BE}" type="sibTrans" cxnId="{E9960FFD-E7F6-4535-A0B1-C2DA93004043}">
      <dgm:prSet/>
      <dgm:spPr/>
      <dgm:t>
        <a:bodyPr/>
        <a:lstStyle/>
        <a:p>
          <a:endParaRPr lang="ru-RU" sz="1600">
            <a:latin typeface="Times New Roman" pitchFamily="18" charset="0"/>
            <a:cs typeface="Times New Roman" pitchFamily="18" charset="0"/>
          </a:endParaRPr>
        </a:p>
      </dgm:t>
    </dgm:pt>
    <dgm:pt modelId="{374DE73F-52D2-43DD-BA12-C35525EB6D5E}">
      <dgm:prSet phldrT="[Текст]" custT="1"/>
      <dgm:spPr>
        <a:xfrm rot="5400000">
          <a:off x="-179846" y="1180557"/>
          <a:ext cx="1198977" cy="839284"/>
        </a:xfrm>
      </dgm:spPr>
      <dgm:t>
        <a:bodyPr/>
        <a:lstStyle/>
        <a:p>
          <a:r>
            <a:rPr lang="ru-RU" sz="1400" b="1" smtClean="0">
              <a:latin typeface="Calibri" panose="020F0502020204030204" pitchFamily="34" charset="0"/>
              <a:ea typeface="+mn-ea"/>
              <a:cs typeface="Times New Roman" pitchFamily="18" charset="0"/>
            </a:rPr>
            <a:t>2015-16 год </a:t>
          </a:r>
          <a:endParaRPr lang="ru-RU" sz="1400" b="1" dirty="0">
            <a:latin typeface="Calibri" panose="020F0502020204030204" pitchFamily="34" charset="0"/>
            <a:ea typeface="+mn-ea"/>
            <a:cs typeface="Times New Roman" pitchFamily="18" charset="0"/>
          </a:endParaRPr>
        </a:p>
      </dgm:t>
    </dgm:pt>
    <dgm:pt modelId="{F23E4FB2-94BA-4BEE-ACA7-5D75CB47F779}" type="parTrans" cxnId="{1EF47023-632E-4332-AEBF-922D336CFCC5}">
      <dgm:prSet/>
      <dgm:spPr/>
      <dgm:t>
        <a:bodyPr/>
        <a:lstStyle/>
        <a:p>
          <a:endParaRPr lang="ru-RU" sz="1600">
            <a:latin typeface="Times New Roman" pitchFamily="18" charset="0"/>
            <a:cs typeface="Times New Roman" pitchFamily="18" charset="0"/>
          </a:endParaRPr>
        </a:p>
      </dgm:t>
    </dgm:pt>
    <dgm:pt modelId="{2C46EA12-248C-462A-9AA4-B5346C92FF26}" type="sibTrans" cxnId="{1EF47023-632E-4332-AEBF-922D336CFCC5}">
      <dgm:prSet/>
      <dgm:spPr/>
      <dgm:t>
        <a:bodyPr/>
        <a:lstStyle/>
        <a:p>
          <a:endParaRPr lang="ru-RU" sz="1600">
            <a:latin typeface="Times New Roman" pitchFamily="18" charset="0"/>
            <a:cs typeface="Times New Roman" pitchFamily="18" charset="0"/>
          </a:endParaRPr>
        </a:p>
      </dgm:t>
    </dgm:pt>
    <dgm:pt modelId="{4684E7EE-748D-4E73-A64B-A2F3383AA7CA}">
      <dgm:prSet phldrT="[Текст]" custT="1"/>
      <dgm:spPr>
        <a:xfrm rot="5400000">
          <a:off x="2773174" y="-933178"/>
          <a:ext cx="779335" cy="4647115"/>
        </a:xfrm>
      </dgm:spPr>
      <dgm:t>
        <a:bodyPr/>
        <a:lstStyle/>
        <a:p>
          <a:pPr algn="l"/>
          <a:r>
            <a:rPr lang="ru-RU" sz="1400" b="1" dirty="0" smtClean="0">
              <a:solidFill>
                <a:srgbClr val="003399"/>
              </a:solidFill>
              <a:latin typeface="Calibri" panose="020F0502020204030204" pitchFamily="34" charset="0"/>
              <a:ea typeface="+mn-ea"/>
              <a:cs typeface="Times New Roman" pitchFamily="18" charset="0"/>
            </a:rPr>
            <a:t>7 зарубежных преподавателей из Латвии, Литвы, Армении, Украины, России.  </a:t>
          </a:r>
          <a:endParaRPr lang="ru-RU" sz="1400" b="1" dirty="0">
            <a:solidFill>
              <a:srgbClr val="003399"/>
            </a:solidFill>
            <a:latin typeface="Calibri" panose="020F0502020204030204" pitchFamily="34" charset="0"/>
            <a:ea typeface="+mn-ea"/>
            <a:cs typeface="Times New Roman" pitchFamily="18" charset="0"/>
          </a:endParaRPr>
        </a:p>
      </dgm:t>
    </dgm:pt>
    <dgm:pt modelId="{C306C303-7447-45D3-9B3D-76126C831BEF}" type="parTrans" cxnId="{BA0E058A-0FD2-4EC0-B6D6-DE7B5B3851C7}">
      <dgm:prSet/>
      <dgm:spPr/>
      <dgm:t>
        <a:bodyPr/>
        <a:lstStyle/>
        <a:p>
          <a:endParaRPr lang="ru-RU" sz="1600">
            <a:latin typeface="Times New Roman" pitchFamily="18" charset="0"/>
            <a:cs typeface="Times New Roman" pitchFamily="18" charset="0"/>
          </a:endParaRPr>
        </a:p>
      </dgm:t>
    </dgm:pt>
    <dgm:pt modelId="{DF023C75-8361-4CBC-B376-9E1F8CFC75C8}" type="sibTrans" cxnId="{BA0E058A-0FD2-4EC0-B6D6-DE7B5B3851C7}">
      <dgm:prSet/>
      <dgm:spPr/>
      <dgm:t>
        <a:bodyPr/>
        <a:lstStyle/>
        <a:p>
          <a:endParaRPr lang="ru-RU" sz="1600">
            <a:latin typeface="Times New Roman" pitchFamily="18" charset="0"/>
            <a:cs typeface="Times New Roman" pitchFamily="18" charset="0"/>
          </a:endParaRPr>
        </a:p>
      </dgm:t>
    </dgm:pt>
    <dgm:pt modelId="{0615267A-0659-4E92-A372-6F9E8CF6A7A2}">
      <dgm:prSet phldrT="[Текст]" custT="1"/>
      <dgm:spPr>
        <a:xfrm rot="5400000">
          <a:off x="-179846" y="2178851"/>
          <a:ext cx="1198977" cy="839284"/>
        </a:xfrm>
      </dgm:spPr>
      <dgm:t>
        <a:bodyPr/>
        <a:lstStyle/>
        <a:p>
          <a:r>
            <a:rPr lang="ru-RU" sz="1400" b="1" smtClean="0">
              <a:latin typeface="Calibri" panose="020F0502020204030204" pitchFamily="34" charset="0"/>
              <a:ea typeface="+mn-ea"/>
              <a:cs typeface="Times New Roman" pitchFamily="18" charset="0"/>
            </a:rPr>
            <a:t>2016-17 год </a:t>
          </a:r>
          <a:endParaRPr lang="ru-RU" sz="1400" b="1" dirty="0">
            <a:latin typeface="Calibri" panose="020F0502020204030204" pitchFamily="34" charset="0"/>
            <a:ea typeface="+mn-ea"/>
            <a:cs typeface="Times New Roman" pitchFamily="18" charset="0"/>
          </a:endParaRPr>
        </a:p>
      </dgm:t>
    </dgm:pt>
    <dgm:pt modelId="{B5650704-2563-41D2-A0DE-FAF665C90480}" type="parTrans" cxnId="{282CB24D-7556-4938-B03F-8CE633D78D12}">
      <dgm:prSet/>
      <dgm:spPr/>
      <dgm:t>
        <a:bodyPr/>
        <a:lstStyle/>
        <a:p>
          <a:endParaRPr lang="ru-RU" sz="1600">
            <a:latin typeface="Times New Roman" pitchFamily="18" charset="0"/>
            <a:cs typeface="Times New Roman" pitchFamily="18" charset="0"/>
          </a:endParaRPr>
        </a:p>
      </dgm:t>
    </dgm:pt>
    <dgm:pt modelId="{FB89C3F7-C03C-4508-BA63-3787A7A44059}" type="sibTrans" cxnId="{282CB24D-7556-4938-B03F-8CE633D78D12}">
      <dgm:prSet/>
      <dgm:spPr/>
      <dgm:t>
        <a:bodyPr/>
        <a:lstStyle/>
        <a:p>
          <a:endParaRPr lang="ru-RU" sz="1600">
            <a:latin typeface="Times New Roman" pitchFamily="18" charset="0"/>
            <a:cs typeface="Times New Roman" pitchFamily="18" charset="0"/>
          </a:endParaRPr>
        </a:p>
      </dgm:t>
    </dgm:pt>
    <dgm:pt modelId="{8857294B-26FD-4527-B097-0AD85B8475D7}">
      <dgm:prSet phldrT="[Текст]" custT="1"/>
      <dgm:spPr>
        <a:xfrm rot="5400000">
          <a:off x="2773174" y="65115"/>
          <a:ext cx="779335" cy="4647115"/>
        </a:xfrm>
      </dgm:spPr>
      <dgm:t>
        <a:bodyPr/>
        <a:lstStyle/>
        <a:p>
          <a:pPr algn="l"/>
          <a:r>
            <a:rPr lang="ru-RU" sz="1400" b="1" dirty="0" smtClean="0">
              <a:solidFill>
                <a:srgbClr val="003399"/>
              </a:solidFill>
              <a:latin typeface="Calibri" panose="020F0502020204030204" pitchFamily="34" charset="0"/>
              <a:ea typeface="+mn-ea"/>
              <a:cs typeface="Times New Roman" pitchFamily="18" charset="0"/>
            </a:rPr>
            <a:t>6 зарубежных преподавателей из Болгарии, Латвии, Армении. </a:t>
          </a:r>
          <a:endParaRPr lang="ru-RU" sz="1400" b="1" dirty="0">
            <a:solidFill>
              <a:srgbClr val="003399"/>
            </a:solidFill>
            <a:latin typeface="Calibri" panose="020F0502020204030204" pitchFamily="34" charset="0"/>
            <a:ea typeface="+mn-ea"/>
            <a:cs typeface="Times New Roman" pitchFamily="18" charset="0"/>
          </a:endParaRPr>
        </a:p>
      </dgm:t>
    </dgm:pt>
    <dgm:pt modelId="{4E96C703-33B6-422E-8577-91FF73ABDA8C}" type="parTrans" cxnId="{EA820478-7B00-4D13-90C5-67D353543B7F}">
      <dgm:prSet/>
      <dgm:spPr/>
      <dgm:t>
        <a:bodyPr/>
        <a:lstStyle/>
        <a:p>
          <a:endParaRPr lang="ru-RU" sz="1600">
            <a:latin typeface="Times New Roman" pitchFamily="18" charset="0"/>
            <a:cs typeface="Times New Roman" pitchFamily="18" charset="0"/>
          </a:endParaRPr>
        </a:p>
      </dgm:t>
    </dgm:pt>
    <dgm:pt modelId="{1529C9BA-C531-45FA-8B03-CB49F3ABCDB4}" type="sibTrans" cxnId="{EA820478-7B00-4D13-90C5-67D353543B7F}">
      <dgm:prSet/>
      <dgm:spPr/>
      <dgm:t>
        <a:bodyPr/>
        <a:lstStyle/>
        <a:p>
          <a:endParaRPr lang="ru-RU" sz="1600">
            <a:latin typeface="Times New Roman" pitchFamily="18" charset="0"/>
            <a:cs typeface="Times New Roman" pitchFamily="18" charset="0"/>
          </a:endParaRPr>
        </a:p>
      </dgm:t>
    </dgm:pt>
    <dgm:pt modelId="{C48A7F97-62DA-4F98-B2A3-7CC3DB46BCC6}" type="pres">
      <dgm:prSet presAssocID="{307032EC-A1FB-4FF8-944D-D8A38C00EFD1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4CA113B-C504-49DA-89CD-6309863092B3}" type="pres">
      <dgm:prSet presAssocID="{FF4BC080-EE8E-4C61-87B2-05E02374B69D}" presName="composite" presStyleCnt="0"/>
      <dgm:spPr/>
      <dgm:t>
        <a:bodyPr/>
        <a:lstStyle/>
        <a:p>
          <a:endParaRPr lang="ru-RU"/>
        </a:p>
      </dgm:t>
    </dgm:pt>
    <dgm:pt modelId="{A1D2956E-4C2A-4EDF-AE21-006BA8222746}" type="pres">
      <dgm:prSet presAssocID="{FF4BC080-EE8E-4C61-87B2-05E02374B69D}" presName="parentText" presStyleLbl="alignNode1" presStyleIdx="0" presStyleCnt="3">
        <dgm:presLayoutVars>
          <dgm:chMax val="1"/>
          <dgm:bulletEnabled val="1"/>
        </dgm:presLayoutVars>
      </dgm:prSet>
      <dgm:spPr>
        <a:prstGeom prst="chevron">
          <a:avLst/>
        </a:prstGeom>
      </dgm:spPr>
      <dgm:t>
        <a:bodyPr/>
        <a:lstStyle/>
        <a:p>
          <a:endParaRPr lang="ru-RU"/>
        </a:p>
      </dgm:t>
    </dgm:pt>
    <dgm:pt modelId="{1B4CC424-556C-46C5-8797-C6DB70058F4D}" type="pres">
      <dgm:prSet presAssocID="{FF4BC080-EE8E-4C61-87B2-05E02374B69D}" presName="descendantText" presStyleLbl="alignAcc1" presStyleIdx="0" presStyleCnt="3" custLinFactNeighborX="0" custLinFactNeighborY="-110">
        <dgm:presLayoutVars>
          <dgm:bulletEnabled val="1"/>
        </dgm:presLayoutVars>
      </dgm:prSet>
      <dgm:spPr>
        <a:prstGeom prst="round2SameRect">
          <a:avLst/>
        </a:prstGeom>
      </dgm:spPr>
      <dgm:t>
        <a:bodyPr/>
        <a:lstStyle/>
        <a:p>
          <a:endParaRPr lang="ru-RU"/>
        </a:p>
      </dgm:t>
    </dgm:pt>
    <dgm:pt modelId="{647B8F6E-1C4D-42E1-B41F-A89004975F56}" type="pres">
      <dgm:prSet presAssocID="{179A88F5-2745-4152-8E25-420893CDE9F4}" presName="sp" presStyleCnt="0"/>
      <dgm:spPr/>
      <dgm:t>
        <a:bodyPr/>
        <a:lstStyle/>
        <a:p>
          <a:endParaRPr lang="ru-RU"/>
        </a:p>
      </dgm:t>
    </dgm:pt>
    <dgm:pt modelId="{60796572-CD4A-4484-8225-082490046CAA}" type="pres">
      <dgm:prSet presAssocID="{374DE73F-52D2-43DD-BA12-C35525EB6D5E}" presName="composite" presStyleCnt="0"/>
      <dgm:spPr/>
      <dgm:t>
        <a:bodyPr/>
        <a:lstStyle/>
        <a:p>
          <a:endParaRPr lang="ru-RU"/>
        </a:p>
      </dgm:t>
    </dgm:pt>
    <dgm:pt modelId="{5D281A0B-670B-4EEE-8AA2-FE44EDC04392}" type="pres">
      <dgm:prSet presAssocID="{374DE73F-52D2-43DD-BA12-C35525EB6D5E}" presName="parentText" presStyleLbl="alignNode1" presStyleIdx="1" presStyleCnt="3">
        <dgm:presLayoutVars>
          <dgm:chMax val="1"/>
          <dgm:bulletEnabled val="1"/>
        </dgm:presLayoutVars>
      </dgm:prSet>
      <dgm:spPr>
        <a:prstGeom prst="chevron">
          <a:avLst/>
        </a:prstGeom>
      </dgm:spPr>
      <dgm:t>
        <a:bodyPr/>
        <a:lstStyle/>
        <a:p>
          <a:endParaRPr lang="ru-RU"/>
        </a:p>
      </dgm:t>
    </dgm:pt>
    <dgm:pt modelId="{00F7B74B-CD4B-4670-80CD-648E99FC53C4}" type="pres">
      <dgm:prSet presAssocID="{374DE73F-52D2-43DD-BA12-C35525EB6D5E}" presName="descendantText" presStyleLbl="alignAcc1" presStyleIdx="1" presStyleCnt="3">
        <dgm:presLayoutVars>
          <dgm:bulletEnabled val="1"/>
        </dgm:presLayoutVars>
      </dgm:prSet>
      <dgm:spPr>
        <a:prstGeom prst="round2SameRect">
          <a:avLst/>
        </a:prstGeom>
      </dgm:spPr>
      <dgm:t>
        <a:bodyPr/>
        <a:lstStyle/>
        <a:p>
          <a:endParaRPr lang="ru-RU"/>
        </a:p>
      </dgm:t>
    </dgm:pt>
    <dgm:pt modelId="{5C0B17F0-697E-4E19-B142-35716AFB4CA9}" type="pres">
      <dgm:prSet presAssocID="{2C46EA12-248C-462A-9AA4-B5346C92FF26}" presName="sp" presStyleCnt="0"/>
      <dgm:spPr/>
      <dgm:t>
        <a:bodyPr/>
        <a:lstStyle/>
        <a:p>
          <a:endParaRPr lang="ru-RU"/>
        </a:p>
      </dgm:t>
    </dgm:pt>
    <dgm:pt modelId="{F84DEB86-75D8-4E9E-A199-5A0141B2318C}" type="pres">
      <dgm:prSet presAssocID="{0615267A-0659-4E92-A372-6F9E8CF6A7A2}" presName="composite" presStyleCnt="0"/>
      <dgm:spPr/>
      <dgm:t>
        <a:bodyPr/>
        <a:lstStyle/>
        <a:p>
          <a:endParaRPr lang="ru-RU"/>
        </a:p>
      </dgm:t>
    </dgm:pt>
    <dgm:pt modelId="{04EB817D-712C-4C2C-9DCA-363DA8E5D3B1}" type="pres">
      <dgm:prSet presAssocID="{0615267A-0659-4E92-A372-6F9E8CF6A7A2}" presName="parentText" presStyleLbl="alignNode1" presStyleIdx="2" presStyleCnt="3" custLinFactNeighborX="791" custLinFactNeighborY="4446">
        <dgm:presLayoutVars>
          <dgm:chMax val="1"/>
          <dgm:bulletEnabled val="1"/>
        </dgm:presLayoutVars>
      </dgm:prSet>
      <dgm:spPr>
        <a:prstGeom prst="chevron">
          <a:avLst/>
        </a:prstGeom>
      </dgm:spPr>
      <dgm:t>
        <a:bodyPr/>
        <a:lstStyle/>
        <a:p>
          <a:endParaRPr lang="ru-RU"/>
        </a:p>
      </dgm:t>
    </dgm:pt>
    <dgm:pt modelId="{4FA8791B-4A42-41A4-83F5-57AA06C64E8A}" type="pres">
      <dgm:prSet presAssocID="{0615267A-0659-4E92-A372-6F9E8CF6A7A2}" presName="descendantText" presStyleLbl="alignAcc1" presStyleIdx="2" presStyleCnt="3" custScaleX="100626" custScaleY="104662" custLinFactNeighborX="393" custLinFactNeighborY="2467">
        <dgm:presLayoutVars>
          <dgm:bulletEnabled val="1"/>
        </dgm:presLayoutVars>
      </dgm:prSet>
      <dgm:spPr>
        <a:prstGeom prst="round2SameRect">
          <a:avLst/>
        </a:prstGeom>
      </dgm:spPr>
      <dgm:t>
        <a:bodyPr/>
        <a:lstStyle/>
        <a:p>
          <a:endParaRPr lang="ru-RU"/>
        </a:p>
      </dgm:t>
    </dgm:pt>
  </dgm:ptLst>
  <dgm:cxnLst>
    <dgm:cxn modelId="{DE0BEA5D-EA55-4148-B810-EBB4C8E7DDB8}" type="presOf" srcId="{4684E7EE-748D-4E73-A64B-A2F3383AA7CA}" destId="{00F7B74B-CD4B-4670-80CD-648E99FC53C4}" srcOrd="0" destOrd="0" presId="urn:microsoft.com/office/officeart/2005/8/layout/chevron2"/>
    <dgm:cxn modelId="{61D5F7FA-2530-488C-8E7C-F55FF2F187D2}" type="presOf" srcId="{FF4BC080-EE8E-4C61-87B2-05E02374B69D}" destId="{A1D2956E-4C2A-4EDF-AE21-006BA8222746}" srcOrd="0" destOrd="0" presId="urn:microsoft.com/office/officeart/2005/8/layout/chevron2"/>
    <dgm:cxn modelId="{282CB24D-7556-4938-B03F-8CE633D78D12}" srcId="{307032EC-A1FB-4FF8-944D-D8A38C00EFD1}" destId="{0615267A-0659-4E92-A372-6F9E8CF6A7A2}" srcOrd="2" destOrd="0" parTransId="{B5650704-2563-41D2-A0DE-FAF665C90480}" sibTransId="{FB89C3F7-C03C-4508-BA63-3787A7A44059}"/>
    <dgm:cxn modelId="{EA820478-7B00-4D13-90C5-67D353543B7F}" srcId="{0615267A-0659-4E92-A372-6F9E8CF6A7A2}" destId="{8857294B-26FD-4527-B097-0AD85B8475D7}" srcOrd="0" destOrd="0" parTransId="{4E96C703-33B6-422E-8577-91FF73ABDA8C}" sibTransId="{1529C9BA-C531-45FA-8B03-CB49F3ABCDB4}"/>
    <dgm:cxn modelId="{DAA71106-850F-41F0-B9F3-5402246BC12C}" type="presOf" srcId="{0615267A-0659-4E92-A372-6F9E8CF6A7A2}" destId="{04EB817D-712C-4C2C-9DCA-363DA8E5D3B1}" srcOrd="0" destOrd="0" presId="urn:microsoft.com/office/officeart/2005/8/layout/chevron2"/>
    <dgm:cxn modelId="{4047BE9A-8B3A-473F-AD20-C1A9695A4ED6}" srcId="{307032EC-A1FB-4FF8-944D-D8A38C00EFD1}" destId="{FF4BC080-EE8E-4C61-87B2-05E02374B69D}" srcOrd="0" destOrd="0" parTransId="{3582D8BB-A7D0-4B83-A2E5-207F485513CC}" sibTransId="{179A88F5-2745-4152-8E25-420893CDE9F4}"/>
    <dgm:cxn modelId="{026C8EC1-9989-4003-AF1F-7EB530ED9A22}" type="presOf" srcId="{374DE73F-52D2-43DD-BA12-C35525EB6D5E}" destId="{5D281A0B-670B-4EEE-8AA2-FE44EDC04392}" srcOrd="0" destOrd="0" presId="urn:microsoft.com/office/officeart/2005/8/layout/chevron2"/>
    <dgm:cxn modelId="{2CB9B37F-CF9B-4C3F-B995-E1BDC2FA1A7F}" type="presOf" srcId="{2935D27A-3DB1-428C-A513-60E1CAAC91C1}" destId="{1B4CC424-556C-46C5-8797-C6DB70058F4D}" srcOrd="0" destOrd="0" presId="urn:microsoft.com/office/officeart/2005/8/layout/chevron2"/>
    <dgm:cxn modelId="{BA0E058A-0FD2-4EC0-B6D6-DE7B5B3851C7}" srcId="{374DE73F-52D2-43DD-BA12-C35525EB6D5E}" destId="{4684E7EE-748D-4E73-A64B-A2F3383AA7CA}" srcOrd="0" destOrd="0" parTransId="{C306C303-7447-45D3-9B3D-76126C831BEF}" sibTransId="{DF023C75-8361-4CBC-B376-9E1F8CFC75C8}"/>
    <dgm:cxn modelId="{A284CF89-9567-4B04-B1BD-E09180DB4EB1}" type="presOf" srcId="{307032EC-A1FB-4FF8-944D-D8A38C00EFD1}" destId="{C48A7F97-62DA-4F98-B2A3-7CC3DB46BCC6}" srcOrd="0" destOrd="0" presId="urn:microsoft.com/office/officeart/2005/8/layout/chevron2"/>
    <dgm:cxn modelId="{1EF47023-632E-4332-AEBF-922D336CFCC5}" srcId="{307032EC-A1FB-4FF8-944D-D8A38C00EFD1}" destId="{374DE73F-52D2-43DD-BA12-C35525EB6D5E}" srcOrd="1" destOrd="0" parTransId="{F23E4FB2-94BA-4BEE-ACA7-5D75CB47F779}" sibTransId="{2C46EA12-248C-462A-9AA4-B5346C92FF26}"/>
    <dgm:cxn modelId="{0FCA0326-122E-4AAE-B8B7-03B7569F662E}" type="presOf" srcId="{8857294B-26FD-4527-B097-0AD85B8475D7}" destId="{4FA8791B-4A42-41A4-83F5-57AA06C64E8A}" srcOrd="0" destOrd="0" presId="urn:microsoft.com/office/officeart/2005/8/layout/chevron2"/>
    <dgm:cxn modelId="{E9960FFD-E7F6-4535-A0B1-C2DA93004043}" srcId="{FF4BC080-EE8E-4C61-87B2-05E02374B69D}" destId="{2935D27A-3DB1-428C-A513-60E1CAAC91C1}" srcOrd="0" destOrd="0" parTransId="{A1E24028-F6FB-4751-A1C8-ABE726797FA2}" sibTransId="{6E0E56A7-3B17-4945-8C86-424ECD59D0BE}"/>
    <dgm:cxn modelId="{CBBDB425-070E-4C3E-B9D6-64AFCD659494}" type="presParOf" srcId="{C48A7F97-62DA-4F98-B2A3-7CC3DB46BCC6}" destId="{D4CA113B-C504-49DA-89CD-6309863092B3}" srcOrd="0" destOrd="0" presId="urn:microsoft.com/office/officeart/2005/8/layout/chevron2"/>
    <dgm:cxn modelId="{32A10E3E-BA51-42C2-AA86-B6D55098477E}" type="presParOf" srcId="{D4CA113B-C504-49DA-89CD-6309863092B3}" destId="{A1D2956E-4C2A-4EDF-AE21-006BA8222746}" srcOrd="0" destOrd="0" presId="urn:microsoft.com/office/officeart/2005/8/layout/chevron2"/>
    <dgm:cxn modelId="{889B9740-03CB-4D76-B466-AC96C06240E5}" type="presParOf" srcId="{D4CA113B-C504-49DA-89CD-6309863092B3}" destId="{1B4CC424-556C-46C5-8797-C6DB70058F4D}" srcOrd="1" destOrd="0" presId="urn:microsoft.com/office/officeart/2005/8/layout/chevron2"/>
    <dgm:cxn modelId="{4B6ECD25-918C-4E11-9691-D371E21801B1}" type="presParOf" srcId="{C48A7F97-62DA-4F98-B2A3-7CC3DB46BCC6}" destId="{647B8F6E-1C4D-42E1-B41F-A89004975F56}" srcOrd="1" destOrd="0" presId="urn:microsoft.com/office/officeart/2005/8/layout/chevron2"/>
    <dgm:cxn modelId="{AA4FA23E-D1CC-445C-B395-FEBA08D3B15E}" type="presParOf" srcId="{C48A7F97-62DA-4F98-B2A3-7CC3DB46BCC6}" destId="{60796572-CD4A-4484-8225-082490046CAA}" srcOrd="2" destOrd="0" presId="urn:microsoft.com/office/officeart/2005/8/layout/chevron2"/>
    <dgm:cxn modelId="{A089DD0F-5114-4B9B-989B-0E6F3FDCABBE}" type="presParOf" srcId="{60796572-CD4A-4484-8225-082490046CAA}" destId="{5D281A0B-670B-4EEE-8AA2-FE44EDC04392}" srcOrd="0" destOrd="0" presId="urn:microsoft.com/office/officeart/2005/8/layout/chevron2"/>
    <dgm:cxn modelId="{B57C97B8-4E0D-4C8C-B517-78DD3918B8F7}" type="presParOf" srcId="{60796572-CD4A-4484-8225-082490046CAA}" destId="{00F7B74B-CD4B-4670-80CD-648E99FC53C4}" srcOrd="1" destOrd="0" presId="urn:microsoft.com/office/officeart/2005/8/layout/chevron2"/>
    <dgm:cxn modelId="{53C22539-C14E-421B-AA43-31D1D182CE51}" type="presParOf" srcId="{C48A7F97-62DA-4F98-B2A3-7CC3DB46BCC6}" destId="{5C0B17F0-697E-4E19-B142-35716AFB4CA9}" srcOrd="3" destOrd="0" presId="urn:microsoft.com/office/officeart/2005/8/layout/chevron2"/>
    <dgm:cxn modelId="{FEF74779-951E-4AD8-967E-07F830B4C8B8}" type="presParOf" srcId="{C48A7F97-62DA-4F98-B2A3-7CC3DB46BCC6}" destId="{F84DEB86-75D8-4E9E-A199-5A0141B2318C}" srcOrd="4" destOrd="0" presId="urn:microsoft.com/office/officeart/2005/8/layout/chevron2"/>
    <dgm:cxn modelId="{63C15401-A524-47B5-A5D4-71B2A6520ED2}" type="presParOf" srcId="{F84DEB86-75D8-4E9E-A199-5A0141B2318C}" destId="{04EB817D-712C-4C2C-9DCA-363DA8E5D3B1}" srcOrd="0" destOrd="0" presId="urn:microsoft.com/office/officeart/2005/8/layout/chevron2"/>
    <dgm:cxn modelId="{9CC0A59C-018F-405A-A5CE-D7E773E2DD42}" type="presParOf" srcId="{F84DEB86-75D8-4E9E-A199-5A0141B2318C}" destId="{4FA8791B-4A42-41A4-83F5-57AA06C64E8A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9B76C54-14B1-45E2-AC61-C9127A4663AC}">
      <dsp:nvSpPr>
        <dsp:cNvPr id="0" name=""/>
        <dsp:cNvSpPr/>
      </dsp:nvSpPr>
      <dsp:spPr>
        <a:xfrm>
          <a:off x="878687" y="0"/>
          <a:ext cx="2743219" cy="1714512"/>
        </a:xfrm>
        <a:prstGeom prst="swooshArrow">
          <a:avLst>
            <a:gd name="adj1" fmla="val 25000"/>
            <a:gd name="adj2" fmla="val 25000"/>
          </a:avLst>
        </a:prstGeom>
        <a:solidFill>
          <a:schemeClr val="dk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F44704E-09C5-4AEA-AC35-F88E950D9EAF}">
      <dsp:nvSpPr>
        <dsp:cNvPr id="0" name=""/>
        <dsp:cNvSpPr/>
      </dsp:nvSpPr>
      <dsp:spPr>
        <a:xfrm>
          <a:off x="1227076" y="1183356"/>
          <a:ext cx="71323" cy="7132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F2D89FCD-6A9B-4940-918E-9BCBDF7C81C9}">
      <dsp:nvSpPr>
        <dsp:cNvPr id="0" name=""/>
        <dsp:cNvSpPr/>
      </dsp:nvSpPr>
      <dsp:spPr>
        <a:xfrm>
          <a:off x="1393039" y="1219018"/>
          <a:ext cx="1050194" cy="49549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7793" tIns="0" rIns="0" bIns="0" numCol="1" spcCol="1270" anchor="t" anchorCtr="0">
          <a:noAutofit/>
        </a:bodyPr>
        <a:lstStyle/>
        <a:p>
          <a:pPr lvl="0" algn="l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50" b="0" i="1" kern="1200" dirty="0" smtClean="0">
              <a:solidFill>
                <a:srgbClr val="FF0000"/>
              </a:solidFill>
              <a:latin typeface="Calibri" panose="020F0502020204030204" pitchFamily="34" charset="0"/>
            </a:rPr>
            <a:t>2016 г. –</a:t>
          </a:r>
        </a:p>
        <a:p>
          <a:pPr lvl="0" algn="l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50" b="0" i="1" kern="1200" dirty="0" smtClean="0">
              <a:solidFill>
                <a:srgbClr val="FF0000"/>
              </a:solidFill>
              <a:latin typeface="Calibri" panose="020F0502020204030204" pitchFamily="34" charset="0"/>
            </a:rPr>
            <a:t> ? -е место</a:t>
          </a:r>
          <a:endParaRPr lang="ru-RU" sz="1050" b="0" kern="1200" dirty="0">
            <a:solidFill>
              <a:srgbClr val="FF0000"/>
            </a:solidFill>
          </a:endParaRPr>
        </a:p>
      </dsp:txBody>
      <dsp:txXfrm>
        <a:off x="1393039" y="1219018"/>
        <a:ext cx="1050194" cy="495493"/>
      </dsp:txXfrm>
    </dsp:sp>
    <dsp:sp modelId="{B3ECA0AB-FCA7-40FB-93E8-B6C6E6031722}">
      <dsp:nvSpPr>
        <dsp:cNvPr id="0" name=""/>
        <dsp:cNvSpPr/>
      </dsp:nvSpPr>
      <dsp:spPr>
        <a:xfrm>
          <a:off x="1856645" y="717351"/>
          <a:ext cx="128931" cy="12893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A1317A26-BC26-4588-8C02-43B85E71B432}">
      <dsp:nvSpPr>
        <dsp:cNvPr id="0" name=""/>
        <dsp:cNvSpPr/>
      </dsp:nvSpPr>
      <dsp:spPr>
        <a:xfrm>
          <a:off x="2801509" y="500064"/>
          <a:ext cx="841828" cy="42332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318" tIns="0" rIns="0" bIns="0" numCol="1" spcCol="1270" anchor="t" anchorCtr="0">
          <a:noAutofit/>
        </a:bodyPr>
        <a:lstStyle/>
        <a:p>
          <a:pPr lvl="0" algn="l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50" b="0" i="1" kern="1200" dirty="0" smtClean="0">
              <a:solidFill>
                <a:srgbClr val="FF0000"/>
              </a:solidFill>
              <a:latin typeface="Calibri" panose="020F0502020204030204" pitchFamily="34" charset="0"/>
            </a:rPr>
            <a:t>2</a:t>
          </a:r>
          <a:r>
            <a:rPr lang="ru-RU" sz="1050" b="0" i="1" kern="1200" dirty="0" smtClean="0">
              <a:solidFill>
                <a:srgbClr val="FF0000"/>
              </a:solidFill>
              <a:latin typeface="Calibri" panose="020F0502020204030204" pitchFamily="34" charset="0"/>
            </a:rPr>
            <a:t>017 г. – </a:t>
          </a:r>
        </a:p>
        <a:p>
          <a:pPr lvl="0" algn="l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50" b="0" i="1" kern="1200" dirty="0" smtClean="0">
              <a:solidFill>
                <a:srgbClr val="FF0000"/>
              </a:solidFill>
              <a:latin typeface="Calibri" panose="020F0502020204030204" pitchFamily="34" charset="0"/>
            </a:rPr>
            <a:t>6-е место</a:t>
          </a:r>
          <a:endParaRPr lang="ru-RU" sz="1050" b="0" kern="1200" dirty="0">
            <a:solidFill>
              <a:srgbClr val="FF0000"/>
            </a:solidFill>
          </a:endParaRPr>
        </a:p>
      </dsp:txBody>
      <dsp:txXfrm>
        <a:off x="2801509" y="500064"/>
        <a:ext cx="841828" cy="423322"/>
      </dsp:txXfrm>
    </dsp:sp>
    <dsp:sp modelId="{8E66176B-9E47-4A2C-8850-0A32E4907D1E}">
      <dsp:nvSpPr>
        <dsp:cNvPr id="0" name=""/>
        <dsp:cNvSpPr/>
      </dsp:nvSpPr>
      <dsp:spPr>
        <a:xfrm>
          <a:off x="2613773" y="433771"/>
          <a:ext cx="178309" cy="17830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96BC2CF7-26A7-44C8-92C7-2DE34C8A4225}">
      <dsp:nvSpPr>
        <dsp:cNvPr id="0" name=""/>
        <dsp:cNvSpPr/>
      </dsp:nvSpPr>
      <dsp:spPr>
        <a:xfrm>
          <a:off x="2000266" y="714384"/>
          <a:ext cx="913268" cy="52292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4482" tIns="0" rIns="0" bIns="0" numCol="1" spcCol="1270" anchor="t" anchorCtr="0">
          <a:noAutofit/>
        </a:bodyPr>
        <a:lstStyle/>
        <a:p>
          <a:pPr lvl="0" algn="l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50" b="0" i="1" kern="1200" dirty="0" smtClean="0">
              <a:solidFill>
                <a:srgbClr val="FF0000"/>
              </a:solidFill>
              <a:latin typeface="Calibri" panose="020F0502020204030204" pitchFamily="34" charset="0"/>
            </a:rPr>
            <a:t>2016 г. – </a:t>
          </a:r>
        </a:p>
        <a:p>
          <a:pPr lvl="0" algn="l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50" b="0" i="1" kern="1200" dirty="0" smtClean="0">
              <a:solidFill>
                <a:srgbClr val="FF0000"/>
              </a:solidFill>
              <a:latin typeface="Calibri" panose="020F0502020204030204" pitchFamily="34" charset="0"/>
            </a:rPr>
            <a:t>7-е место</a:t>
          </a:r>
          <a:endParaRPr lang="ru-RU" sz="1050" b="0" kern="1200" dirty="0">
            <a:solidFill>
              <a:srgbClr val="FF0000"/>
            </a:solidFill>
          </a:endParaRPr>
        </a:p>
      </dsp:txBody>
      <dsp:txXfrm>
        <a:off x="2000266" y="714384"/>
        <a:ext cx="913268" cy="52292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1D2956E-4C2A-4EDF-AE21-006BA8222746}">
      <dsp:nvSpPr>
        <dsp:cNvPr id="0" name=""/>
        <dsp:cNvSpPr/>
      </dsp:nvSpPr>
      <dsp:spPr>
        <a:xfrm rot="5400000">
          <a:off x="-145961" y="137578"/>
          <a:ext cx="905309" cy="633716"/>
        </a:xfrm>
        <a:prstGeom prst="chevron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latin typeface="Calibri" panose="020F0502020204030204" pitchFamily="34" charset="0"/>
              <a:ea typeface="+mn-ea"/>
              <a:cs typeface="Times New Roman" pitchFamily="18" charset="0"/>
            </a:rPr>
            <a:t>2014-15 год </a:t>
          </a:r>
          <a:endParaRPr lang="ru-RU" sz="1400" b="1" kern="1200" dirty="0">
            <a:latin typeface="Calibri" panose="020F0502020204030204" pitchFamily="34" charset="0"/>
            <a:ea typeface="+mn-ea"/>
            <a:cs typeface="Times New Roman" pitchFamily="18" charset="0"/>
          </a:endParaRPr>
        </a:p>
      </dsp:txBody>
      <dsp:txXfrm rot="-5400000">
        <a:off x="-10164" y="318639"/>
        <a:ext cx="633716" cy="271593"/>
      </dsp:txXfrm>
    </dsp:sp>
    <dsp:sp modelId="{1B4CC424-556C-46C5-8797-C6DB70058F4D}">
      <dsp:nvSpPr>
        <dsp:cNvPr id="0" name=""/>
        <dsp:cNvSpPr/>
      </dsp:nvSpPr>
      <dsp:spPr>
        <a:xfrm rot="5400000">
          <a:off x="3576709" y="-2952023"/>
          <a:ext cx="588760" cy="649507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1" kern="1200" dirty="0" smtClean="0">
              <a:solidFill>
                <a:srgbClr val="003399"/>
              </a:solidFill>
              <a:latin typeface="Calibri" panose="020F0502020204030204" pitchFamily="34" charset="0"/>
              <a:ea typeface="+mn-ea"/>
              <a:cs typeface="Times New Roman" pitchFamily="18" charset="0"/>
            </a:rPr>
            <a:t>3 зарубежных  преподавателя из  Италии</a:t>
          </a:r>
          <a:r>
            <a:rPr lang="en-US" sz="1400" b="1" kern="1200" dirty="0" smtClean="0">
              <a:solidFill>
                <a:srgbClr val="003399"/>
              </a:solidFill>
              <a:latin typeface="Calibri" panose="020F0502020204030204" pitchFamily="34" charset="0"/>
              <a:ea typeface="+mn-ea"/>
              <a:cs typeface="Times New Roman" pitchFamily="18" charset="0"/>
            </a:rPr>
            <a:t>,</a:t>
          </a:r>
          <a:r>
            <a:rPr lang="ru-RU" sz="1400" b="1" kern="1200" dirty="0" smtClean="0">
              <a:solidFill>
                <a:srgbClr val="003399"/>
              </a:solidFill>
              <a:latin typeface="Calibri" panose="020F0502020204030204" pitchFamily="34" charset="0"/>
              <a:ea typeface="+mn-ea"/>
              <a:cs typeface="Times New Roman" pitchFamily="18" charset="0"/>
            </a:rPr>
            <a:t> России и Латвии.  </a:t>
          </a:r>
          <a:endParaRPr lang="ru-RU" sz="1400" b="1" kern="1200" dirty="0">
            <a:solidFill>
              <a:srgbClr val="003399"/>
            </a:solidFill>
            <a:latin typeface="Calibri" panose="020F0502020204030204" pitchFamily="34" charset="0"/>
            <a:ea typeface="+mn-ea"/>
            <a:cs typeface="Times New Roman" pitchFamily="18" charset="0"/>
          </a:endParaRPr>
        </a:p>
      </dsp:txBody>
      <dsp:txXfrm rot="-5400000">
        <a:off x="623552" y="29875"/>
        <a:ext cx="6466334" cy="531278"/>
      </dsp:txXfrm>
    </dsp:sp>
    <dsp:sp modelId="{5D281A0B-670B-4EEE-8AA2-FE44EDC04392}">
      <dsp:nvSpPr>
        <dsp:cNvPr id="0" name=""/>
        <dsp:cNvSpPr/>
      </dsp:nvSpPr>
      <dsp:spPr>
        <a:xfrm rot="5400000">
          <a:off x="-145961" y="833319"/>
          <a:ext cx="905309" cy="633716"/>
        </a:xfrm>
        <a:prstGeom prst="chevron">
          <a:avLst/>
        </a:prstGeom>
        <a:solidFill>
          <a:schemeClr val="accent5">
            <a:hueOff val="3359558"/>
            <a:satOff val="945"/>
            <a:lumOff val="-1353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smtClean="0">
              <a:latin typeface="Calibri" panose="020F0502020204030204" pitchFamily="34" charset="0"/>
              <a:ea typeface="+mn-ea"/>
              <a:cs typeface="Times New Roman" pitchFamily="18" charset="0"/>
            </a:rPr>
            <a:t>2015-16 год </a:t>
          </a:r>
          <a:endParaRPr lang="ru-RU" sz="1400" b="1" kern="1200" dirty="0">
            <a:latin typeface="Calibri" panose="020F0502020204030204" pitchFamily="34" charset="0"/>
            <a:ea typeface="+mn-ea"/>
            <a:cs typeface="Times New Roman" pitchFamily="18" charset="0"/>
          </a:endParaRPr>
        </a:p>
      </dsp:txBody>
      <dsp:txXfrm rot="-5400000">
        <a:off x="-10164" y="1014380"/>
        <a:ext cx="633716" cy="271593"/>
      </dsp:txXfrm>
    </dsp:sp>
    <dsp:sp modelId="{00F7B74B-CD4B-4670-80CD-648E99FC53C4}">
      <dsp:nvSpPr>
        <dsp:cNvPr id="0" name=""/>
        <dsp:cNvSpPr/>
      </dsp:nvSpPr>
      <dsp:spPr>
        <a:xfrm rot="5400000">
          <a:off x="3576863" y="-2255789"/>
          <a:ext cx="588451" cy="649507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1" kern="1200" dirty="0" smtClean="0">
              <a:solidFill>
                <a:srgbClr val="003399"/>
              </a:solidFill>
              <a:latin typeface="Calibri" panose="020F0502020204030204" pitchFamily="34" charset="0"/>
              <a:ea typeface="+mn-ea"/>
              <a:cs typeface="Times New Roman" pitchFamily="18" charset="0"/>
            </a:rPr>
            <a:t>7 зарубежных преподавателей из Латвии, Литвы, Армении, Украины, России.  </a:t>
          </a:r>
          <a:endParaRPr lang="ru-RU" sz="1400" b="1" kern="1200" dirty="0">
            <a:solidFill>
              <a:srgbClr val="003399"/>
            </a:solidFill>
            <a:latin typeface="Calibri" panose="020F0502020204030204" pitchFamily="34" charset="0"/>
            <a:ea typeface="+mn-ea"/>
            <a:cs typeface="Times New Roman" pitchFamily="18" charset="0"/>
          </a:endParaRPr>
        </a:p>
      </dsp:txBody>
      <dsp:txXfrm rot="-5400000">
        <a:off x="623551" y="726249"/>
        <a:ext cx="6466349" cy="530999"/>
      </dsp:txXfrm>
    </dsp:sp>
    <dsp:sp modelId="{04EB817D-712C-4C2C-9DCA-363DA8E5D3B1}">
      <dsp:nvSpPr>
        <dsp:cNvPr id="0" name=""/>
        <dsp:cNvSpPr/>
      </dsp:nvSpPr>
      <dsp:spPr>
        <a:xfrm rot="5400000">
          <a:off x="-140948" y="1544559"/>
          <a:ext cx="905309" cy="633716"/>
        </a:xfrm>
        <a:prstGeom prst="chevron">
          <a:avLst/>
        </a:prstGeom>
        <a:solidFill>
          <a:schemeClr val="accent5">
            <a:hueOff val="6719117"/>
            <a:satOff val="1889"/>
            <a:lumOff val="-2706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smtClean="0">
              <a:latin typeface="Calibri" panose="020F0502020204030204" pitchFamily="34" charset="0"/>
              <a:ea typeface="+mn-ea"/>
              <a:cs typeface="Times New Roman" pitchFamily="18" charset="0"/>
            </a:rPr>
            <a:t>2016-17 год </a:t>
          </a:r>
          <a:endParaRPr lang="ru-RU" sz="1400" b="1" kern="1200" dirty="0">
            <a:latin typeface="Calibri" panose="020F0502020204030204" pitchFamily="34" charset="0"/>
            <a:ea typeface="+mn-ea"/>
            <a:cs typeface="Times New Roman" pitchFamily="18" charset="0"/>
          </a:endParaRPr>
        </a:p>
      </dsp:txBody>
      <dsp:txXfrm rot="-5400000">
        <a:off x="-5151" y="1725620"/>
        <a:ext cx="633716" cy="271593"/>
      </dsp:txXfrm>
    </dsp:sp>
    <dsp:sp modelId="{4FA8791B-4A42-41A4-83F5-57AA06C64E8A}">
      <dsp:nvSpPr>
        <dsp:cNvPr id="0" name=""/>
        <dsp:cNvSpPr/>
      </dsp:nvSpPr>
      <dsp:spPr>
        <a:xfrm rot="5400000">
          <a:off x="3563147" y="-1552143"/>
          <a:ext cx="615884" cy="653573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1" kern="1200" dirty="0" smtClean="0">
              <a:solidFill>
                <a:srgbClr val="003399"/>
              </a:solidFill>
              <a:latin typeface="Calibri" panose="020F0502020204030204" pitchFamily="34" charset="0"/>
              <a:ea typeface="+mn-ea"/>
              <a:cs typeface="Times New Roman" pitchFamily="18" charset="0"/>
            </a:rPr>
            <a:t>6 зарубежных преподавателей из Болгарии, Латвии, Армении. </a:t>
          </a:r>
          <a:endParaRPr lang="ru-RU" sz="1400" b="1" kern="1200" dirty="0">
            <a:solidFill>
              <a:srgbClr val="003399"/>
            </a:solidFill>
            <a:latin typeface="Calibri" panose="020F0502020204030204" pitchFamily="34" charset="0"/>
            <a:ea typeface="+mn-ea"/>
            <a:cs typeface="Times New Roman" pitchFamily="18" charset="0"/>
          </a:endParaRPr>
        </a:p>
      </dsp:txBody>
      <dsp:txXfrm rot="-5400000">
        <a:off x="603223" y="1437846"/>
        <a:ext cx="6505669" cy="55575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0.70646</cdr:x>
      <cdr:y>0.77634</cdr:y>
    </cdr:from>
    <cdr:to>
      <cdr:x>0.84972</cdr:x>
      <cdr:y>0.81505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6563116" y="4710308"/>
          <a:ext cx="1330891" cy="23486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0.04073</cdr:x>
      <cdr:y>0.89677</cdr:y>
    </cdr:from>
    <cdr:to>
      <cdr:x>0.2514</cdr:x>
      <cdr:y>1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360745" y="4590470"/>
          <a:ext cx="1865901" cy="5284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ru-RU" sz="1200" b="1" dirty="0">
              <a:latin typeface="Calibri" panose="020F0502020204030204" pitchFamily="34" charset="0"/>
            </a:rPr>
            <a:t>На базе обязательного</a:t>
          </a:r>
          <a:r>
            <a:rPr lang="ru-RU" sz="1200" b="1" baseline="0" dirty="0">
              <a:latin typeface="Calibri" panose="020F0502020204030204" pitchFamily="34" charset="0"/>
            </a:rPr>
            <a:t> среднего (9 </a:t>
          </a:r>
          <a:r>
            <a:rPr lang="ru-RU" sz="1200" b="1" baseline="0" dirty="0" err="1">
              <a:latin typeface="Calibri" panose="020F0502020204030204" pitchFamily="34" charset="0"/>
            </a:rPr>
            <a:t>кл</a:t>
          </a:r>
          <a:r>
            <a:rPr lang="ru-RU" sz="1200" b="1" baseline="0" dirty="0">
              <a:latin typeface="Calibri" panose="020F0502020204030204" pitchFamily="34" charset="0"/>
            </a:rPr>
            <a:t>)</a:t>
          </a:r>
          <a:endParaRPr lang="ru-RU" sz="1200" b="1" dirty="0">
            <a:latin typeface="Calibri" panose="020F0502020204030204" pitchFamily="34" charset="0"/>
          </a:endParaRPr>
        </a:p>
      </cdr:txBody>
    </cdr:sp>
  </cdr:relSizeAnchor>
  <cdr:relSizeAnchor xmlns:cdr="http://schemas.openxmlformats.org/drawingml/2006/chartDrawing">
    <cdr:from>
      <cdr:x>0.26264</cdr:x>
      <cdr:y>0.89677</cdr:y>
    </cdr:from>
    <cdr:to>
      <cdr:x>0.48315</cdr:x>
      <cdr:y>1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2326198" y="4590471"/>
          <a:ext cx="1953054" cy="52842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ru-RU" sz="1100" b="1" dirty="0">
              <a:latin typeface="Calibri" panose="020F0502020204030204" pitchFamily="34" charset="0"/>
            </a:rPr>
            <a:t>На базе общего</a:t>
          </a:r>
          <a:r>
            <a:rPr lang="ru-RU" sz="1100" b="1" baseline="0" dirty="0">
              <a:latin typeface="Calibri" panose="020F0502020204030204" pitchFamily="34" charset="0"/>
            </a:rPr>
            <a:t> среднего</a:t>
          </a:r>
        </a:p>
        <a:p xmlns:a="http://schemas.openxmlformats.org/drawingml/2006/main">
          <a:pPr algn="ctr"/>
          <a:r>
            <a:rPr lang="ru-RU" sz="1100" b="1" baseline="0" dirty="0">
              <a:latin typeface="Calibri" panose="020F0502020204030204" pitchFamily="34" charset="0"/>
            </a:rPr>
            <a:t> (11 </a:t>
          </a:r>
          <a:r>
            <a:rPr lang="ru-RU" sz="1100" b="1" baseline="0" dirty="0" err="1">
              <a:latin typeface="Calibri" panose="020F0502020204030204" pitchFamily="34" charset="0"/>
            </a:rPr>
            <a:t>кл</a:t>
          </a:r>
          <a:r>
            <a:rPr lang="ru-RU" sz="1100" b="1" baseline="0" dirty="0">
              <a:latin typeface="Calibri" panose="020F0502020204030204" pitchFamily="34" charset="0"/>
            </a:rPr>
            <a:t>)</a:t>
          </a:r>
          <a:endParaRPr lang="ru-RU" sz="1100" b="1" dirty="0">
            <a:latin typeface="Calibri" panose="020F0502020204030204" pitchFamily="34" charset="0"/>
          </a:endParaRPr>
        </a:p>
      </cdr:txBody>
    </cdr:sp>
  </cdr:relSizeAnchor>
  <cdr:relSizeAnchor xmlns:cdr="http://schemas.openxmlformats.org/drawingml/2006/chartDrawing">
    <cdr:from>
      <cdr:x>0.48315</cdr:x>
      <cdr:y>0.89032</cdr:y>
    </cdr:from>
    <cdr:to>
      <cdr:x>0.65871</cdr:x>
      <cdr:y>1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4140089" y="4202966"/>
          <a:ext cx="1504365" cy="51777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ru-RU" sz="1100" b="1" dirty="0">
              <a:latin typeface="Calibri" panose="020F0502020204030204" pitchFamily="34" charset="0"/>
            </a:rPr>
            <a:t>Заочная</a:t>
          </a:r>
          <a:r>
            <a:rPr lang="ru-RU" sz="1100" b="1" baseline="0" dirty="0">
              <a:latin typeface="Calibri" panose="020F0502020204030204" pitchFamily="34" charset="0"/>
            </a:rPr>
            <a:t> форма (11кл)</a:t>
          </a:r>
          <a:endParaRPr lang="ru-RU" sz="1100" b="1" dirty="0">
            <a:latin typeface="Calibri" panose="020F0502020204030204" pitchFamily="34" charset="0"/>
          </a:endParaRPr>
        </a:p>
      </cdr:txBody>
    </cdr:sp>
  </cdr:relSizeAnchor>
  <cdr:relSizeAnchor xmlns:cdr="http://schemas.openxmlformats.org/drawingml/2006/chartDrawing">
    <cdr:from>
      <cdr:x>0.09831</cdr:x>
      <cdr:y>0.3914</cdr:y>
    </cdr:from>
    <cdr:to>
      <cdr:x>0.13904</cdr:x>
      <cdr:y>0.43011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913357" y="2374726"/>
          <a:ext cx="378390" cy="23486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200" b="1" dirty="0"/>
            <a:t>11</a:t>
          </a:r>
        </a:p>
      </cdr:txBody>
    </cdr:sp>
  </cdr:relSizeAnchor>
  <cdr:relSizeAnchor xmlns:cdr="http://schemas.openxmlformats.org/drawingml/2006/chartDrawing">
    <cdr:from>
      <cdr:x>0.20787</cdr:x>
      <cdr:y>0.11183</cdr:y>
    </cdr:from>
    <cdr:to>
      <cdr:x>0.2486</cdr:x>
      <cdr:y>0.15054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1931096" y="678493"/>
          <a:ext cx="378390" cy="23486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200" b="1" dirty="0"/>
            <a:t>19</a:t>
          </a:r>
        </a:p>
      </cdr:txBody>
    </cdr:sp>
  </cdr:relSizeAnchor>
  <cdr:relSizeAnchor xmlns:cdr="http://schemas.openxmlformats.org/drawingml/2006/chartDrawing">
    <cdr:from>
      <cdr:x>0.32584</cdr:x>
      <cdr:y>0.35699</cdr:y>
    </cdr:from>
    <cdr:to>
      <cdr:x>0.36657</cdr:x>
      <cdr:y>0.3957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3027122" y="2165960"/>
          <a:ext cx="378390" cy="23486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200" b="1" dirty="0"/>
            <a:t>12</a:t>
          </a:r>
        </a:p>
      </cdr:txBody>
    </cdr:sp>
  </cdr:relSizeAnchor>
  <cdr:relSizeAnchor xmlns:cdr="http://schemas.openxmlformats.org/drawingml/2006/chartDrawing">
    <cdr:from>
      <cdr:x>0.43539</cdr:x>
      <cdr:y>0.32688</cdr:y>
    </cdr:from>
    <cdr:to>
      <cdr:x>0.47893</cdr:x>
      <cdr:y>0.36344</cdr:y>
    </cdr:to>
    <cdr:sp macro="" textlink="">
      <cdr:nvSpPr>
        <cdr:cNvPr id="9" name="TextBox 8"/>
        <cdr:cNvSpPr txBox="1"/>
      </cdr:nvSpPr>
      <cdr:spPr>
        <a:xfrm xmlns:a="http://schemas.openxmlformats.org/drawingml/2006/main">
          <a:off x="4044861" y="1983287"/>
          <a:ext cx="404487" cy="22181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200" b="1" dirty="0"/>
            <a:t>13</a:t>
          </a:r>
        </a:p>
      </cdr:txBody>
    </cdr:sp>
  </cdr:relSizeAnchor>
  <cdr:relSizeAnchor xmlns:cdr="http://schemas.openxmlformats.org/drawingml/2006/chartDrawing">
    <cdr:from>
      <cdr:x>0.54775</cdr:x>
      <cdr:y>0.25591</cdr:y>
    </cdr:from>
    <cdr:to>
      <cdr:x>0.58848</cdr:x>
      <cdr:y>0.29462</cdr:y>
    </cdr:to>
    <cdr:sp macro="" textlink="">
      <cdr:nvSpPr>
        <cdr:cNvPr id="10" name="TextBox 9"/>
        <cdr:cNvSpPr txBox="1"/>
      </cdr:nvSpPr>
      <cdr:spPr>
        <a:xfrm xmlns:a="http://schemas.openxmlformats.org/drawingml/2006/main">
          <a:off x="5088698" y="1552707"/>
          <a:ext cx="378390" cy="23486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200" b="1"/>
            <a:t>15</a:t>
          </a:r>
        </a:p>
      </cdr:txBody>
    </cdr:sp>
  </cdr:relSizeAnchor>
  <cdr:relSizeAnchor xmlns:cdr="http://schemas.openxmlformats.org/drawingml/2006/chartDrawing">
    <cdr:from>
      <cdr:x>0.64706</cdr:x>
      <cdr:y>0.73078</cdr:y>
    </cdr:from>
    <cdr:to>
      <cdr:x>0.88236</cdr:x>
      <cdr:y>0.82114</cdr:y>
    </cdr:to>
    <cdr:sp macro="" textlink="">
      <cdr:nvSpPr>
        <cdr:cNvPr id="11" name="TextBox 10"/>
        <cdr:cNvSpPr txBox="1"/>
      </cdr:nvSpPr>
      <cdr:spPr>
        <a:xfrm xmlns:a="http://schemas.openxmlformats.org/drawingml/2006/main">
          <a:off x="5544616" y="3449811"/>
          <a:ext cx="2016274" cy="42656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l"/>
          <a:r>
            <a:rPr lang="ru-RU" b="1" dirty="0" smtClean="0">
              <a:latin typeface="Calibri" panose="020F0502020204030204" pitchFamily="34" charset="0"/>
            </a:rPr>
            <a:t>План на 2018 год - 200</a:t>
          </a:r>
          <a:endParaRPr lang="ru-RU" sz="1100" b="1" dirty="0">
            <a:latin typeface="Calibri" panose="020F0502020204030204" pitchFamily="34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0.11182</cdr:x>
      <cdr:y>0.11469</cdr:y>
    </cdr:from>
    <cdr:to>
      <cdr:x>0.27112</cdr:x>
      <cdr:y>0.27005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902695" y="532558"/>
          <a:ext cx="1285948" cy="72140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Lucida Sans Unicode"/>
            </a:defRPr>
          </a:lvl1pPr>
          <a:lvl2pPr marL="457200" indent="0">
            <a:defRPr sz="1100">
              <a:latin typeface="Lucida Sans Unicode"/>
            </a:defRPr>
          </a:lvl2pPr>
          <a:lvl3pPr marL="914400" indent="0">
            <a:defRPr sz="1100">
              <a:latin typeface="Lucida Sans Unicode"/>
            </a:defRPr>
          </a:lvl3pPr>
          <a:lvl4pPr marL="1371600" indent="0">
            <a:defRPr sz="1100">
              <a:latin typeface="Lucida Sans Unicode"/>
            </a:defRPr>
          </a:lvl4pPr>
          <a:lvl5pPr marL="1828800" indent="0">
            <a:defRPr sz="1100">
              <a:latin typeface="Lucida Sans Unicode"/>
            </a:defRPr>
          </a:lvl5pPr>
          <a:lvl6pPr marL="2286000" indent="0">
            <a:defRPr sz="1100">
              <a:latin typeface="Lucida Sans Unicode"/>
            </a:defRPr>
          </a:lvl6pPr>
          <a:lvl7pPr marL="2743200" indent="0">
            <a:defRPr sz="1100">
              <a:latin typeface="Lucida Sans Unicode"/>
            </a:defRPr>
          </a:lvl7pPr>
          <a:lvl8pPr marL="3200400" indent="0">
            <a:defRPr sz="1100">
              <a:latin typeface="Lucida Sans Unicode"/>
            </a:defRPr>
          </a:lvl8pPr>
          <a:lvl9pPr marL="3657600" indent="0">
            <a:defRPr sz="1100">
              <a:latin typeface="Lucida Sans Unicode"/>
            </a:defRPr>
          </a:lvl9pPr>
        </a:lstStyle>
        <a:p xmlns:a="http://schemas.openxmlformats.org/drawingml/2006/main">
          <a:pPr algn="ctr"/>
          <a:r>
            <a:rPr lang="ru-RU" sz="1100" b="1" dirty="0">
              <a:latin typeface="Calibri" panose="020F0502020204030204" pitchFamily="34" charset="0"/>
            </a:rPr>
            <a:t>Итого </a:t>
          </a:r>
          <a:r>
            <a:rPr lang="ru-RU" sz="1100" b="1" dirty="0" smtClean="0">
              <a:latin typeface="Calibri" panose="020F0502020204030204" pitchFamily="34" charset="0"/>
            </a:rPr>
            <a:t>–</a:t>
          </a:r>
          <a:endParaRPr lang="en-US" sz="1100" b="1" dirty="0" smtClean="0">
            <a:latin typeface="Calibri" panose="020F0502020204030204" pitchFamily="34" charset="0"/>
          </a:endParaRPr>
        </a:p>
        <a:p xmlns:a="http://schemas.openxmlformats.org/drawingml/2006/main">
          <a:pPr algn="ctr"/>
          <a:r>
            <a:rPr lang="ru-RU" sz="1100" b="1" dirty="0" smtClean="0">
              <a:latin typeface="Calibri" panose="020F0502020204030204" pitchFamily="34" charset="0"/>
            </a:rPr>
            <a:t> </a:t>
          </a:r>
          <a:r>
            <a:rPr lang="en-US" sz="1100" b="1" dirty="0" smtClean="0">
              <a:latin typeface="Calibri" panose="020F0502020204030204" pitchFamily="34" charset="0"/>
            </a:rPr>
            <a:t>33,28 </a:t>
          </a:r>
          <a:r>
            <a:rPr lang="ru-RU" sz="1100" b="1" dirty="0" err="1" smtClean="0">
              <a:latin typeface="Calibri" panose="020F0502020204030204" pitchFamily="34" charset="0"/>
            </a:rPr>
            <a:t>млн.тг</a:t>
          </a:r>
          <a:endParaRPr lang="ru-RU" sz="1100" b="1" dirty="0">
            <a:latin typeface="Calibri" panose="020F0502020204030204" pitchFamily="34" charset="0"/>
          </a:endParaRPr>
        </a:p>
      </cdr:txBody>
    </cdr:sp>
  </cdr:relSizeAnchor>
  <cdr:relSizeAnchor xmlns:cdr="http://schemas.openxmlformats.org/drawingml/2006/chartDrawing">
    <cdr:from>
      <cdr:x>0.29495</cdr:x>
      <cdr:y>0.14792</cdr:y>
    </cdr:from>
    <cdr:to>
      <cdr:x>0.42769</cdr:x>
      <cdr:y>0.30328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2380962" y="686874"/>
          <a:ext cx="1071570" cy="72139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1100" b="1" dirty="0">
              <a:latin typeface="Calibri" panose="020F0502020204030204" pitchFamily="34" charset="0"/>
            </a:rPr>
            <a:t>Итого </a:t>
          </a:r>
          <a:r>
            <a:rPr lang="ru-RU" sz="1100" b="1" dirty="0" smtClean="0">
              <a:latin typeface="Calibri" panose="020F0502020204030204" pitchFamily="34" charset="0"/>
            </a:rPr>
            <a:t>–</a:t>
          </a:r>
          <a:endParaRPr lang="en-US" sz="1100" b="1" dirty="0" smtClean="0">
            <a:latin typeface="Calibri" panose="020F0502020204030204" pitchFamily="34" charset="0"/>
          </a:endParaRPr>
        </a:p>
        <a:p xmlns:a="http://schemas.openxmlformats.org/drawingml/2006/main">
          <a:pPr algn="ctr"/>
          <a:r>
            <a:rPr lang="ru-RU" sz="1100" b="1" dirty="0" smtClean="0">
              <a:latin typeface="Calibri" panose="020F0502020204030204" pitchFamily="34" charset="0"/>
            </a:rPr>
            <a:t> </a:t>
          </a:r>
          <a:r>
            <a:rPr lang="en-US" sz="1100" b="1" dirty="0" smtClean="0">
              <a:latin typeface="Calibri" panose="020F0502020204030204" pitchFamily="34" charset="0"/>
            </a:rPr>
            <a:t>31,86</a:t>
          </a:r>
          <a:r>
            <a:rPr lang="ru-RU" sz="1100" b="1" dirty="0" smtClean="0">
              <a:latin typeface="Calibri" panose="020F0502020204030204" pitchFamily="34" charset="0"/>
            </a:rPr>
            <a:t> </a:t>
          </a:r>
          <a:r>
            <a:rPr lang="ru-RU" sz="1100" b="1" dirty="0" err="1" smtClean="0">
              <a:latin typeface="Calibri" panose="020F0502020204030204" pitchFamily="34" charset="0"/>
            </a:rPr>
            <a:t>млн.тг</a:t>
          </a:r>
          <a:endParaRPr lang="ru-RU" sz="1100" b="1" dirty="0">
            <a:latin typeface="Calibri" panose="020F0502020204030204" pitchFamily="34" charset="0"/>
          </a:endParaRPr>
        </a:p>
      </cdr:txBody>
    </cdr:sp>
  </cdr:relSizeAnchor>
  <cdr:relSizeAnchor xmlns:cdr="http://schemas.openxmlformats.org/drawingml/2006/chartDrawing">
    <cdr:from>
      <cdr:x>0.46443</cdr:x>
      <cdr:y>0.39604</cdr:y>
    </cdr:from>
    <cdr:to>
      <cdr:x>0.56605</cdr:x>
      <cdr:y>0.5514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3749114" y="1839002"/>
          <a:ext cx="820289" cy="72139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1100" b="1" dirty="0">
              <a:latin typeface="Calibri" panose="020F0502020204030204" pitchFamily="34" charset="0"/>
            </a:rPr>
            <a:t>Итого </a:t>
          </a:r>
          <a:r>
            <a:rPr lang="ru-RU" sz="1100" b="1" dirty="0" smtClean="0">
              <a:latin typeface="Calibri" panose="020F0502020204030204" pitchFamily="34" charset="0"/>
            </a:rPr>
            <a:t>–</a:t>
          </a:r>
          <a:endParaRPr lang="en-US" sz="1100" b="1" dirty="0" smtClean="0">
            <a:latin typeface="Calibri" panose="020F0502020204030204" pitchFamily="34" charset="0"/>
          </a:endParaRPr>
        </a:p>
        <a:p xmlns:a="http://schemas.openxmlformats.org/drawingml/2006/main">
          <a:pPr algn="ctr"/>
          <a:r>
            <a:rPr lang="ru-RU" sz="1100" b="1" dirty="0" smtClean="0">
              <a:latin typeface="Calibri" panose="020F0502020204030204" pitchFamily="34" charset="0"/>
            </a:rPr>
            <a:t> </a:t>
          </a:r>
          <a:r>
            <a:rPr lang="en-US" sz="1100" b="1" dirty="0" smtClean="0">
              <a:latin typeface="Calibri" panose="020F0502020204030204" pitchFamily="34" charset="0"/>
            </a:rPr>
            <a:t>18</a:t>
          </a:r>
          <a:r>
            <a:rPr lang="ru-RU" sz="1100" b="1" dirty="0" smtClean="0">
              <a:latin typeface="Calibri" panose="020F0502020204030204" pitchFamily="34" charset="0"/>
            </a:rPr>
            <a:t> </a:t>
          </a:r>
          <a:r>
            <a:rPr lang="ru-RU" sz="1100" b="1" dirty="0" err="1" smtClean="0">
              <a:latin typeface="Calibri" panose="020F0502020204030204" pitchFamily="34" charset="0"/>
            </a:rPr>
            <a:t>млн.тг</a:t>
          </a:r>
          <a:endParaRPr lang="ru-RU" sz="1100" b="1" dirty="0">
            <a:latin typeface="Calibri" panose="020F0502020204030204" pitchFamily="34" charset="0"/>
          </a:endParaRPr>
        </a:p>
      </cdr:txBody>
    </cdr:sp>
  </cdr:relSizeAnchor>
  <cdr:relSizeAnchor xmlns:cdr="http://schemas.openxmlformats.org/drawingml/2006/chartDrawing">
    <cdr:from>
      <cdr:x>0.63391</cdr:x>
      <cdr:y>0.22546</cdr:y>
    </cdr:from>
    <cdr:to>
      <cdr:x>0.73553</cdr:x>
      <cdr:y>0.38082</cdr:y>
    </cdr:to>
    <cdr:sp macro="" textlink="">
      <cdr:nvSpPr>
        <cdr:cNvPr id="5" name="TextBox 1"/>
        <cdr:cNvSpPr txBox="1"/>
      </cdr:nvSpPr>
      <cdr:spPr>
        <a:xfrm xmlns:a="http://schemas.openxmlformats.org/drawingml/2006/main">
          <a:off x="5117266" y="1046914"/>
          <a:ext cx="820289" cy="72139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1100" b="1" dirty="0">
              <a:latin typeface="Calibri" panose="020F0502020204030204" pitchFamily="34" charset="0"/>
            </a:rPr>
            <a:t>Итого </a:t>
          </a:r>
          <a:r>
            <a:rPr lang="ru-RU" sz="1100" b="1" dirty="0" smtClean="0">
              <a:latin typeface="Calibri" panose="020F0502020204030204" pitchFamily="34" charset="0"/>
            </a:rPr>
            <a:t>–</a:t>
          </a:r>
          <a:endParaRPr lang="en-US" sz="1100" b="1" dirty="0" smtClean="0">
            <a:latin typeface="Calibri" panose="020F0502020204030204" pitchFamily="34" charset="0"/>
          </a:endParaRPr>
        </a:p>
        <a:p xmlns:a="http://schemas.openxmlformats.org/drawingml/2006/main">
          <a:pPr algn="ctr"/>
          <a:r>
            <a:rPr lang="ru-RU" sz="1100" b="1" dirty="0" smtClean="0">
              <a:latin typeface="Calibri" panose="020F0502020204030204" pitchFamily="34" charset="0"/>
            </a:rPr>
            <a:t> </a:t>
          </a:r>
          <a:r>
            <a:rPr lang="en-US" sz="1100" b="1" dirty="0" smtClean="0">
              <a:latin typeface="Calibri" panose="020F0502020204030204" pitchFamily="34" charset="0"/>
            </a:rPr>
            <a:t>26,98</a:t>
          </a:r>
          <a:r>
            <a:rPr lang="ru-RU" sz="1100" b="1" dirty="0" smtClean="0">
              <a:latin typeface="Calibri" panose="020F0502020204030204" pitchFamily="34" charset="0"/>
            </a:rPr>
            <a:t> </a:t>
          </a:r>
          <a:r>
            <a:rPr lang="ru-RU" sz="1100" b="1" dirty="0" err="1" smtClean="0">
              <a:latin typeface="Calibri" panose="020F0502020204030204" pitchFamily="34" charset="0"/>
            </a:rPr>
            <a:t>млн.тг</a:t>
          </a:r>
          <a:endParaRPr lang="ru-RU" sz="1100" b="1" dirty="0">
            <a:latin typeface="Calibri" panose="020F0502020204030204" pitchFamily="34" charset="0"/>
          </a:endParaRPr>
        </a:p>
      </cdr:txBody>
    </cdr:sp>
  </cdr:relSizeAnchor>
  <cdr:relSizeAnchor xmlns:cdr="http://schemas.openxmlformats.org/drawingml/2006/chartDrawing">
    <cdr:from>
      <cdr:x>0.79448</cdr:x>
      <cdr:y>0.03937</cdr:y>
    </cdr:from>
    <cdr:to>
      <cdr:x>0.89609</cdr:x>
      <cdr:y>0.19473</cdr:y>
    </cdr:to>
    <cdr:sp macro="" textlink="">
      <cdr:nvSpPr>
        <cdr:cNvPr id="6" name="TextBox 1"/>
        <cdr:cNvSpPr txBox="1"/>
      </cdr:nvSpPr>
      <cdr:spPr>
        <a:xfrm xmlns:a="http://schemas.openxmlformats.org/drawingml/2006/main">
          <a:off x="6413410" y="182818"/>
          <a:ext cx="820289" cy="72139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1100" b="1" dirty="0">
              <a:latin typeface="Calibri" panose="020F0502020204030204" pitchFamily="34" charset="0"/>
            </a:rPr>
            <a:t>Итого </a:t>
          </a:r>
          <a:r>
            <a:rPr lang="ru-RU" sz="1100" b="1" dirty="0" smtClean="0">
              <a:latin typeface="Calibri" panose="020F0502020204030204" pitchFamily="34" charset="0"/>
            </a:rPr>
            <a:t>–</a:t>
          </a:r>
          <a:endParaRPr lang="en-US" sz="1100" b="1" dirty="0" smtClean="0">
            <a:latin typeface="Calibri" panose="020F0502020204030204" pitchFamily="34" charset="0"/>
          </a:endParaRPr>
        </a:p>
        <a:p xmlns:a="http://schemas.openxmlformats.org/drawingml/2006/main">
          <a:pPr algn="ctr"/>
          <a:r>
            <a:rPr lang="ru-RU" sz="1100" b="1" dirty="0" smtClean="0">
              <a:latin typeface="Calibri" panose="020F0502020204030204" pitchFamily="34" charset="0"/>
            </a:rPr>
            <a:t> </a:t>
          </a:r>
          <a:r>
            <a:rPr lang="en-US" sz="1100" b="1" dirty="0" smtClean="0">
              <a:latin typeface="Calibri" panose="020F0502020204030204" pitchFamily="34" charset="0"/>
            </a:rPr>
            <a:t>37,30</a:t>
          </a:r>
          <a:r>
            <a:rPr lang="ru-RU" sz="1100" b="1" dirty="0" smtClean="0">
              <a:latin typeface="Calibri" panose="020F0502020204030204" pitchFamily="34" charset="0"/>
            </a:rPr>
            <a:t> </a:t>
          </a:r>
          <a:r>
            <a:rPr lang="ru-RU" sz="1100" b="1" dirty="0" err="1" smtClean="0">
              <a:latin typeface="Calibri" panose="020F0502020204030204" pitchFamily="34" charset="0"/>
            </a:rPr>
            <a:t>млн.тг</a:t>
          </a:r>
          <a:endParaRPr lang="ru-RU" sz="1100" b="1" dirty="0">
            <a:latin typeface="Calibri" panose="020F0502020204030204" pitchFamily="34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860360702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Shape 18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2" name="Shape 18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Shape 21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1" name="Shape 21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389471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>
            <a:off x="7544483" y="657775"/>
            <a:ext cx="1299300" cy="432900"/>
          </a:xfrm>
          <a:prstGeom prst="triangle">
            <a:avLst>
              <a:gd name="adj" fmla="val 32425"/>
            </a:avLst>
          </a:prstGeom>
          <a:solidFill>
            <a:srgbClr val="26324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Arvo"/>
              <a:ea typeface="Arvo"/>
              <a:cs typeface="Arvo"/>
              <a:sym typeface="Arvo"/>
            </a:endParaRPr>
          </a:p>
        </p:txBody>
      </p:sp>
      <p:grpSp>
        <p:nvGrpSpPr>
          <p:cNvPr id="11" name="Shape 11"/>
          <p:cNvGrpSpPr/>
          <p:nvPr/>
        </p:nvGrpSpPr>
        <p:grpSpPr>
          <a:xfrm>
            <a:off x="0" y="-7088"/>
            <a:ext cx="8661398" cy="5150588"/>
            <a:chOff x="0" y="-7088"/>
            <a:chExt cx="8661398" cy="5150588"/>
          </a:xfrm>
        </p:grpSpPr>
        <p:sp>
          <p:nvSpPr>
            <p:cNvPr id="12" name="Shape 12"/>
            <p:cNvSpPr/>
            <p:nvPr/>
          </p:nvSpPr>
          <p:spPr>
            <a:xfrm>
              <a:off x="0" y="0"/>
              <a:ext cx="3525000" cy="5143500"/>
            </a:xfrm>
            <a:prstGeom prst="rect">
              <a:avLst/>
            </a:prstGeom>
            <a:solidFill>
              <a:srgbClr val="C7D3E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Shape 13"/>
            <p:cNvSpPr/>
            <p:nvPr/>
          </p:nvSpPr>
          <p:spPr>
            <a:xfrm rot="10800000" flipH="1">
              <a:off x="3517898" y="-7088"/>
              <a:ext cx="5143500" cy="5143500"/>
            </a:xfrm>
            <a:prstGeom prst="rtTriangle">
              <a:avLst/>
            </a:prstGeom>
            <a:solidFill>
              <a:srgbClr val="C7D3E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Arvo"/>
                <a:ea typeface="Arvo"/>
                <a:cs typeface="Arvo"/>
                <a:sym typeface="Arvo"/>
              </a:endParaRPr>
            </a:p>
          </p:txBody>
        </p:sp>
      </p:grpSp>
      <p:grpSp>
        <p:nvGrpSpPr>
          <p:cNvPr id="14" name="Shape 14"/>
          <p:cNvGrpSpPr/>
          <p:nvPr/>
        </p:nvGrpSpPr>
        <p:grpSpPr>
          <a:xfrm rot="10800000" flipH="1">
            <a:off x="1" y="1090763"/>
            <a:ext cx="8847502" cy="2961975"/>
            <a:chOff x="-8178042" y="-4493254"/>
            <a:chExt cx="19483598" cy="6522736"/>
          </a:xfrm>
        </p:grpSpPr>
        <p:sp>
          <p:nvSpPr>
            <p:cNvPr id="15" name="Shape 15"/>
            <p:cNvSpPr/>
            <p:nvPr/>
          </p:nvSpPr>
          <p:spPr>
            <a:xfrm>
              <a:off x="-8178042" y="-4493118"/>
              <a:ext cx="12968400" cy="6522600"/>
            </a:xfrm>
            <a:prstGeom prst="rect">
              <a:avLst/>
            </a:prstGeom>
            <a:solidFill>
              <a:srgbClr val="3F53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Arvo"/>
                <a:ea typeface="Arvo"/>
                <a:cs typeface="Arvo"/>
                <a:sym typeface="Arvo"/>
              </a:endParaRPr>
            </a:p>
          </p:txBody>
        </p:sp>
        <p:sp>
          <p:nvSpPr>
            <p:cNvPr id="16" name="Shape 16"/>
            <p:cNvSpPr/>
            <p:nvPr/>
          </p:nvSpPr>
          <p:spPr>
            <a:xfrm>
              <a:off x="4782955" y="-4493254"/>
              <a:ext cx="6522600" cy="6522600"/>
            </a:xfrm>
            <a:prstGeom prst="rtTriangle">
              <a:avLst/>
            </a:prstGeom>
            <a:solidFill>
              <a:srgbClr val="3F53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Arvo"/>
                <a:ea typeface="Arvo"/>
                <a:cs typeface="Arvo"/>
                <a:sym typeface="Arvo"/>
              </a:endParaRPr>
            </a:p>
          </p:txBody>
        </p:sp>
      </p:grpSp>
      <p:grpSp>
        <p:nvGrpSpPr>
          <p:cNvPr id="17" name="Shape 17"/>
          <p:cNvGrpSpPr/>
          <p:nvPr/>
        </p:nvGrpSpPr>
        <p:grpSpPr>
          <a:xfrm>
            <a:off x="3677236" y="4278349"/>
            <a:ext cx="5480829" cy="432996"/>
            <a:chOff x="5582265" y="4646738"/>
            <a:chExt cx="5480829" cy="432996"/>
          </a:xfrm>
        </p:grpSpPr>
        <p:sp>
          <p:nvSpPr>
            <p:cNvPr id="18" name="Shape 18"/>
            <p:cNvSpPr/>
            <p:nvPr/>
          </p:nvSpPr>
          <p:spPr>
            <a:xfrm rot="10800000">
              <a:off x="5582265" y="4948334"/>
              <a:ext cx="394200" cy="131400"/>
            </a:xfrm>
            <a:prstGeom prst="triangle">
              <a:avLst>
                <a:gd name="adj" fmla="val 32425"/>
              </a:avLst>
            </a:prstGeom>
            <a:solidFill>
              <a:srgbClr val="D26F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9" name="Shape 19"/>
            <p:cNvGrpSpPr/>
            <p:nvPr/>
          </p:nvGrpSpPr>
          <p:grpSpPr>
            <a:xfrm flipH="1">
              <a:off x="5585232" y="4646738"/>
              <a:ext cx="5477861" cy="304551"/>
              <a:chOff x="-24158748" y="330075"/>
              <a:chExt cx="30568423" cy="1699506"/>
            </a:xfrm>
          </p:grpSpPr>
          <p:sp>
            <p:nvSpPr>
              <p:cNvPr id="20" name="Shape 20"/>
              <p:cNvSpPr/>
              <p:nvPr/>
            </p:nvSpPr>
            <p:spPr>
              <a:xfrm>
                <a:off x="-24158748" y="330081"/>
                <a:ext cx="28908000" cy="1699500"/>
              </a:xfrm>
              <a:prstGeom prst="rect">
                <a:avLst/>
              </a:prstGeom>
              <a:solidFill>
                <a:srgbClr val="FF98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" name="Shape 21"/>
              <p:cNvSpPr/>
              <p:nvPr/>
            </p:nvSpPr>
            <p:spPr>
              <a:xfrm>
                <a:off x="4710175" y="330075"/>
                <a:ext cx="1699500" cy="1699500"/>
              </a:xfrm>
              <a:prstGeom prst="rtTriangle">
                <a:avLst/>
              </a:prstGeom>
              <a:solidFill>
                <a:srgbClr val="FF98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22" name="Shape 22"/>
          <p:cNvSpPr txBox="1">
            <a:spLocks noGrp="1"/>
          </p:cNvSpPr>
          <p:nvPr>
            <p:ph type="ctrTitle"/>
          </p:nvPr>
        </p:nvSpPr>
        <p:spPr>
          <a:xfrm>
            <a:off x="685800" y="1090750"/>
            <a:ext cx="5367900" cy="29619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Shape 163"/>
          <p:cNvSpPr txBox="1">
            <a:spLocks noGrp="1"/>
          </p:cNvSpPr>
          <p:nvPr>
            <p:ph type="sldNum" idx="12"/>
          </p:nvPr>
        </p:nvSpPr>
        <p:spPr>
          <a:xfrm>
            <a:off x="7618000" y="4636500"/>
            <a:ext cx="1487400" cy="31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grpSp>
        <p:nvGrpSpPr>
          <p:cNvPr id="164" name="Shape 164"/>
          <p:cNvGrpSpPr/>
          <p:nvPr/>
        </p:nvGrpSpPr>
        <p:grpSpPr>
          <a:xfrm>
            <a:off x="6946842" y="4472723"/>
            <a:ext cx="2202830" cy="670795"/>
            <a:chOff x="5575242" y="4472723"/>
            <a:chExt cx="2202830" cy="670795"/>
          </a:xfrm>
        </p:grpSpPr>
        <p:sp>
          <p:nvSpPr>
            <p:cNvPr id="165" name="Shape 165"/>
            <p:cNvSpPr/>
            <p:nvPr/>
          </p:nvSpPr>
          <p:spPr>
            <a:xfrm rot="10800000">
              <a:off x="5575242" y="4948334"/>
              <a:ext cx="394200" cy="131400"/>
            </a:xfrm>
            <a:prstGeom prst="triangle">
              <a:avLst>
                <a:gd name="adj" fmla="val 32425"/>
              </a:avLst>
            </a:prstGeom>
            <a:solidFill>
              <a:srgbClr val="D26F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66" name="Shape 166"/>
            <p:cNvGrpSpPr/>
            <p:nvPr/>
          </p:nvGrpSpPr>
          <p:grpSpPr>
            <a:xfrm flipH="1">
              <a:off x="5734850" y="4472723"/>
              <a:ext cx="2040837" cy="670795"/>
              <a:chOff x="1297954" y="330075"/>
              <a:chExt cx="5169293" cy="1699506"/>
            </a:xfrm>
          </p:grpSpPr>
          <p:sp>
            <p:nvSpPr>
              <p:cNvPr id="167" name="Shape 167"/>
              <p:cNvSpPr/>
              <p:nvPr/>
            </p:nvSpPr>
            <p:spPr>
              <a:xfrm>
                <a:off x="1297954" y="330081"/>
                <a:ext cx="3476700" cy="1699500"/>
              </a:xfrm>
              <a:prstGeom prst="rect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8" name="Shape 168"/>
              <p:cNvSpPr/>
              <p:nvPr/>
            </p:nvSpPr>
            <p:spPr>
              <a:xfrm>
                <a:off x="4767747" y="330075"/>
                <a:ext cx="1699500" cy="1699500"/>
              </a:xfrm>
              <a:prstGeom prst="rtTriangle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69" name="Shape 169"/>
            <p:cNvGrpSpPr/>
            <p:nvPr/>
          </p:nvGrpSpPr>
          <p:grpSpPr>
            <a:xfrm flipH="1">
              <a:off x="5578209" y="4646738"/>
              <a:ext cx="2199863" cy="304563"/>
              <a:chOff x="-5827153" y="330075"/>
              <a:chExt cx="12276019" cy="1699569"/>
            </a:xfrm>
          </p:grpSpPr>
          <p:sp>
            <p:nvSpPr>
              <p:cNvPr id="170" name="Shape 170"/>
              <p:cNvSpPr/>
              <p:nvPr/>
            </p:nvSpPr>
            <p:spPr>
              <a:xfrm>
                <a:off x="-5827153" y="330144"/>
                <a:ext cx="10612200" cy="1699500"/>
              </a:xfrm>
              <a:prstGeom prst="rect">
                <a:avLst/>
              </a:prstGeom>
              <a:solidFill>
                <a:srgbClr val="FF98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1" name="Shape 171"/>
              <p:cNvSpPr/>
              <p:nvPr/>
            </p:nvSpPr>
            <p:spPr>
              <a:xfrm>
                <a:off x="4749366" y="330075"/>
                <a:ext cx="1699500" cy="1699500"/>
              </a:xfrm>
              <a:prstGeom prst="rtTriangle">
                <a:avLst/>
              </a:prstGeom>
              <a:solidFill>
                <a:srgbClr val="FF98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172" name="Shape 172"/>
          <p:cNvGrpSpPr/>
          <p:nvPr/>
        </p:nvGrpSpPr>
        <p:grpSpPr>
          <a:xfrm rot="10800000">
            <a:off x="-8" y="-2"/>
            <a:ext cx="2202830" cy="670795"/>
            <a:chOff x="5575242" y="4472723"/>
            <a:chExt cx="2202830" cy="670795"/>
          </a:xfrm>
        </p:grpSpPr>
        <p:sp>
          <p:nvSpPr>
            <p:cNvPr id="173" name="Shape 173"/>
            <p:cNvSpPr/>
            <p:nvPr/>
          </p:nvSpPr>
          <p:spPr>
            <a:xfrm rot="10800000">
              <a:off x="5575242" y="4948334"/>
              <a:ext cx="394200" cy="131400"/>
            </a:xfrm>
            <a:prstGeom prst="triangle">
              <a:avLst>
                <a:gd name="adj" fmla="val 32425"/>
              </a:avLst>
            </a:prstGeom>
            <a:solidFill>
              <a:srgbClr val="26324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74" name="Shape 174"/>
            <p:cNvGrpSpPr/>
            <p:nvPr/>
          </p:nvGrpSpPr>
          <p:grpSpPr>
            <a:xfrm flipH="1">
              <a:off x="5734850" y="4472723"/>
              <a:ext cx="2040837" cy="670795"/>
              <a:chOff x="1297954" y="330075"/>
              <a:chExt cx="5169293" cy="1699506"/>
            </a:xfrm>
          </p:grpSpPr>
          <p:sp>
            <p:nvSpPr>
              <p:cNvPr id="175" name="Shape 175"/>
              <p:cNvSpPr/>
              <p:nvPr/>
            </p:nvSpPr>
            <p:spPr>
              <a:xfrm>
                <a:off x="1297954" y="330081"/>
                <a:ext cx="3476700" cy="1699500"/>
              </a:xfrm>
              <a:prstGeom prst="rect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6" name="Shape 176"/>
              <p:cNvSpPr/>
              <p:nvPr/>
            </p:nvSpPr>
            <p:spPr>
              <a:xfrm>
                <a:off x="4767747" y="330075"/>
                <a:ext cx="1699500" cy="1699500"/>
              </a:xfrm>
              <a:prstGeom prst="rtTriangle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77" name="Shape 177"/>
            <p:cNvGrpSpPr/>
            <p:nvPr/>
          </p:nvGrpSpPr>
          <p:grpSpPr>
            <a:xfrm flipH="1">
              <a:off x="5578209" y="4646738"/>
              <a:ext cx="2199863" cy="304563"/>
              <a:chOff x="-5827153" y="330075"/>
              <a:chExt cx="12276019" cy="1699569"/>
            </a:xfrm>
          </p:grpSpPr>
          <p:sp>
            <p:nvSpPr>
              <p:cNvPr id="178" name="Shape 178"/>
              <p:cNvSpPr/>
              <p:nvPr/>
            </p:nvSpPr>
            <p:spPr>
              <a:xfrm>
                <a:off x="-5827153" y="330144"/>
                <a:ext cx="10612200" cy="1699500"/>
              </a:xfrm>
              <a:prstGeom prst="rect">
                <a:avLst/>
              </a:prstGeom>
              <a:solidFill>
                <a:srgbClr val="3F537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9" name="Shape 179"/>
              <p:cNvSpPr/>
              <p:nvPr/>
            </p:nvSpPr>
            <p:spPr>
              <a:xfrm>
                <a:off x="4749366" y="330075"/>
                <a:ext cx="1699500" cy="1699500"/>
              </a:xfrm>
              <a:prstGeom prst="rtTriangle">
                <a:avLst/>
              </a:prstGeom>
              <a:solidFill>
                <a:srgbClr val="3F537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814275" y="392575"/>
            <a:ext cx="5258400" cy="76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Roboto Condensed"/>
              <a:buNone/>
              <a:defRPr sz="20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Roboto Condensed"/>
              <a:buNone/>
              <a:defRPr sz="20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Roboto Condensed"/>
              <a:buNone/>
              <a:defRPr sz="20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Roboto Condensed"/>
              <a:buNone/>
              <a:defRPr sz="20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Roboto Condensed"/>
              <a:buNone/>
              <a:defRPr sz="20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Roboto Condensed"/>
              <a:buNone/>
              <a:defRPr sz="20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Roboto Condensed"/>
              <a:buNone/>
              <a:defRPr sz="20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Roboto Condensed"/>
              <a:buNone/>
              <a:defRPr sz="20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Roboto Condensed"/>
              <a:buNone/>
              <a:defRPr sz="20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814275" y="1327350"/>
            <a:ext cx="6132600" cy="314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457200" lvl="0" indent="-381000">
              <a:spcBef>
                <a:spcPts val="600"/>
              </a:spcBef>
              <a:spcAft>
                <a:spcPts val="0"/>
              </a:spcAft>
              <a:buClr>
                <a:srgbClr val="C7D3E6"/>
              </a:buClr>
              <a:buSzPts val="2400"/>
              <a:buFont typeface="Roboto Condensed Light"/>
              <a:buChar char="▰"/>
              <a:defRPr sz="2400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1pPr>
            <a:lvl2pPr marL="914400" lvl="1" indent="-381000">
              <a:spcBef>
                <a:spcPts val="1000"/>
              </a:spcBef>
              <a:spcAft>
                <a:spcPts val="0"/>
              </a:spcAft>
              <a:buClr>
                <a:srgbClr val="C7D3E6"/>
              </a:buClr>
              <a:buSzPts val="2400"/>
              <a:buFont typeface="Roboto Condensed Light"/>
              <a:buChar char="▻"/>
              <a:defRPr sz="2400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2pPr>
            <a:lvl3pPr marL="1371600" lvl="2" indent="-381000">
              <a:spcBef>
                <a:spcPts val="1000"/>
              </a:spcBef>
              <a:spcAft>
                <a:spcPts val="0"/>
              </a:spcAft>
              <a:buClr>
                <a:srgbClr val="C7D3E6"/>
              </a:buClr>
              <a:buSzPts val="2400"/>
              <a:buFont typeface="Roboto Condensed Light"/>
              <a:buChar char="▻"/>
              <a:defRPr sz="2400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3pPr>
            <a:lvl4pPr marL="1828800" lvl="3" indent="-381000">
              <a:spcBef>
                <a:spcPts val="1000"/>
              </a:spcBef>
              <a:spcAft>
                <a:spcPts val="0"/>
              </a:spcAft>
              <a:buClr>
                <a:srgbClr val="C7D3E6"/>
              </a:buClr>
              <a:buSzPts val="2400"/>
              <a:buFont typeface="Roboto Condensed Light"/>
              <a:buChar char="▻"/>
              <a:defRPr sz="2400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4pPr>
            <a:lvl5pPr marL="2286000" lvl="4" indent="-381000">
              <a:spcBef>
                <a:spcPts val="1000"/>
              </a:spcBef>
              <a:spcAft>
                <a:spcPts val="0"/>
              </a:spcAft>
              <a:buClr>
                <a:srgbClr val="C7D3E6"/>
              </a:buClr>
              <a:buSzPts val="2400"/>
              <a:buFont typeface="Roboto Condensed Light"/>
              <a:buChar char="▻"/>
              <a:defRPr sz="2400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5pPr>
            <a:lvl6pPr marL="2743200" lvl="5" indent="-381000">
              <a:spcBef>
                <a:spcPts val="1000"/>
              </a:spcBef>
              <a:spcAft>
                <a:spcPts val="0"/>
              </a:spcAft>
              <a:buClr>
                <a:srgbClr val="C7D3E6"/>
              </a:buClr>
              <a:buSzPts val="2400"/>
              <a:buFont typeface="Roboto Condensed Light"/>
              <a:buChar char="▻"/>
              <a:defRPr sz="2400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6pPr>
            <a:lvl7pPr marL="3200400" lvl="6" indent="-381000">
              <a:spcBef>
                <a:spcPts val="1000"/>
              </a:spcBef>
              <a:spcAft>
                <a:spcPts val="0"/>
              </a:spcAft>
              <a:buClr>
                <a:srgbClr val="C7D3E6"/>
              </a:buClr>
              <a:buSzPts val="2400"/>
              <a:buFont typeface="Roboto Condensed Light"/>
              <a:buChar char="▻"/>
              <a:defRPr sz="2400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7pPr>
            <a:lvl8pPr marL="3657600" lvl="7" indent="-381000">
              <a:spcBef>
                <a:spcPts val="1000"/>
              </a:spcBef>
              <a:spcAft>
                <a:spcPts val="0"/>
              </a:spcAft>
              <a:buClr>
                <a:srgbClr val="C7D3E6"/>
              </a:buClr>
              <a:buSzPts val="2400"/>
              <a:buFont typeface="Roboto Condensed Light"/>
              <a:buChar char="▻"/>
              <a:defRPr sz="2400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8pPr>
            <a:lvl9pPr marL="4114800" lvl="8" indent="-381000">
              <a:spcBef>
                <a:spcPts val="1000"/>
              </a:spcBef>
              <a:spcAft>
                <a:spcPts val="1000"/>
              </a:spcAft>
              <a:buClr>
                <a:srgbClr val="C7D3E6"/>
              </a:buClr>
              <a:buSzPts val="2400"/>
              <a:buFont typeface="Roboto Condensed Light"/>
              <a:buChar char="▻"/>
              <a:defRPr sz="2400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7618000" y="4636500"/>
            <a:ext cx="1487400" cy="3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2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1pPr>
            <a:lvl2pPr lvl="1" algn="r">
              <a:buNone/>
              <a:defRPr sz="12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2pPr>
            <a:lvl3pPr lvl="2" algn="r">
              <a:buNone/>
              <a:defRPr sz="12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3pPr>
            <a:lvl4pPr lvl="3" algn="r">
              <a:buNone/>
              <a:defRPr sz="12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4pPr>
            <a:lvl5pPr lvl="4" algn="r">
              <a:buNone/>
              <a:defRPr sz="12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5pPr>
            <a:lvl6pPr lvl="5" algn="r">
              <a:buNone/>
              <a:defRPr sz="12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6pPr>
            <a:lvl7pPr lvl="6" algn="r">
              <a:buNone/>
              <a:defRPr sz="12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7pPr>
            <a:lvl8pPr lvl="7" algn="r">
              <a:buNone/>
              <a:defRPr sz="12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8pPr>
            <a:lvl9pPr lvl="8" algn="r">
              <a:buNone/>
              <a:defRPr sz="12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6" r:id="rId2"/>
  </p:sldLayoutIdLst>
  <p:transition>
    <p:fade thruBlk="1"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7" Type="http://schemas.openxmlformats.org/officeDocument/2006/relationships/chart" Target="../charts/chart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emf"/><Relationship Id="rId5" Type="http://schemas.openxmlformats.org/officeDocument/2006/relationships/package" Target="../embeddings/Microsoft_PowerPoint_Slide1.sldx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Shape 184"/>
          <p:cNvSpPr txBox="1">
            <a:spLocks noGrp="1"/>
          </p:cNvSpPr>
          <p:nvPr>
            <p:ph type="ctrTitle"/>
          </p:nvPr>
        </p:nvSpPr>
        <p:spPr>
          <a:xfrm>
            <a:off x="685800" y="1082204"/>
            <a:ext cx="5367900" cy="2961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4400" dirty="0" smtClean="0">
                <a:latin typeface="Calibri" panose="020F0502020204030204" pitchFamily="34" charset="0"/>
              </a:rPr>
              <a:t>ИТОГИ </a:t>
            </a:r>
            <a:r>
              <a:rPr lang="en-US" sz="4400" dirty="0" smtClean="0">
                <a:latin typeface="Calibri" panose="020F0502020204030204" pitchFamily="34" charset="0"/>
              </a:rPr>
              <a:t/>
            </a:r>
            <a:br>
              <a:rPr lang="en-US" sz="4400" dirty="0" smtClean="0">
                <a:latin typeface="Calibri" panose="020F0502020204030204" pitchFamily="34" charset="0"/>
              </a:rPr>
            </a:br>
            <a:r>
              <a:rPr lang="ru-RU" sz="4400" dirty="0">
                <a:latin typeface="Calibri" panose="020F0502020204030204" pitchFamily="34" charset="0"/>
              </a:rPr>
              <a:t>Д</a:t>
            </a:r>
            <a:r>
              <a:rPr lang="ru-RU" sz="4400" dirty="0" smtClean="0">
                <a:latin typeface="Calibri" panose="020F0502020204030204" pitchFamily="34" charset="0"/>
              </a:rPr>
              <a:t>еятельности АУЭС</a:t>
            </a:r>
            <a:r>
              <a:rPr lang="en-US" sz="4400" dirty="0" smtClean="0">
                <a:latin typeface="Calibri" panose="020F0502020204030204" pitchFamily="34" charset="0"/>
              </a:rPr>
              <a:t/>
            </a:r>
            <a:br>
              <a:rPr lang="en-US" sz="4400" dirty="0" smtClean="0">
                <a:latin typeface="Calibri" panose="020F0502020204030204" pitchFamily="34" charset="0"/>
              </a:rPr>
            </a:br>
            <a:r>
              <a:rPr lang="ru-RU" sz="4400" dirty="0" smtClean="0">
                <a:latin typeface="Calibri" panose="020F0502020204030204" pitchFamily="34" charset="0"/>
              </a:rPr>
              <a:t>за 2017 год и планы </a:t>
            </a:r>
            <a:r>
              <a:rPr lang="en-US" sz="4400" dirty="0" smtClean="0">
                <a:latin typeface="Calibri" panose="020F0502020204030204" pitchFamily="34" charset="0"/>
              </a:rPr>
              <a:t/>
            </a:r>
            <a:br>
              <a:rPr lang="en-US" sz="4400" dirty="0" smtClean="0">
                <a:latin typeface="Calibri" panose="020F0502020204030204" pitchFamily="34" charset="0"/>
              </a:rPr>
            </a:br>
            <a:r>
              <a:rPr lang="ru-RU" sz="4400" dirty="0" smtClean="0">
                <a:latin typeface="Calibri" panose="020F0502020204030204" pitchFamily="34" charset="0"/>
              </a:rPr>
              <a:t>на 2018 год</a:t>
            </a:r>
            <a:endParaRPr sz="4400" dirty="0">
              <a:latin typeface="Calibri" panose="020F0502020204030204" pitchFamily="34" charset="0"/>
            </a:endParaRPr>
          </a:p>
        </p:txBody>
      </p:sp>
      <p:pic>
        <p:nvPicPr>
          <p:cNvPr id="3" name="Picture 2" descr="D:\Users\Lena\Pictures\лого русский вариант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03" y="110778"/>
            <a:ext cx="2350307" cy="866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Заголовок 1"/>
          <p:cNvSpPr txBox="1">
            <a:spLocks/>
          </p:cNvSpPr>
          <p:nvPr/>
        </p:nvSpPr>
        <p:spPr>
          <a:xfrm>
            <a:off x="2301652" y="9178"/>
            <a:ext cx="5563376" cy="981036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1001">
            <a:schemeClr val="lt1"/>
          </a:fillRef>
          <a:effectRef idx="0">
            <a:scrgbClr r="0" g="0" b="0"/>
          </a:effectRef>
          <a:fontRef idx="major"/>
        </p:style>
        <p:txBody>
          <a:bodyPr vert="horz" lIns="91440" tIns="45720" rIns="91440" bIns="45720" rtlCol="0" anchor="b">
            <a:norm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ru-RU" b="1" spc="-100" dirty="0" err="1" smtClean="0">
                <a:solidFill>
                  <a:srgbClr val="0070C0"/>
                </a:solidFill>
                <a:latin typeface="Calibri" panose="020F0502020204030204" pitchFamily="34" charset="0"/>
                <a:cs typeface="Times New Roman" pitchFamily="18" charset="0"/>
              </a:rPr>
              <a:t>Алматы</a:t>
            </a:r>
            <a:r>
              <a:rPr lang="ru-RU" b="1" spc="-100" dirty="0" smtClean="0">
                <a:solidFill>
                  <a:srgbClr val="0070C0"/>
                </a:solidFill>
                <a:latin typeface="Calibri" panose="020F0502020204030204" pitchFamily="34" charset="0"/>
                <a:cs typeface="Times New Roman" pitchFamily="18" charset="0"/>
              </a:rPr>
              <a:t> Энергетика </a:t>
            </a:r>
            <a:r>
              <a:rPr lang="ru-RU" b="1" spc="-100" dirty="0" err="1" smtClean="0">
                <a:solidFill>
                  <a:srgbClr val="0070C0"/>
                </a:solidFill>
                <a:latin typeface="Calibri" panose="020F0502020204030204" pitchFamily="34" charset="0"/>
                <a:cs typeface="Times New Roman" pitchFamily="18" charset="0"/>
              </a:rPr>
              <a:t>және Байланыс</a:t>
            </a:r>
            <a:r>
              <a:rPr lang="ru-RU" b="1" spc="-100" dirty="0" smtClean="0">
                <a:solidFill>
                  <a:srgbClr val="0070C0"/>
                </a:solidFill>
                <a:latin typeface="Calibri" panose="020F0502020204030204" pitchFamily="34" charset="0"/>
                <a:cs typeface="Times New Roman" pitchFamily="18" charset="0"/>
              </a:rPr>
              <a:t> </a:t>
            </a:r>
            <a:r>
              <a:rPr lang="ru-RU" b="1" spc="-100" dirty="0" err="1" smtClean="0">
                <a:solidFill>
                  <a:srgbClr val="0070C0"/>
                </a:solidFill>
                <a:latin typeface="Calibri" panose="020F0502020204030204" pitchFamily="34" charset="0"/>
                <a:cs typeface="Times New Roman" pitchFamily="18" charset="0"/>
              </a:rPr>
              <a:t>Университеті</a:t>
            </a:r>
            <a:r>
              <a:rPr lang="ru-RU" b="1" spc="-100" dirty="0" smtClean="0">
                <a:solidFill>
                  <a:srgbClr val="0070C0"/>
                </a:solidFill>
                <a:latin typeface="Calibri" panose="020F0502020204030204" pitchFamily="34" charset="0"/>
                <a:cs typeface="Times New Roman" pitchFamily="18" charset="0"/>
              </a:rPr>
              <a:t>  </a:t>
            </a:r>
            <a:br>
              <a:rPr lang="ru-RU" b="1" spc="-100" dirty="0" smtClean="0">
                <a:solidFill>
                  <a:srgbClr val="0070C0"/>
                </a:solidFill>
                <a:latin typeface="Calibri" panose="020F0502020204030204" pitchFamily="34" charset="0"/>
                <a:cs typeface="Times New Roman" pitchFamily="18" charset="0"/>
              </a:rPr>
            </a:br>
            <a:r>
              <a:rPr lang="ru-RU" b="1" spc="-100" dirty="0" err="1" smtClean="0">
                <a:solidFill>
                  <a:srgbClr val="0070C0"/>
                </a:solidFill>
                <a:latin typeface="Calibri" panose="020F0502020204030204" pitchFamily="34" charset="0"/>
                <a:cs typeface="Times New Roman" pitchFamily="18" charset="0"/>
              </a:rPr>
              <a:t>Алматинский</a:t>
            </a:r>
            <a:r>
              <a:rPr lang="ru-RU" b="1" spc="-100" dirty="0" smtClean="0">
                <a:solidFill>
                  <a:srgbClr val="0070C0"/>
                </a:solidFill>
                <a:latin typeface="Calibri" panose="020F0502020204030204" pitchFamily="34" charset="0"/>
                <a:cs typeface="Times New Roman" pitchFamily="18" charset="0"/>
              </a:rPr>
              <a:t> Университет Энергетики и Связи </a:t>
            </a:r>
            <a:br>
              <a:rPr lang="ru-RU" b="1" spc="-100" dirty="0" smtClean="0">
                <a:solidFill>
                  <a:srgbClr val="0070C0"/>
                </a:solidFill>
                <a:latin typeface="Calibri" panose="020F0502020204030204" pitchFamily="34" charset="0"/>
                <a:cs typeface="Times New Roman" pitchFamily="18" charset="0"/>
              </a:rPr>
            </a:br>
            <a:r>
              <a:rPr lang="en-US" b="1" spc="-100" dirty="0" smtClean="0">
                <a:solidFill>
                  <a:srgbClr val="0070C0"/>
                </a:solidFill>
                <a:latin typeface="Calibri" panose="020F0502020204030204" pitchFamily="34" charset="0"/>
                <a:cs typeface="Times New Roman" pitchFamily="18" charset="0"/>
              </a:rPr>
              <a:t> Almaty University of Power Engineering &amp; Telecommunications</a:t>
            </a:r>
            <a:endParaRPr lang="ru-RU" b="1" spc="-100" dirty="0">
              <a:solidFill>
                <a:srgbClr val="0070C0"/>
              </a:solidFill>
              <a:latin typeface="Calibri" panose="020F0502020204030204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10</a:t>
            </a:fld>
            <a:endParaRPr lang="en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400" y="534442"/>
            <a:ext cx="8341124" cy="43593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Shape 189"/>
          <p:cNvSpPr txBox="1">
            <a:spLocks/>
          </p:cNvSpPr>
          <p:nvPr/>
        </p:nvSpPr>
        <p:spPr>
          <a:xfrm>
            <a:off x="2157636" y="-54025"/>
            <a:ext cx="6589888" cy="546051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ru-RU" b="1" dirty="0">
                <a:latin typeface="Calibri" panose="020F0502020204030204" pitchFamily="34" charset="0"/>
              </a:rPr>
              <a:t>Продажа типовых программ и учебно-методической литературы за 2017 год</a:t>
            </a:r>
          </a:p>
        </p:txBody>
      </p:sp>
    </p:spTree>
    <p:extLst>
      <p:ext uri="{BB962C8B-B14F-4D97-AF65-F5344CB8AC3E}">
        <p14:creationId xmlns:p14="http://schemas.microsoft.com/office/powerpoint/2010/main" val="642180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11</a:t>
            </a:fld>
            <a:endParaRPr lang="en"/>
          </a:p>
        </p:txBody>
      </p:sp>
      <p:sp>
        <p:nvSpPr>
          <p:cNvPr id="3" name="TextBox 2"/>
          <p:cNvSpPr txBox="1"/>
          <p:nvPr/>
        </p:nvSpPr>
        <p:spPr>
          <a:xfrm>
            <a:off x="2195736" y="81914"/>
            <a:ext cx="45365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b="1" dirty="0">
                <a:solidFill>
                  <a:schemeClr val="tx1"/>
                </a:solidFill>
                <a:latin typeface="Calibri" panose="020F0502020204030204" pitchFamily="34" charset="0"/>
                <a:cs typeface="Times New Roman" pitchFamily="18" charset="0"/>
              </a:rPr>
              <a:t>Научно-исследовательская работа студентов в 2017г.</a:t>
            </a:r>
            <a:endParaRPr lang="ru-RU" b="1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4" name="Блок-схема: процесс 3"/>
          <p:cNvSpPr/>
          <p:nvPr/>
        </p:nvSpPr>
        <p:spPr>
          <a:xfrm>
            <a:off x="329666" y="513550"/>
            <a:ext cx="4121643" cy="2664645"/>
          </a:xfrm>
          <a:prstGeom prst="flowChartProcess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Блок-схема: процесс 4"/>
          <p:cNvSpPr/>
          <p:nvPr/>
        </p:nvSpPr>
        <p:spPr>
          <a:xfrm>
            <a:off x="362322" y="2972716"/>
            <a:ext cx="4101665" cy="1942184"/>
          </a:xfrm>
          <a:prstGeom prst="flowChartProcess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80000" indent="-180000">
              <a:buFont typeface="Wingdings" panose="05000000000000000000" pitchFamily="2" charset="2"/>
              <a:buChar char="Ø"/>
            </a:pPr>
            <a:r>
              <a:rPr lang="kk-KZ" sz="1000" dirty="0">
                <a:solidFill>
                  <a:srgbClr val="394CA9"/>
                </a:solidFill>
                <a:latin typeface="Calibri" panose="020F0502020204030204" pitchFamily="34" charset="0"/>
                <a:cs typeface="Times New Roman" pitchFamily="18" charset="0"/>
              </a:rPr>
              <a:t>специальность «Радиотехника, электроника и телекоммуникации»  </a:t>
            </a:r>
            <a:r>
              <a:rPr lang="kk-KZ" sz="1000" b="1" dirty="0">
                <a:solidFill>
                  <a:srgbClr val="FF0000"/>
                </a:solidFill>
                <a:latin typeface="Calibri" panose="020F0502020204030204" pitchFamily="34" charset="0"/>
                <a:cs typeface="Times New Roman" pitchFamily="18" charset="0"/>
              </a:rPr>
              <a:t>1 место</a:t>
            </a:r>
            <a:r>
              <a:rPr lang="kk-KZ" sz="1000" dirty="0">
                <a:solidFill>
                  <a:srgbClr val="FF0000"/>
                </a:solidFill>
                <a:latin typeface="Calibri" panose="020F0502020204030204" pitchFamily="34" charset="0"/>
                <a:cs typeface="Times New Roman" pitchFamily="18" charset="0"/>
              </a:rPr>
              <a:t>;</a:t>
            </a:r>
            <a:endParaRPr lang="ru-RU" sz="1000" dirty="0">
              <a:solidFill>
                <a:srgbClr val="FF0000"/>
              </a:solidFill>
              <a:latin typeface="Calibri" panose="020F0502020204030204" pitchFamily="34" charset="0"/>
              <a:cs typeface="Times New Roman" pitchFamily="18" charset="0"/>
            </a:endParaRPr>
          </a:p>
          <a:p>
            <a:pPr marL="180000" indent="-180000">
              <a:buFont typeface="Wingdings" panose="05000000000000000000" pitchFamily="2" charset="2"/>
              <a:buChar char="Ø"/>
            </a:pPr>
            <a:r>
              <a:rPr lang="kk-KZ" sz="1000" dirty="0">
                <a:solidFill>
                  <a:srgbClr val="394CA9"/>
                </a:solidFill>
                <a:latin typeface="Calibri" panose="020F0502020204030204" pitchFamily="34" charset="0"/>
                <a:cs typeface="Times New Roman" pitchFamily="18" charset="0"/>
              </a:rPr>
              <a:t>специальность «Электроэнергетика»  </a:t>
            </a:r>
            <a:r>
              <a:rPr lang="kk-KZ" sz="1000" b="1" dirty="0">
                <a:solidFill>
                  <a:srgbClr val="FF0000"/>
                </a:solidFill>
                <a:latin typeface="Calibri" panose="020F0502020204030204" pitchFamily="34" charset="0"/>
                <a:cs typeface="Times New Roman" pitchFamily="18" charset="0"/>
              </a:rPr>
              <a:t>1 место</a:t>
            </a:r>
            <a:r>
              <a:rPr lang="kk-KZ" sz="1000" dirty="0">
                <a:solidFill>
                  <a:srgbClr val="394CA9"/>
                </a:solidFill>
                <a:latin typeface="Calibri" panose="020F0502020204030204" pitchFamily="34" charset="0"/>
                <a:cs typeface="Times New Roman" pitchFamily="18" charset="0"/>
              </a:rPr>
              <a:t>;</a:t>
            </a:r>
            <a:endParaRPr lang="ru-RU" sz="1000" dirty="0">
              <a:solidFill>
                <a:srgbClr val="394CA9"/>
              </a:solidFill>
              <a:latin typeface="Calibri" panose="020F0502020204030204" pitchFamily="34" charset="0"/>
              <a:cs typeface="Times New Roman" pitchFamily="18" charset="0"/>
            </a:endParaRPr>
          </a:p>
          <a:p>
            <a:pPr marL="180000" indent="-180000">
              <a:buFont typeface="Wingdings" panose="05000000000000000000" pitchFamily="2" charset="2"/>
              <a:buChar char="Ø"/>
            </a:pPr>
            <a:r>
              <a:rPr lang="kk-KZ" sz="1000" dirty="0">
                <a:solidFill>
                  <a:srgbClr val="394CA9"/>
                </a:solidFill>
                <a:latin typeface="Calibri" panose="020F0502020204030204" pitchFamily="34" charset="0"/>
                <a:cs typeface="Times New Roman" pitchFamily="18" charset="0"/>
              </a:rPr>
              <a:t>специальность «Теплоэнергетика»  </a:t>
            </a:r>
            <a:r>
              <a:rPr lang="kk-KZ" sz="1000" b="1" dirty="0">
                <a:solidFill>
                  <a:srgbClr val="FF0000"/>
                </a:solidFill>
                <a:latin typeface="Calibri" panose="020F0502020204030204" pitchFamily="34" charset="0"/>
                <a:cs typeface="Times New Roman" pitchFamily="18" charset="0"/>
              </a:rPr>
              <a:t>2 место</a:t>
            </a:r>
            <a:r>
              <a:rPr lang="kk-KZ" sz="1000" dirty="0">
                <a:solidFill>
                  <a:srgbClr val="394CA9"/>
                </a:solidFill>
                <a:latin typeface="Calibri" panose="020F0502020204030204" pitchFamily="34" charset="0"/>
                <a:cs typeface="Times New Roman" pitchFamily="18" charset="0"/>
              </a:rPr>
              <a:t>;</a:t>
            </a:r>
            <a:endParaRPr lang="ru-RU" sz="1000" dirty="0">
              <a:solidFill>
                <a:srgbClr val="394CA9"/>
              </a:solidFill>
              <a:latin typeface="Calibri" panose="020F0502020204030204" pitchFamily="34" charset="0"/>
              <a:cs typeface="Times New Roman" pitchFamily="18" charset="0"/>
            </a:endParaRPr>
          </a:p>
          <a:p>
            <a:pPr marL="180000" indent="-180000">
              <a:buFont typeface="Wingdings" panose="05000000000000000000" pitchFamily="2" charset="2"/>
              <a:buChar char="Ø"/>
            </a:pPr>
            <a:r>
              <a:rPr lang="kk-KZ" sz="1000" dirty="0">
                <a:solidFill>
                  <a:srgbClr val="394CA9"/>
                </a:solidFill>
                <a:latin typeface="Calibri" panose="020F0502020204030204" pitchFamily="34" charset="0"/>
                <a:cs typeface="Times New Roman" pitchFamily="18" charset="0"/>
              </a:rPr>
              <a:t>специальность «Приборостроение»  </a:t>
            </a:r>
            <a:r>
              <a:rPr lang="kk-KZ" sz="1000" b="1" dirty="0">
                <a:solidFill>
                  <a:srgbClr val="FF0000"/>
                </a:solidFill>
                <a:latin typeface="Calibri" panose="020F0502020204030204" pitchFamily="34" charset="0"/>
                <a:cs typeface="Times New Roman" pitchFamily="18" charset="0"/>
              </a:rPr>
              <a:t>2 место</a:t>
            </a:r>
            <a:r>
              <a:rPr lang="kk-KZ" sz="1000" dirty="0">
                <a:solidFill>
                  <a:srgbClr val="394CA9"/>
                </a:solidFill>
                <a:latin typeface="Calibri" panose="020F0502020204030204" pitchFamily="34" charset="0"/>
                <a:cs typeface="Times New Roman" pitchFamily="18" charset="0"/>
              </a:rPr>
              <a:t>;</a:t>
            </a:r>
            <a:endParaRPr lang="ru-RU" sz="1000" dirty="0">
              <a:solidFill>
                <a:srgbClr val="394CA9"/>
              </a:solidFill>
              <a:latin typeface="Calibri" panose="020F0502020204030204" pitchFamily="34" charset="0"/>
              <a:cs typeface="Times New Roman" pitchFamily="18" charset="0"/>
            </a:endParaRPr>
          </a:p>
          <a:p>
            <a:pPr marL="180000" indent="-180000">
              <a:buFont typeface="Wingdings" panose="05000000000000000000" pitchFamily="2" charset="2"/>
              <a:buChar char="Ø"/>
            </a:pPr>
            <a:r>
              <a:rPr lang="kk-KZ" sz="1000" dirty="0">
                <a:solidFill>
                  <a:srgbClr val="394CA9"/>
                </a:solidFill>
                <a:latin typeface="Calibri" panose="020F0502020204030204" pitchFamily="34" charset="0"/>
                <a:cs typeface="Times New Roman" pitchFamily="18" charset="0"/>
              </a:rPr>
              <a:t>специальность «Автоматизация и управление»  </a:t>
            </a:r>
            <a:r>
              <a:rPr lang="kk-KZ" sz="1000" b="1" dirty="0">
                <a:solidFill>
                  <a:srgbClr val="FF0000"/>
                </a:solidFill>
                <a:latin typeface="Calibri" panose="020F0502020204030204" pitchFamily="34" charset="0"/>
                <a:cs typeface="Times New Roman" pitchFamily="18" charset="0"/>
              </a:rPr>
              <a:t>2, 3 место</a:t>
            </a:r>
            <a:r>
              <a:rPr lang="kk-KZ" sz="1000" b="1" dirty="0">
                <a:solidFill>
                  <a:schemeClr val="accent2"/>
                </a:solidFill>
                <a:latin typeface="Calibri" panose="020F0502020204030204" pitchFamily="34" charset="0"/>
                <a:cs typeface="Times New Roman" pitchFamily="18" charset="0"/>
              </a:rPr>
              <a:t>;</a:t>
            </a:r>
            <a:endParaRPr lang="ru-RU" sz="1000" b="1" dirty="0">
              <a:solidFill>
                <a:schemeClr val="accent2"/>
              </a:solidFill>
              <a:latin typeface="Calibri" panose="020F0502020204030204" pitchFamily="34" charset="0"/>
              <a:cs typeface="Times New Roman" pitchFamily="18" charset="0"/>
            </a:endParaRPr>
          </a:p>
          <a:p>
            <a:pPr marL="180000" indent="-180000">
              <a:buFont typeface="Wingdings" panose="05000000000000000000" pitchFamily="2" charset="2"/>
              <a:buChar char="Ø"/>
            </a:pPr>
            <a:r>
              <a:rPr lang="kk-KZ" sz="1000" dirty="0">
                <a:solidFill>
                  <a:srgbClr val="394CA9"/>
                </a:solidFill>
                <a:latin typeface="Calibri" panose="020F0502020204030204" pitchFamily="34" charset="0"/>
                <a:cs typeface="Times New Roman" pitchFamily="18" charset="0"/>
              </a:rPr>
              <a:t>специальность «Вычислительная техника и программное обеспечение»  </a:t>
            </a:r>
            <a:r>
              <a:rPr lang="kk-KZ" sz="1000" b="1" dirty="0">
                <a:solidFill>
                  <a:srgbClr val="FF0000"/>
                </a:solidFill>
                <a:latin typeface="Calibri" panose="020F0502020204030204" pitchFamily="34" charset="0"/>
                <a:cs typeface="Times New Roman" pitchFamily="18" charset="0"/>
              </a:rPr>
              <a:t>2, 3 место</a:t>
            </a:r>
            <a:r>
              <a:rPr lang="kk-KZ" sz="1000" dirty="0">
                <a:solidFill>
                  <a:srgbClr val="394CA9"/>
                </a:solidFill>
                <a:latin typeface="Calibri" panose="020F0502020204030204" pitchFamily="34" charset="0"/>
                <a:cs typeface="Times New Roman" pitchFamily="18" charset="0"/>
              </a:rPr>
              <a:t>;</a:t>
            </a:r>
            <a:endParaRPr lang="ru-RU" sz="1000" dirty="0">
              <a:solidFill>
                <a:srgbClr val="394CA9"/>
              </a:solidFill>
              <a:latin typeface="Calibri" panose="020F0502020204030204" pitchFamily="34" charset="0"/>
              <a:cs typeface="Times New Roman" pitchFamily="18" charset="0"/>
            </a:endParaRPr>
          </a:p>
          <a:p>
            <a:pPr marL="180000" indent="-180000">
              <a:buFont typeface="Wingdings" panose="05000000000000000000" pitchFamily="2" charset="2"/>
              <a:buChar char="Ø"/>
            </a:pPr>
            <a:r>
              <a:rPr lang="kk-KZ" sz="1000" dirty="0">
                <a:solidFill>
                  <a:srgbClr val="394CA9"/>
                </a:solidFill>
                <a:latin typeface="Calibri" panose="020F0502020204030204" pitchFamily="34" charset="0"/>
                <a:cs typeface="Times New Roman" pitchFamily="18" charset="0"/>
              </a:rPr>
              <a:t>специальность «Физика»  </a:t>
            </a:r>
            <a:r>
              <a:rPr lang="kk-KZ" sz="1000" b="1" dirty="0">
                <a:solidFill>
                  <a:srgbClr val="FF0000"/>
                </a:solidFill>
                <a:latin typeface="Calibri" panose="020F0502020204030204" pitchFamily="34" charset="0"/>
                <a:cs typeface="Times New Roman" pitchFamily="18" charset="0"/>
              </a:rPr>
              <a:t>3 место</a:t>
            </a:r>
            <a:r>
              <a:rPr lang="kk-KZ" sz="1000" dirty="0">
                <a:solidFill>
                  <a:srgbClr val="394CA9"/>
                </a:solidFill>
                <a:latin typeface="Calibri" panose="020F0502020204030204" pitchFamily="34" charset="0"/>
                <a:cs typeface="Times New Roman" pitchFamily="18" charset="0"/>
              </a:rPr>
              <a:t>;</a:t>
            </a:r>
            <a:endParaRPr lang="ru-RU" sz="1000" dirty="0">
              <a:solidFill>
                <a:srgbClr val="394CA9"/>
              </a:solidFill>
              <a:latin typeface="Calibri" panose="020F0502020204030204" pitchFamily="34" charset="0"/>
              <a:cs typeface="Times New Roman" pitchFamily="18" charset="0"/>
            </a:endParaRPr>
          </a:p>
          <a:p>
            <a:pPr marL="180000" indent="-180000">
              <a:buFont typeface="Wingdings" panose="05000000000000000000" pitchFamily="2" charset="2"/>
              <a:buChar char="Ø"/>
            </a:pPr>
            <a:r>
              <a:rPr lang="kk-KZ" sz="1000" dirty="0">
                <a:solidFill>
                  <a:srgbClr val="394CA9"/>
                </a:solidFill>
                <a:latin typeface="Calibri" panose="020F0502020204030204" pitchFamily="34" charset="0"/>
                <a:cs typeface="Times New Roman" pitchFamily="18" charset="0"/>
              </a:rPr>
              <a:t>специальность «Электрообеспечение сельского хозяйства»  </a:t>
            </a:r>
            <a:r>
              <a:rPr lang="kk-KZ" sz="1000" b="1" dirty="0">
                <a:solidFill>
                  <a:srgbClr val="FF0000"/>
                </a:solidFill>
                <a:latin typeface="Calibri" panose="020F0502020204030204" pitchFamily="34" charset="0"/>
                <a:cs typeface="Times New Roman" pitchFamily="18" charset="0"/>
              </a:rPr>
              <a:t>2,3 место;</a:t>
            </a:r>
          </a:p>
          <a:p>
            <a:pPr marL="180000" indent="-180000">
              <a:buFont typeface="Wingdings" panose="05000000000000000000" pitchFamily="2" charset="2"/>
              <a:buChar char="Ø"/>
            </a:pPr>
            <a:r>
              <a:rPr lang="kk-KZ" sz="1000" dirty="0">
                <a:solidFill>
                  <a:srgbClr val="394CA9"/>
                </a:solidFill>
                <a:latin typeface="Calibri" panose="020F0502020204030204" pitchFamily="34" charset="0"/>
                <a:cs typeface="Times New Roman" pitchFamily="18" charset="0"/>
              </a:rPr>
              <a:t>специальность «Безопасность инсформационных систем  </a:t>
            </a:r>
            <a:r>
              <a:rPr lang="kk-KZ" sz="1000" b="1" dirty="0">
                <a:solidFill>
                  <a:srgbClr val="FF0000"/>
                </a:solidFill>
                <a:latin typeface="Calibri" panose="020F0502020204030204" pitchFamily="34" charset="0"/>
                <a:cs typeface="Times New Roman" pitchFamily="18" charset="0"/>
              </a:rPr>
              <a:t>3 место</a:t>
            </a:r>
            <a:r>
              <a:rPr lang="kk-KZ" sz="1000" dirty="0">
                <a:solidFill>
                  <a:srgbClr val="394CA9"/>
                </a:solidFill>
                <a:latin typeface="Calibri" panose="020F0502020204030204" pitchFamily="34" charset="0"/>
                <a:cs typeface="Times New Roman" pitchFamily="18" charset="0"/>
              </a:rPr>
              <a:t>.</a:t>
            </a:r>
            <a:endParaRPr lang="ru-RU" sz="1000" dirty="0">
              <a:solidFill>
                <a:srgbClr val="394CA9"/>
              </a:solidFill>
              <a:latin typeface="Calibri" panose="020F0502020204030204" pitchFamily="34" charset="0"/>
              <a:cs typeface="Times New Roman" pitchFamily="18" charset="0"/>
            </a:endParaRPr>
          </a:p>
        </p:txBody>
      </p:sp>
      <p:sp>
        <p:nvSpPr>
          <p:cNvPr id="7" name="Блок-схема: процесс 6"/>
          <p:cNvSpPr/>
          <p:nvPr/>
        </p:nvSpPr>
        <p:spPr>
          <a:xfrm>
            <a:off x="4648887" y="528204"/>
            <a:ext cx="4099871" cy="2649991"/>
          </a:xfrm>
          <a:prstGeom prst="flowChartProcess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Блок-схема: процесс 7"/>
          <p:cNvSpPr/>
          <p:nvPr/>
        </p:nvSpPr>
        <p:spPr>
          <a:xfrm>
            <a:off x="4670658" y="2972716"/>
            <a:ext cx="4099871" cy="1942184"/>
          </a:xfrm>
          <a:prstGeom prst="flowChartProcess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None/>
            </a:pPr>
            <a:r>
              <a:rPr lang="kk-KZ" sz="900" b="1" dirty="0">
                <a:solidFill>
                  <a:srgbClr val="FF0000"/>
                </a:solidFill>
                <a:latin typeface="Calibri" panose="020F0502020204030204" pitchFamily="34" charset="0"/>
                <a:cs typeface="Times New Roman" pitchFamily="18" charset="0"/>
              </a:rPr>
              <a:t>Республиканская предметная олимпиада , МОН РК:</a:t>
            </a:r>
            <a:endParaRPr lang="ru-RU" sz="900" b="1" dirty="0">
              <a:solidFill>
                <a:srgbClr val="FF0000"/>
              </a:solidFill>
              <a:latin typeface="Calibri" panose="020F0502020204030204" pitchFamily="34" charset="0"/>
              <a:cs typeface="Times New Roman" pitchFamily="18" charset="0"/>
            </a:endParaRPr>
          </a:p>
          <a:p>
            <a:pPr marL="180000" indent="-180000">
              <a:buFont typeface="Wingdings" panose="05000000000000000000" pitchFamily="2" charset="2"/>
              <a:buChar char="Ø"/>
            </a:pPr>
            <a:r>
              <a:rPr lang="kk-KZ" sz="900" dirty="0">
                <a:solidFill>
                  <a:srgbClr val="394CA9"/>
                </a:solidFill>
                <a:latin typeface="Calibri" panose="020F0502020204030204" pitchFamily="34" charset="0"/>
                <a:cs typeface="Times New Roman" pitchFamily="18" charset="0"/>
              </a:rPr>
              <a:t>специальность «Вычислительная техника и программное обеспечение», </a:t>
            </a:r>
            <a:r>
              <a:rPr lang="kk-KZ" sz="900" dirty="0">
                <a:solidFill>
                  <a:srgbClr val="FF0000"/>
                </a:solidFill>
                <a:latin typeface="Calibri" panose="020F0502020204030204" pitchFamily="34" charset="0"/>
                <a:cs typeface="Times New Roman" pitchFamily="18" charset="0"/>
              </a:rPr>
              <a:t>2 место</a:t>
            </a:r>
            <a:r>
              <a:rPr lang="kk-KZ" sz="900" dirty="0">
                <a:solidFill>
                  <a:srgbClr val="394CA9"/>
                </a:solidFill>
                <a:latin typeface="Calibri" panose="020F0502020204030204" pitchFamily="34" charset="0"/>
                <a:cs typeface="Times New Roman" pitchFamily="18" charset="0"/>
              </a:rPr>
              <a:t>;</a:t>
            </a:r>
            <a:endParaRPr lang="ru-RU" sz="900" dirty="0">
              <a:solidFill>
                <a:srgbClr val="394CA9"/>
              </a:solidFill>
              <a:latin typeface="Calibri" panose="020F0502020204030204" pitchFamily="34" charset="0"/>
              <a:cs typeface="Times New Roman" pitchFamily="18" charset="0"/>
            </a:endParaRPr>
          </a:p>
          <a:p>
            <a:pPr marL="180000" lvl="0" indent="-180000">
              <a:buFont typeface="Wingdings" panose="05000000000000000000" pitchFamily="2" charset="2"/>
              <a:buChar char="Ø"/>
            </a:pPr>
            <a:r>
              <a:rPr lang="kk-KZ" sz="900" dirty="0">
                <a:solidFill>
                  <a:srgbClr val="394CA9"/>
                </a:solidFill>
                <a:latin typeface="Calibri" panose="020F0502020204030204" pitchFamily="34" charset="0"/>
                <a:cs typeface="Times New Roman" pitchFamily="18" charset="0"/>
              </a:rPr>
              <a:t>специальность «Автоматизация и управление», </a:t>
            </a:r>
            <a:r>
              <a:rPr lang="kk-KZ" sz="900" dirty="0">
                <a:solidFill>
                  <a:srgbClr val="FF0000"/>
                </a:solidFill>
                <a:latin typeface="Calibri" panose="020F0502020204030204" pitchFamily="34" charset="0"/>
                <a:cs typeface="Times New Roman" pitchFamily="18" charset="0"/>
              </a:rPr>
              <a:t>2,3  место</a:t>
            </a:r>
            <a:r>
              <a:rPr lang="kk-KZ" sz="900" dirty="0">
                <a:solidFill>
                  <a:srgbClr val="394CA9"/>
                </a:solidFill>
                <a:latin typeface="Calibri" panose="020F0502020204030204" pitchFamily="34" charset="0"/>
                <a:cs typeface="Times New Roman" pitchFamily="18" charset="0"/>
              </a:rPr>
              <a:t>;</a:t>
            </a:r>
            <a:endParaRPr lang="ru-RU" sz="900" dirty="0">
              <a:solidFill>
                <a:srgbClr val="394CA9"/>
              </a:solidFill>
              <a:latin typeface="Calibri" panose="020F0502020204030204" pitchFamily="34" charset="0"/>
              <a:cs typeface="Times New Roman" pitchFamily="18" charset="0"/>
            </a:endParaRPr>
          </a:p>
          <a:p>
            <a:pPr marL="180000" lvl="0" indent="-180000">
              <a:buFont typeface="Wingdings" panose="05000000000000000000" pitchFamily="2" charset="2"/>
              <a:buChar char="Ø"/>
            </a:pPr>
            <a:r>
              <a:rPr lang="kk-KZ" sz="900" dirty="0">
                <a:solidFill>
                  <a:srgbClr val="394CA9"/>
                </a:solidFill>
                <a:latin typeface="Calibri" panose="020F0502020204030204" pitchFamily="34" charset="0"/>
                <a:cs typeface="Times New Roman" pitchFamily="18" charset="0"/>
              </a:rPr>
              <a:t>специальность «Электроэнергетика», </a:t>
            </a:r>
            <a:r>
              <a:rPr lang="kk-KZ" sz="900" dirty="0">
                <a:solidFill>
                  <a:srgbClr val="FF0000"/>
                </a:solidFill>
                <a:latin typeface="Calibri" panose="020F0502020204030204" pitchFamily="34" charset="0"/>
                <a:cs typeface="Times New Roman" pitchFamily="18" charset="0"/>
              </a:rPr>
              <a:t>2,3  место</a:t>
            </a:r>
            <a:r>
              <a:rPr lang="kk-KZ" sz="900" dirty="0">
                <a:solidFill>
                  <a:srgbClr val="394CA9"/>
                </a:solidFill>
                <a:latin typeface="Calibri" panose="020F0502020204030204" pitchFamily="34" charset="0"/>
                <a:cs typeface="Times New Roman" pitchFamily="18" charset="0"/>
              </a:rPr>
              <a:t>;</a:t>
            </a:r>
            <a:endParaRPr lang="ru-RU" sz="900" dirty="0">
              <a:solidFill>
                <a:srgbClr val="394CA9"/>
              </a:solidFill>
              <a:latin typeface="Calibri" panose="020F0502020204030204" pitchFamily="34" charset="0"/>
              <a:cs typeface="Times New Roman" pitchFamily="18" charset="0"/>
            </a:endParaRPr>
          </a:p>
          <a:p>
            <a:pPr marL="180000" lvl="0" indent="-180000">
              <a:buFont typeface="Wingdings" panose="05000000000000000000" pitchFamily="2" charset="2"/>
              <a:buChar char="Ø"/>
            </a:pPr>
            <a:r>
              <a:rPr lang="kk-KZ" sz="900" dirty="0">
                <a:solidFill>
                  <a:srgbClr val="394CA9"/>
                </a:solidFill>
                <a:latin typeface="Calibri" panose="020F0502020204030204" pitchFamily="34" charset="0"/>
                <a:cs typeface="Times New Roman" pitchFamily="18" charset="0"/>
              </a:rPr>
              <a:t>специальность «Электрообеспечение сельского хозяйства», </a:t>
            </a:r>
            <a:r>
              <a:rPr lang="kk-KZ" sz="900" dirty="0">
                <a:solidFill>
                  <a:srgbClr val="FF0000"/>
                </a:solidFill>
                <a:latin typeface="Calibri" panose="020F0502020204030204" pitchFamily="34" charset="0"/>
                <a:cs typeface="Times New Roman" pitchFamily="18" charset="0"/>
              </a:rPr>
              <a:t>2,3  место</a:t>
            </a:r>
            <a:r>
              <a:rPr lang="kk-KZ" sz="900" dirty="0">
                <a:solidFill>
                  <a:srgbClr val="394CA9"/>
                </a:solidFill>
                <a:latin typeface="Calibri" panose="020F0502020204030204" pitchFamily="34" charset="0"/>
                <a:cs typeface="Times New Roman" pitchFamily="18" charset="0"/>
              </a:rPr>
              <a:t>;</a:t>
            </a:r>
          </a:p>
          <a:p>
            <a:pPr marL="180000" indent="-180000">
              <a:buFont typeface="Wingdings" panose="05000000000000000000" pitchFamily="2" charset="2"/>
              <a:buChar char="Ø"/>
            </a:pPr>
            <a:r>
              <a:rPr lang="kk-KZ" sz="900" dirty="0">
                <a:solidFill>
                  <a:srgbClr val="394CA9"/>
                </a:solidFill>
                <a:latin typeface="Calibri" panose="020F0502020204030204" pitchFamily="34" charset="0"/>
                <a:cs typeface="Times New Roman" pitchFamily="18" charset="0"/>
              </a:rPr>
              <a:t>специальность «Физика», 1 студент, </a:t>
            </a:r>
            <a:r>
              <a:rPr lang="kk-KZ" sz="900" dirty="0">
                <a:solidFill>
                  <a:srgbClr val="FF0000"/>
                </a:solidFill>
                <a:latin typeface="Calibri" panose="020F0502020204030204" pitchFamily="34" charset="0"/>
                <a:cs typeface="Times New Roman" pitchFamily="18" charset="0"/>
              </a:rPr>
              <a:t>3 место</a:t>
            </a:r>
            <a:r>
              <a:rPr lang="kk-KZ" sz="900" dirty="0">
                <a:solidFill>
                  <a:srgbClr val="394CA9"/>
                </a:solidFill>
                <a:latin typeface="Calibri" panose="020F0502020204030204" pitchFamily="34" charset="0"/>
                <a:cs typeface="Times New Roman" pitchFamily="18" charset="0"/>
              </a:rPr>
              <a:t>.</a:t>
            </a:r>
            <a:endParaRPr lang="ru-RU" sz="900" dirty="0">
              <a:solidFill>
                <a:srgbClr val="394CA9"/>
              </a:solidFill>
              <a:latin typeface="Calibri" panose="020F0502020204030204" pitchFamily="34" charset="0"/>
              <a:cs typeface="Times New Roman" pitchFamily="18" charset="0"/>
            </a:endParaRPr>
          </a:p>
          <a:p>
            <a:pPr marL="180000" indent="-180000">
              <a:buFont typeface="+mj-lt"/>
              <a:buAutoNum type="arabicPeriod"/>
            </a:pPr>
            <a:r>
              <a:rPr lang="ru-RU" sz="900" dirty="0" smtClean="0">
                <a:solidFill>
                  <a:srgbClr val="394CA9"/>
                </a:solidFill>
                <a:latin typeface="Calibri" panose="020F0502020204030204" pitchFamily="34" charset="0"/>
                <a:cs typeface="Times New Roman" pitchFamily="18" charset="0"/>
              </a:rPr>
              <a:t>Международная </a:t>
            </a:r>
            <a:r>
              <a:rPr lang="ru-RU" sz="900" dirty="0">
                <a:solidFill>
                  <a:srgbClr val="394CA9"/>
                </a:solidFill>
                <a:latin typeface="Calibri" panose="020F0502020204030204" pitchFamily="34" charset="0"/>
                <a:cs typeface="Times New Roman" pitchFamily="18" charset="0"/>
              </a:rPr>
              <a:t>студенческая олимпиада</a:t>
            </a:r>
            <a:r>
              <a:rPr lang="kk-KZ" sz="900" dirty="0">
                <a:solidFill>
                  <a:srgbClr val="394CA9"/>
                </a:solidFill>
                <a:latin typeface="Calibri" panose="020F0502020204030204" pitchFamily="34" charset="0"/>
                <a:cs typeface="Times New Roman" pitchFamily="18" charset="0"/>
              </a:rPr>
              <a:t>, Национальный исследовательский ядерный университет г. </a:t>
            </a:r>
            <a:r>
              <a:rPr lang="ru-RU" sz="900" dirty="0">
                <a:solidFill>
                  <a:srgbClr val="394CA9"/>
                </a:solidFill>
                <a:latin typeface="Calibri" panose="020F0502020204030204" pitchFamily="34" charset="0"/>
                <a:cs typeface="Times New Roman" pitchFamily="18" charset="0"/>
              </a:rPr>
              <a:t>Алматы </a:t>
            </a:r>
            <a:r>
              <a:rPr lang="kk-KZ" sz="900" dirty="0">
                <a:solidFill>
                  <a:srgbClr val="394CA9"/>
                </a:solidFill>
                <a:latin typeface="Calibri" panose="020F0502020204030204" pitchFamily="34" charset="0"/>
                <a:cs typeface="Times New Roman" pitchFamily="18" charset="0"/>
              </a:rPr>
              <a:t> </a:t>
            </a:r>
            <a:r>
              <a:rPr lang="kk-KZ" sz="900" b="1" dirty="0">
                <a:solidFill>
                  <a:srgbClr val="FF0000"/>
                </a:solidFill>
                <a:latin typeface="Calibri" panose="020F0502020204030204" pitchFamily="34" charset="0"/>
                <a:cs typeface="Times New Roman" pitchFamily="18" charset="0"/>
              </a:rPr>
              <a:t>1, 2 </a:t>
            </a:r>
            <a:r>
              <a:rPr lang="kk-KZ" sz="900" b="1" dirty="0" smtClean="0">
                <a:solidFill>
                  <a:srgbClr val="FF0000"/>
                </a:solidFill>
                <a:latin typeface="Calibri" panose="020F0502020204030204" pitchFamily="34" charset="0"/>
                <a:cs typeface="Times New Roman" pitchFamily="18" charset="0"/>
              </a:rPr>
              <a:t>место;</a:t>
            </a:r>
            <a:endParaRPr lang="ru-RU" sz="900" b="1" dirty="0" smtClean="0">
              <a:solidFill>
                <a:schemeClr val="accent2"/>
              </a:solidFill>
              <a:latin typeface="Calibri" panose="020F0502020204030204" pitchFamily="34" charset="0"/>
              <a:cs typeface="Times New Roman" pitchFamily="18" charset="0"/>
            </a:endParaRPr>
          </a:p>
          <a:p>
            <a:pPr marL="180000" indent="-180000">
              <a:buFont typeface="+mj-lt"/>
              <a:buAutoNum type="arabicPeriod"/>
            </a:pPr>
            <a:r>
              <a:rPr lang="kk-KZ" sz="900" dirty="0" smtClean="0">
                <a:solidFill>
                  <a:srgbClr val="394CA9"/>
                </a:solidFill>
                <a:latin typeface="Calibri" panose="020F0502020204030204" pitchFamily="34" charset="0"/>
                <a:cs typeface="Times New Roman" pitchFamily="18" charset="0"/>
              </a:rPr>
              <a:t>Республиканская олимпиада «Основы электротехнических основ», АО «Самрук-казына» совместно с АУЭС </a:t>
            </a:r>
            <a:r>
              <a:rPr lang="kk-KZ" sz="900" b="1" dirty="0" smtClean="0">
                <a:solidFill>
                  <a:srgbClr val="FF0000"/>
                </a:solidFill>
                <a:latin typeface="Calibri" panose="020F0502020204030204" pitchFamily="34" charset="0"/>
                <a:cs typeface="Times New Roman" pitchFamily="18" charset="0"/>
              </a:rPr>
              <a:t>1, 2 место</a:t>
            </a:r>
            <a:r>
              <a:rPr lang="kk-KZ" sz="900" dirty="0">
                <a:solidFill>
                  <a:srgbClr val="394CA9"/>
                </a:solidFill>
                <a:latin typeface="Calibri" panose="020F0502020204030204" pitchFamily="34" charset="0"/>
                <a:cs typeface="Times New Roman" pitchFamily="18" charset="0"/>
              </a:rPr>
              <a:t>;</a:t>
            </a:r>
            <a:endParaRPr lang="ru-RU" sz="900" dirty="0" smtClean="0">
              <a:solidFill>
                <a:srgbClr val="394CA9"/>
              </a:solidFill>
              <a:latin typeface="Calibri" panose="020F0502020204030204" pitchFamily="34" charset="0"/>
              <a:cs typeface="Times New Roman" pitchFamily="18" charset="0"/>
            </a:endParaRPr>
          </a:p>
          <a:p>
            <a:pPr marL="180000" indent="-180000">
              <a:buFont typeface="+mj-lt"/>
              <a:buAutoNum type="arabicPeriod"/>
            </a:pPr>
            <a:r>
              <a:rPr lang="ru-RU" sz="900" dirty="0" smtClean="0">
                <a:solidFill>
                  <a:srgbClr val="394CA9"/>
                </a:solidFill>
                <a:latin typeface="Calibri" panose="020F0502020204030204" pitchFamily="34" charset="0"/>
                <a:cs typeface="Times New Roman" pitchFamily="18" charset="0"/>
              </a:rPr>
              <a:t>Республиканская </a:t>
            </a:r>
            <a:r>
              <a:rPr lang="ru-RU" sz="900" dirty="0">
                <a:solidFill>
                  <a:srgbClr val="394CA9"/>
                </a:solidFill>
                <a:latin typeface="Calibri" panose="020F0502020204030204" pitchFamily="34" charset="0"/>
                <a:cs typeface="Times New Roman" pitchFamily="18" charset="0"/>
              </a:rPr>
              <a:t>межвузовская олимпиада по сетевым технологиям </a:t>
            </a:r>
            <a:r>
              <a:rPr lang="kk-KZ" sz="900" dirty="0">
                <a:solidFill>
                  <a:srgbClr val="394CA9"/>
                </a:solidFill>
                <a:latin typeface="Calibri" panose="020F0502020204030204" pitchFamily="34" charset="0"/>
                <a:cs typeface="Times New Roman" pitchFamily="18" charset="0"/>
              </a:rPr>
              <a:t>«Звезда </a:t>
            </a:r>
            <a:r>
              <a:rPr lang="en-US" sz="900" dirty="0">
                <a:solidFill>
                  <a:srgbClr val="394CA9"/>
                </a:solidFill>
                <a:latin typeface="Calibri" panose="020F0502020204030204" pitchFamily="34" charset="0"/>
                <a:cs typeface="Times New Roman" pitchFamily="18" charset="0"/>
              </a:rPr>
              <a:t>CCNA</a:t>
            </a:r>
            <a:r>
              <a:rPr lang="ru-RU" sz="900" dirty="0">
                <a:solidFill>
                  <a:srgbClr val="394CA9"/>
                </a:solidFill>
                <a:latin typeface="Calibri" panose="020F0502020204030204" pitchFamily="34" charset="0"/>
                <a:cs typeface="Times New Roman" pitchFamily="18" charset="0"/>
              </a:rPr>
              <a:t>  - 2017</a:t>
            </a:r>
            <a:r>
              <a:rPr lang="kk-KZ" sz="900" dirty="0">
                <a:solidFill>
                  <a:srgbClr val="394CA9"/>
                </a:solidFill>
                <a:latin typeface="Calibri" panose="020F0502020204030204" pitchFamily="34" charset="0"/>
                <a:cs typeface="Times New Roman" pitchFamily="18" charset="0"/>
              </a:rPr>
              <a:t>», </a:t>
            </a:r>
            <a:r>
              <a:rPr lang="kk-KZ" sz="900" dirty="0" smtClean="0">
                <a:solidFill>
                  <a:srgbClr val="FF0000"/>
                </a:solidFill>
                <a:latin typeface="Calibri" panose="020F0502020204030204" pitchFamily="34" charset="0"/>
                <a:cs typeface="Times New Roman" pitchFamily="18" charset="0"/>
              </a:rPr>
              <a:t>3 место</a:t>
            </a:r>
            <a:r>
              <a:rPr lang="kk-KZ" sz="900" dirty="0" smtClean="0">
                <a:solidFill>
                  <a:srgbClr val="394CA9"/>
                </a:solidFill>
                <a:latin typeface="Calibri" panose="020F0502020204030204" pitchFamily="34" charset="0"/>
                <a:cs typeface="Times New Roman" pitchFamily="18" charset="0"/>
              </a:rPr>
              <a:t>;</a:t>
            </a:r>
            <a:r>
              <a:rPr lang="kk-KZ" sz="900" b="1" dirty="0">
                <a:solidFill>
                  <a:srgbClr val="394CA9"/>
                </a:solidFill>
                <a:latin typeface="Calibri" panose="020F0502020204030204" pitchFamily="34" charset="0"/>
                <a:cs typeface="Times New Roman" pitchFamily="18" charset="0"/>
              </a:rPr>
              <a:t> </a:t>
            </a:r>
            <a:endParaRPr lang="ru-RU" sz="900" dirty="0">
              <a:solidFill>
                <a:srgbClr val="394CA9"/>
              </a:solidFill>
              <a:latin typeface="Calibri" panose="020F0502020204030204" pitchFamily="34" charset="0"/>
              <a:cs typeface="Times New Roman" pitchFamily="18" charset="0"/>
            </a:endParaRPr>
          </a:p>
          <a:p>
            <a:pPr marL="180000" indent="-180000">
              <a:buFont typeface="+mj-lt"/>
              <a:buAutoNum type="arabicPeriod"/>
            </a:pPr>
            <a:r>
              <a:rPr lang="kk-KZ" sz="900" dirty="0">
                <a:solidFill>
                  <a:srgbClr val="394CA9"/>
                </a:solidFill>
                <a:latin typeface="Calibri" panose="020F0502020204030204" pitchFamily="34" charset="0"/>
                <a:cs typeface="Times New Roman" pitchFamily="18" charset="0"/>
              </a:rPr>
              <a:t>Межвузовская олимпиада по английскому языку, </a:t>
            </a:r>
            <a:r>
              <a:rPr lang="kk-KZ" sz="900" dirty="0" smtClean="0">
                <a:solidFill>
                  <a:srgbClr val="FF0000"/>
                </a:solidFill>
                <a:latin typeface="Calibri" panose="020F0502020204030204" pitchFamily="34" charset="0"/>
                <a:cs typeface="Times New Roman" pitchFamily="18" charset="0"/>
              </a:rPr>
              <a:t>3 место</a:t>
            </a:r>
            <a:r>
              <a:rPr lang="kk-KZ" sz="900" dirty="0" smtClean="0">
                <a:solidFill>
                  <a:srgbClr val="394CA9"/>
                </a:solidFill>
                <a:latin typeface="Calibri" panose="020F0502020204030204" pitchFamily="34" charset="0"/>
                <a:cs typeface="Times New Roman" pitchFamily="18" charset="0"/>
              </a:rPr>
              <a:t>;</a:t>
            </a:r>
            <a:endParaRPr lang="ru-RU" sz="900" dirty="0">
              <a:solidFill>
                <a:srgbClr val="394CA9"/>
              </a:solidFill>
              <a:latin typeface="Calibri" panose="020F0502020204030204" pitchFamily="34" charset="0"/>
              <a:cs typeface="Times New Roman" pitchFamily="18" charset="0"/>
            </a:endParaRPr>
          </a:p>
        </p:txBody>
      </p:sp>
      <p:pic>
        <p:nvPicPr>
          <p:cNvPr id="10" name="Picture 3" descr="D:\Users\Lena\Desktop\19_04_02_6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6089" y="1226092"/>
            <a:ext cx="2474928" cy="164892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4" descr="D:\Users\Lena\Pictures\20170217_115019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3630" y="1200902"/>
            <a:ext cx="2480196" cy="16728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Блок-схема: процесс 19"/>
          <p:cNvSpPr/>
          <p:nvPr/>
        </p:nvSpPr>
        <p:spPr>
          <a:xfrm>
            <a:off x="497300" y="573985"/>
            <a:ext cx="3752856" cy="547542"/>
          </a:xfrm>
          <a:prstGeom prst="flowChartProcess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475959" y="532352"/>
            <a:ext cx="3752856" cy="60016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100" b="1" dirty="0" err="1">
                <a:solidFill>
                  <a:schemeClr val="bg1"/>
                </a:solidFill>
                <a:latin typeface="Calibri" panose="020F0502020204030204" pitchFamily="34" charset="0"/>
                <a:cs typeface="Times New Roman" pitchFamily="18" charset="0"/>
              </a:rPr>
              <a:t>Республиканск</a:t>
            </a:r>
            <a:r>
              <a:rPr lang="kk-KZ" sz="1100" b="1" dirty="0">
                <a:solidFill>
                  <a:schemeClr val="bg1"/>
                </a:solidFill>
                <a:latin typeface="Calibri" panose="020F0502020204030204" pitchFamily="34" charset="0"/>
                <a:cs typeface="Times New Roman" pitchFamily="18" charset="0"/>
              </a:rPr>
              <a:t>ий </a:t>
            </a:r>
            <a:r>
              <a:rPr lang="ru-RU" sz="1100" b="1" dirty="0">
                <a:solidFill>
                  <a:schemeClr val="bg1"/>
                </a:solidFill>
                <a:latin typeface="Calibri" panose="020F0502020204030204" pitchFamily="34" charset="0"/>
                <a:cs typeface="Times New Roman" pitchFamily="18" charset="0"/>
              </a:rPr>
              <a:t>конкурс научно-исследовательских работ студентов высших учебных заведений </a:t>
            </a:r>
            <a:r>
              <a:rPr lang="kk-KZ" sz="1100" b="1" dirty="0">
                <a:solidFill>
                  <a:schemeClr val="bg1"/>
                </a:solidFill>
                <a:latin typeface="Calibri" panose="020F0502020204030204" pitchFamily="34" charset="0"/>
                <a:cs typeface="Times New Roman" pitchFamily="18" charset="0"/>
              </a:rPr>
              <a:t>РК </a:t>
            </a:r>
            <a:r>
              <a:rPr lang="ru-RU" sz="1100" b="1" dirty="0">
                <a:solidFill>
                  <a:schemeClr val="bg1"/>
                </a:solidFill>
                <a:latin typeface="Calibri" panose="020F0502020204030204" pitchFamily="34" charset="0"/>
                <a:cs typeface="Times New Roman" pitchFamily="18" charset="0"/>
              </a:rPr>
              <a:t>по разделу «Технические науки и технологии»</a:t>
            </a:r>
            <a:r>
              <a:rPr lang="kk-KZ" sz="1100" b="1" dirty="0" smtClean="0">
                <a:solidFill>
                  <a:schemeClr val="bg1"/>
                </a:solidFill>
                <a:latin typeface="Calibri" panose="020F0502020204030204" pitchFamily="34" charset="0"/>
                <a:cs typeface="Times New Roman" pitchFamily="18" charset="0"/>
              </a:rPr>
              <a:t>:</a:t>
            </a:r>
            <a:endParaRPr lang="ru-RU" sz="1100" b="1" dirty="0">
              <a:solidFill>
                <a:schemeClr val="bg1"/>
              </a:solidFill>
            </a:endParaRPr>
          </a:p>
        </p:txBody>
      </p:sp>
      <p:sp>
        <p:nvSpPr>
          <p:cNvPr id="23" name="Блок-схема: процесс 22"/>
          <p:cNvSpPr/>
          <p:nvPr/>
        </p:nvSpPr>
        <p:spPr>
          <a:xfrm>
            <a:off x="4844165" y="611059"/>
            <a:ext cx="3752856" cy="547542"/>
          </a:xfrm>
          <a:prstGeom prst="flowChartProcess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41199" y="742373"/>
            <a:ext cx="3752856" cy="2616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kk-KZ" sz="1100" b="1" dirty="0" smtClean="0">
                <a:solidFill>
                  <a:schemeClr val="bg1"/>
                </a:solidFill>
                <a:latin typeface="Calibri" panose="020F0502020204030204" pitchFamily="34" charset="0"/>
                <a:cs typeface="Times New Roman" pitchFamily="18" charset="0"/>
              </a:rPr>
              <a:t>Олимпиады</a:t>
            </a:r>
            <a:endParaRPr lang="ru-RU" sz="1100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3807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12</a:t>
            </a:fld>
            <a:endParaRPr lang="en"/>
          </a:p>
        </p:txBody>
      </p:sp>
      <p:sp>
        <p:nvSpPr>
          <p:cNvPr id="3" name="Прямоугольник 2"/>
          <p:cNvSpPr/>
          <p:nvPr/>
        </p:nvSpPr>
        <p:spPr>
          <a:xfrm>
            <a:off x="202814" y="582123"/>
            <a:ext cx="4321324" cy="994215"/>
          </a:xfrm>
          <a:prstGeom prst="rect">
            <a:avLst/>
          </a:prstGeom>
          <a:solidFill>
            <a:srgbClr val="5DC2C2"/>
          </a:solidFill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200" b="1" dirty="0">
                <a:solidFill>
                  <a:schemeClr val="bg1"/>
                </a:solidFill>
                <a:latin typeface="Calibri" panose="020F0502020204030204" pitchFamily="34" charset="0"/>
              </a:rPr>
              <a:t>Университет является базовым вузом Учебно-методического объединения (УМО) республиканского учебно-методического совета (РУМС) по специальностям энергетики, электроники и телекоммуникаций, </a:t>
            </a:r>
            <a:r>
              <a:rPr lang="ru-RU" sz="12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«</a:t>
            </a:r>
            <a:r>
              <a:rPr lang="ru-RU" sz="1200" b="1" dirty="0">
                <a:solidFill>
                  <a:schemeClr val="bg1"/>
                </a:solidFill>
                <a:latin typeface="Calibri" panose="020F0502020204030204" pitchFamily="34" charset="0"/>
              </a:rPr>
              <a:t>Космическая техника и технологии».</a:t>
            </a:r>
          </a:p>
        </p:txBody>
      </p:sp>
      <p:pic>
        <p:nvPicPr>
          <p:cNvPr id="7" name="Рисунок 6" descr="ГРЕК14.jpg"/>
          <p:cNvPicPr/>
          <p:nvPr/>
        </p:nvPicPr>
        <p:blipFill>
          <a:blip r:embed="rId2" cstate="print"/>
          <a:srcRect l="4650" t="35504" r="18065"/>
          <a:stretch>
            <a:fillRect/>
          </a:stretch>
        </p:blipFill>
        <p:spPr>
          <a:xfrm>
            <a:off x="6884038" y="3061140"/>
            <a:ext cx="1919303" cy="155200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383" b="24548"/>
          <a:stretch>
            <a:fillRect/>
          </a:stretch>
        </p:blipFill>
        <p:spPr>
          <a:xfrm>
            <a:off x="4783471" y="3042090"/>
            <a:ext cx="1905465" cy="155345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0" name="Прямоугольник 9"/>
          <p:cNvSpPr/>
          <p:nvPr/>
        </p:nvSpPr>
        <p:spPr>
          <a:xfrm>
            <a:off x="4758071" y="4575805"/>
            <a:ext cx="410024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 smtClean="0">
                <a:solidFill>
                  <a:srgbClr val="002060"/>
                </a:solidFill>
                <a:latin typeface="Calibri" pitchFamily="34" charset="0"/>
                <a:cs typeface="Times New Roman" panose="02020603050405020304" pitchFamily="18" charset="0"/>
              </a:rPr>
              <a:t>Доклад в Назарбаев Университете</a:t>
            </a:r>
            <a:endParaRPr lang="ru-RU" sz="1400" dirty="0">
              <a:solidFill>
                <a:srgbClr val="002060"/>
              </a:solidFill>
              <a:latin typeface="Calibri" pitchFamily="34" charset="0"/>
            </a:endParaRPr>
          </a:p>
        </p:txBody>
      </p:sp>
      <p:pic>
        <p:nvPicPr>
          <p:cNvPr id="11" name="Picture 2" descr="D:\Users\Lena\Desktop\aues_NU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1241" y="591009"/>
            <a:ext cx="3413099" cy="236186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2151668" y="4795"/>
            <a:ext cx="65247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chemeClr val="tx1"/>
                </a:solidFill>
                <a:latin typeface="Calibri" panose="020F0502020204030204" pitchFamily="34" charset="0"/>
                <a:cs typeface="Times New Roman" pitchFamily="18" charset="0"/>
              </a:rPr>
              <a:t>УМО и разработка образовательных программ на английском языке:  </a:t>
            </a:r>
          </a:p>
          <a:p>
            <a:r>
              <a:rPr lang="en-US" b="1" dirty="0">
                <a:solidFill>
                  <a:schemeClr val="tx1"/>
                </a:solidFill>
                <a:latin typeface="Calibri" panose="020F0502020204030204" pitchFamily="34" charset="0"/>
                <a:cs typeface="Times New Roman" pitchFamily="18" charset="0"/>
              </a:rPr>
              <a:t>Telecommunications</a:t>
            </a:r>
            <a:r>
              <a:rPr lang="ru-RU" b="1" dirty="0">
                <a:solidFill>
                  <a:schemeClr val="tx1"/>
                </a:solidFill>
                <a:latin typeface="Calibri" panose="020F0502020204030204" pitchFamily="34" charset="0"/>
                <a:cs typeface="Times New Roman" pitchFamily="18" charset="0"/>
              </a:rPr>
              <a:t> , </a:t>
            </a:r>
            <a:r>
              <a:rPr lang="en-US" b="1" dirty="0">
                <a:solidFill>
                  <a:schemeClr val="tx1"/>
                </a:solidFill>
                <a:latin typeface="Calibri" panose="020F0502020204030204" pitchFamily="34" charset="0"/>
                <a:cs typeface="Times New Roman" pitchFamily="18" charset="0"/>
              </a:rPr>
              <a:t>Electrical Engineering</a:t>
            </a:r>
            <a:endParaRPr lang="ru-RU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92786" y="1651138"/>
            <a:ext cx="4303935" cy="3167455"/>
          </a:xfrm>
          <a:prstGeom prst="rect">
            <a:avLst/>
          </a:prstGeom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Прямоугольник 3"/>
          <p:cNvSpPr/>
          <p:nvPr/>
        </p:nvSpPr>
        <p:spPr>
          <a:xfrm>
            <a:off x="186185" y="1658722"/>
            <a:ext cx="4324671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100" b="1" dirty="0">
                <a:latin typeface="Calibri" panose="020F0502020204030204" pitchFamily="34" charset="0"/>
                <a:ea typeface="Calibri" panose="020F0502020204030204" pitchFamily="34" charset="0"/>
              </a:rPr>
              <a:t>Цель: </a:t>
            </a:r>
            <a:r>
              <a:rPr lang="ru-RU" sz="1100" dirty="0">
                <a:latin typeface="Calibri" panose="020F0502020204030204" pitchFamily="34" charset="0"/>
                <a:ea typeface="Calibri" panose="020F0502020204030204" pitchFamily="34" charset="0"/>
              </a:rPr>
              <a:t>Разработка и реализация актуальных образовательных программ направленных на подготовку высококвалифицированных специалистов в области телекоммуникаций обладающих теоретическими и практическими знаниями, умениями и навыками, позволяющие войти Казахстану в 30 конкурентоспособных стран мира.</a:t>
            </a:r>
            <a:endParaRPr lang="ru-RU" sz="1100" dirty="0">
              <a:latin typeface="Calibri" panose="020F0502020204030204" pitchFamily="34" charset="0"/>
            </a:endParaRPr>
          </a:p>
          <a:p>
            <a:r>
              <a:rPr lang="ru-RU" sz="1100" b="1" dirty="0" smtClean="0">
                <a:latin typeface="Calibri" panose="020F0502020204030204" pitchFamily="34" charset="0"/>
                <a:ea typeface="Calibri" panose="020F0502020204030204" pitchFamily="34" charset="0"/>
              </a:rPr>
              <a:t>Задачи</a:t>
            </a:r>
            <a:r>
              <a:rPr lang="ru-RU" sz="1100" b="1" dirty="0">
                <a:latin typeface="Calibri" panose="020F0502020204030204" pitchFamily="34" charset="0"/>
                <a:ea typeface="Calibri" panose="020F0502020204030204" pitchFamily="34" charset="0"/>
              </a:rPr>
              <a:t>:</a:t>
            </a:r>
            <a:endParaRPr lang="ru-RU" sz="1100" b="1" dirty="0">
              <a:latin typeface="Calibri" panose="020F0502020204030204" pitchFamily="34" charset="0"/>
            </a:endParaRPr>
          </a:p>
          <a:p>
            <a:r>
              <a:rPr lang="ru-RU" sz="1100" dirty="0">
                <a:latin typeface="Calibri" panose="020F0502020204030204" pitchFamily="34" charset="0"/>
                <a:ea typeface="Calibri" panose="020F0502020204030204" pitchFamily="34" charset="0"/>
              </a:rPr>
              <a:t>1. Разработка новых дисциплин в соответствии с задачами и трендами Государственной политики (Стратегия 2050, Зеленая энергетика, Цифровой Казахстана и т.д.)</a:t>
            </a:r>
          </a:p>
          <a:p>
            <a:r>
              <a:rPr lang="ru-RU" sz="1100" dirty="0">
                <a:latin typeface="Calibri" panose="020F0502020204030204" pitchFamily="34" charset="0"/>
                <a:ea typeface="Calibri" panose="020F0502020204030204" pitchFamily="34" charset="0"/>
              </a:rPr>
              <a:t>2. Актуализация существующих дисциплин в соответствии с запросами промышленности;</a:t>
            </a:r>
          </a:p>
          <a:p>
            <a:r>
              <a:rPr lang="ru-RU" sz="1100" dirty="0">
                <a:latin typeface="Calibri" panose="020F0502020204030204" pitchFamily="34" charset="0"/>
                <a:ea typeface="Calibri" panose="020F0502020204030204" pitchFamily="34" charset="0"/>
              </a:rPr>
              <a:t>3. Использование зарубежного опыта по внедрению инновационных  технологий в образование (Великобритания, Германия, США и т.д.) ;</a:t>
            </a:r>
          </a:p>
          <a:p>
            <a:r>
              <a:rPr lang="ru-RU" sz="1100" dirty="0">
                <a:latin typeface="Calibri" panose="020F0502020204030204" pitchFamily="34" charset="0"/>
                <a:ea typeface="Calibri" panose="020F0502020204030204" pitchFamily="34" charset="0"/>
              </a:rPr>
              <a:t>4. Участие практиков и зарубежных лекторов в образовательном процессе;</a:t>
            </a:r>
          </a:p>
          <a:p>
            <a:r>
              <a:rPr lang="ru-RU" sz="1100" dirty="0">
                <a:latin typeface="Calibri" panose="020F0502020204030204" pitchFamily="34" charset="0"/>
                <a:ea typeface="Calibri" panose="020F0502020204030204" pitchFamily="34" charset="0"/>
              </a:rPr>
              <a:t>5. Соответствие получаемых компетенций требованиям Национальной и отраслевой рамки квалификации.</a:t>
            </a:r>
            <a:endParaRPr lang="ru-RU" sz="11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7634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13</a:t>
            </a:fld>
            <a:endParaRPr lang="en"/>
          </a:p>
        </p:txBody>
      </p:sp>
      <p:sp>
        <p:nvSpPr>
          <p:cNvPr id="3" name="TextBox 2"/>
          <p:cNvSpPr txBox="1"/>
          <p:nvPr/>
        </p:nvSpPr>
        <p:spPr>
          <a:xfrm>
            <a:off x="2195736" y="81914"/>
            <a:ext cx="45365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chemeClr val="tx1"/>
                </a:solidFill>
                <a:latin typeface="Calibri" panose="020F0502020204030204" pitchFamily="34" charset="0"/>
              </a:rPr>
              <a:t>Мобильность ППС - </a:t>
            </a:r>
            <a:r>
              <a:rPr lang="ru-RU" b="1" dirty="0">
                <a:solidFill>
                  <a:schemeClr val="tx1"/>
                </a:solidFill>
                <a:latin typeface="Calibri" panose="020F0502020204030204" pitchFamily="34" charset="0"/>
                <a:cs typeface="Times New Roman" pitchFamily="18" charset="0"/>
              </a:rPr>
              <a:t>зарубежные преподаватели</a:t>
            </a:r>
            <a:r>
              <a:rPr lang="ru-RU" b="1" dirty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2137858112"/>
              </p:ext>
            </p:extLst>
          </p:nvPr>
        </p:nvGraphicFramePr>
        <p:xfrm>
          <a:off x="1016463" y="594094"/>
          <a:ext cx="7128792" cy="23140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Скругленный прямоугольник 4"/>
          <p:cNvSpPr/>
          <p:nvPr/>
        </p:nvSpPr>
        <p:spPr>
          <a:xfrm>
            <a:off x="944455" y="2952234"/>
            <a:ext cx="7272808" cy="1673902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 smtClean="0">
              <a:solidFill>
                <a:schemeClr val="accent4"/>
              </a:solidFill>
              <a:latin typeface="Calibri" panose="020F0502020204030204" pitchFamily="34" charset="0"/>
            </a:endParaRPr>
          </a:p>
        </p:txBody>
      </p:sp>
      <p:sp>
        <p:nvSpPr>
          <p:cNvPr id="6" name="Текст 2"/>
          <p:cNvSpPr txBox="1">
            <a:spLocks/>
          </p:cNvSpPr>
          <p:nvPr/>
        </p:nvSpPr>
        <p:spPr>
          <a:xfrm>
            <a:off x="911403" y="2983127"/>
            <a:ext cx="7305859" cy="1643009"/>
          </a:xfrm>
          <a:prstGeom prst="rect">
            <a:avLst/>
          </a:prstGeom>
        </p:spPr>
        <p:txBody>
          <a:bodyPr vert="horz">
            <a:no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 algn="ctr">
              <a:buNone/>
            </a:pPr>
            <a:r>
              <a:rPr lang="ru-RU" sz="1600" b="1" dirty="0">
                <a:solidFill>
                  <a:srgbClr val="002060"/>
                </a:solidFill>
                <a:latin typeface="Calibri" panose="020F0502020204030204" pitchFamily="34" charset="0"/>
                <a:cs typeface="Times New Roman" pitchFamily="18" charset="0"/>
              </a:rPr>
              <a:t>Исходящая академическая мобильность </a:t>
            </a:r>
            <a:r>
              <a:rPr lang="ru-RU" sz="1600" b="1" dirty="0" smtClean="0">
                <a:solidFill>
                  <a:srgbClr val="002060"/>
                </a:solidFill>
                <a:latin typeface="Calibri" panose="020F0502020204030204" pitchFamily="34" charset="0"/>
                <a:cs typeface="Times New Roman" pitchFamily="18" charset="0"/>
              </a:rPr>
              <a:t>преподавателей</a:t>
            </a:r>
            <a:endParaRPr lang="ru-RU" sz="1600" b="1" dirty="0">
              <a:solidFill>
                <a:srgbClr val="002060"/>
              </a:solidFill>
              <a:latin typeface="Calibri" panose="020F0502020204030204" pitchFamily="34" charset="0"/>
              <a:cs typeface="Times New Roman" pitchFamily="18" charset="0"/>
            </a:endParaRPr>
          </a:p>
          <a:p>
            <a:pPr indent="0">
              <a:spcBef>
                <a:spcPts val="0"/>
              </a:spcBef>
              <a:buNone/>
            </a:pPr>
            <a:r>
              <a:rPr lang="ru-RU" sz="1600" dirty="0">
                <a:solidFill>
                  <a:srgbClr val="002060"/>
                </a:solidFill>
                <a:latin typeface="Calibri" panose="020F0502020204030204" pitchFamily="34" charset="0"/>
                <a:cs typeface="Times New Roman" pitchFamily="18" charset="0"/>
              </a:rPr>
              <a:t>2016-2017 учебный </a:t>
            </a:r>
            <a:r>
              <a:rPr lang="ru-RU" sz="1600" dirty="0" smtClean="0">
                <a:solidFill>
                  <a:srgbClr val="002060"/>
                </a:solidFill>
                <a:latin typeface="Calibri" panose="020F0502020204030204" pitchFamily="34" charset="0"/>
                <a:cs typeface="Times New Roman" pitchFamily="18" charset="0"/>
              </a:rPr>
              <a:t>год - </a:t>
            </a:r>
            <a:r>
              <a:rPr lang="ru-RU" sz="1600" dirty="0">
                <a:solidFill>
                  <a:srgbClr val="002060"/>
                </a:solidFill>
                <a:latin typeface="Calibri" panose="020F0502020204030204" pitchFamily="34" charset="0"/>
                <a:cs typeface="Times New Roman" pitchFamily="18" charset="0"/>
              </a:rPr>
              <a:t>3 преподавателя</a:t>
            </a:r>
          </a:p>
          <a:p>
            <a:pPr indent="0">
              <a:spcBef>
                <a:spcPts val="0"/>
              </a:spcBef>
              <a:buNone/>
            </a:pPr>
            <a:r>
              <a:rPr lang="en-US" sz="1600" dirty="0">
                <a:solidFill>
                  <a:srgbClr val="002060"/>
                </a:solidFill>
                <a:latin typeface="Calibri" panose="020F0502020204030204" pitchFamily="34" charset="0"/>
                <a:cs typeface="Times New Roman" pitchFamily="18" charset="0"/>
              </a:rPr>
              <a:t>1. </a:t>
            </a:r>
            <a:r>
              <a:rPr lang="ru-RU" sz="1600" b="1" dirty="0">
                <a:solidFill>
                  <a:srgbClr val="002060"/>
                </a:solidFill>
                <a:latin typeface="Calibri" panose="020F0502020204030204" pitchFamily="34" charset="0"/>
                <a:cs typeface="Times New Roman" pitchFamily="18" charset="0"/>
              </a:rPr>
              <a:t>Томский политехнический университет кафедра тепловой и атомной энергетики</a:t>
            </a:r>
            <a:r>
              <a:rPr lang="en-US" sz="1600" dirty="0">
                <a:solidFill>
                  <a:srgbClr val="002060"/>
                </a:solidFill>
                <a:latin typeface="Calibri" panose="020F0502020204030204" pitchFamily="34" charset="0"/>
                <a:cs typeface="Times New Roman" pitchFamily="18" charset="0"/>
              </a:rPr>
              <a:t> </a:t>
            </a:r>
            <a:r>
              <a:rPr lang="ru-RU" sz="1600" dirty="0">
                <a:solidFill>
                  <a:srgbClr val="002060"/>
                </a:solidFill>
                <a:latin typeface="Calibri" panose="020F0502020204030204" pitchFamily="34" charset="0"/>
                <a:cs typeface="Times New Roman" pitchFamily="18" charset="0"/>
              </a:rPr>
              <a:t>-</a:t>
            </a:r>
            <a:r>
              <a:rPr lang="en-US" sz="1600" dirty="0">
                <a:solidFill>
                  <a:srgbClr val="002060"/>
                </a:solidFill>
                <a:latin typeface="Calibri" panose="020F0502020204030204" pitchFamily="34" charset="0"/>
                <a:cs typeface="Times New Roman" pitchFamily="18" charset="0"/>
              </a:rPr>
              <a:t> </a:t>
            </a:r>
            <a:r>
              <a:rPr lang="ru-RU" sz="1600" dirty="0">
                <a:solidFill>
                  <a:srgbClr val="002060"/>
                </a:solidFill>
                <a:latin typeface="Calibri" panose="020F0502020204030204" pitchFamily="34" charset="0"/>
                <a:cs typeface="Times New Roman" pitchFamily="18" charset="0"/>
              </a:rPr>
              <a:t>2 преподавателя (ПТЭ и ТЭУ)</a:t>
            </a:r>
            <a:endParaRPr lang="en-US" sz="1600" dirty="0">
              <a:solidFill>
                <a:srgbClr val="002060"/>
              </a:solidFill>
              <a:latin typeface="Calibri" panose="020F0502020204030204" pitchFamily="34" charset="0"/>
              <a:cs typeface="Times New Roman" pitchFamily="18" charset="0"/>
            </a:endParaRPr>
          </a:p>
          <a:p>
            <a:pPr indent="0">
              <a:spcBef>
                <a:spcPts val="0"/>
              </a:spcBef>
              <a:buNone/>
            </a:pPr>
            <a:r>
              <a:rPr lang="en-US" sz="1600" dirty="0" smtClean="0">
                <a:solidFill>
                  <a:srgbClr val="002060"/>
                </a:solidFill>
                <a:latin typeface="Calibri" panose="020F0502020204030204" pitchFamily="34" charset="0"/>
                <a:cs typeface="Times New Roman" pitchFamily="18" charset="0"/>
              </a:rPr>
              <a:t>2</a:t>
            </a:r>
            <a:r>
              <a:rPr lang="en-US" sz="1600" dirty="0">
                <a:solidFill>
                  <a:srgbClr val="002060"/>
                </a:solidFill>
                <a:latin typeface="Calibri" panose="020F0502020204030204" pitchFamily="34" charset="0"/>
                <a:cs typeface="Times New Roman" pitchFamily="18" charset="0"/>
              </a:rPr>
              <a:t>. </a:t>
            </a:r>
            <a:r>
              <a:rPr lang="ru-RU" sz="1600" b="1" dirty="0">
                <a:solidFill>
                  <a:srgbClr val="002060"/>
                </a:solidFill>
                <a:latin typeface="Calibri" panose="020F0502020204030204" pitchFamily="34" charset="0"/>
                <a:cs typeface="Times New Roman" pitchFamily="18" charset="0"/>
              </a:rPr>
              <a:t>Уфимский государственный нефтяной университет</a:t>
            </a:r>
            <a:r>
              <a:rPr lang="en-US" sz="1600" b="1" dirty="0">
                <a:solidFill>
                  <a:srgbClr val="002060"/>
                </a:solidFill>
                <a:latin typeface="Calibri" panose="020F0502020204030204" pitchFamily="34" charset="0"/>
                <a:cs typeface="Times New Roman" pitchFamily="18" charset="0"/>
              </a:rPr>
              <a:t> </a:t>
            </a:r>
            <a:r>
              <a:rPr lang="ru-RU" sz="1600" dirty="0">
                <a:solidFill>
                  <a:srgbClr val="002060"/>
                </a:solidFill>
                <a:latin typeface="Calibri" panose="020F0502020204030204" pitchFamily="34" charset="0"/>
                <a:cs typeface="Times New Roman" pitchFamily="18" charset="0"/>
              </a:rPr>
              <a:t>-</a:t>
            </a:r>
            <a:r>
              <a:rPr lang="en-US" sz="1600" dirty="0">
                <a:solidFill>
                  <a:srgbClr val="002060"/>
                </a:solidFill>
                <a:latin typeface="Calibri" panose="020F0502020204030204" pitchFamily="34" charset="0"/>
                <a:cs typeface="Times New Roman" pitchFamily="18" charset="0"/>
              </a:rPr>
              <a:t> </a:t>
            </a:r>
            <a:r>
              <a:rPr lang="ru-RU" sz="1600" dirty="0">
                <a:solidFill>
                  <a:srgbClr val="002060"/>
                </a:solidFill>
                <a:latin typeface="Calibri" panose="020F0502020204030204" pitchFamily="34" charset="0"/>
                <a:cs typeface="Times New Roman" pitchFamily="18" charset="0"/>
              </a:rPr>
              <a:t>1 преподаватель (энергетика)</a:t>
            </a:r>
            <a:endParaRPr lang="ru-RU" sz="1600" dirty="0" smtClean="0">
              <a:solidFill>
                <a:srgbClr val="002060"/>
              </a:solidFill>
              <a:latin typeface="Calibri" panose="020F0502020204030204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4188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14</a:t>
            </a:fld>
            <a:endParaRPr lang="en"/>
          </a:p>
        </p:txBody>
      </p:sp>
      <p:sp>
        <p:nvSpPr>
          <p:cNvPr id="3" name="TextBox 2"/>
          <p:cNvSpPr txBox="1"/>
          <p:nvPr/>
        </p:nvSpPr>
        <p:spPr>
          <a:xfrm>
            <a:off x="2184719" y="59880"/>
            <a:ext cx="45365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chemeClr val="tx1"/>
                </a:solidFill>
                <a:latin typeface="Calibri" panose="020F0502020204030204" pitchFamily="34" charset="0"/>
              </a:rPr>
              <a:t>Академическая</a:t>
            </a:r>
            <a:r>
              <a:rPr lang="ru-RU" b="1" dirty="0">
                <a:solidFill>
                  <a:schemeClr val="tx1"/>
                </a:solidFill>
                <a:latin typeface="Calibri Light" panose="020F0302020204030204" pitchFamily="34" charset="0"/>
              </a:rPr>
              <a:t> мобильность  обучающихся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98318" y="635526"/>
            <a:ext cx="4786346" cy="23544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63525">
              <a:buFont typeface="Wingdings" pitchFamily="2" charset="2"/>
              <a:buChar char="Ø"/>
            </a:pPr>
            <a:r>
              <a:rPr lang="ru-RU" sz="1050" dirty="0" smtClean="0">
                <a:solidFill>
                  <a:schemeClr val="tx1"/>
                </a:solidFill>
                <a:latin typeface="Calibri" panose="020F0502020204030204" pitchFamily="34" charset="0"/>
              </a:rPr>
              <a:t>Университет </a:t>
            </a:r>
            <a:r>
              <a:rPr lang="ru-RU" sz="1050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Кассино</a:t>
            </a:r>
            <a:r>
              <a:rPr lang="ru-RU" sz="1050" dirty="0" smtClean="0">
                <a:solidFill>
                  <a:schemeClr val="tx1"/>
                </a:solidFill>
                <a:latin typeface="Calibri" panose="020F0502020204030204" pitchFamily="34" charset="0"/>
              </a:rPr>
              <a:t> ( Италия) </a:t>
            </a:r>
          </a:p>
          <a:p>
            <a:pPr indent="263525">
              <a:buFont typeface="Wingdings" pitchFamily="2" charset="2"/>
              <a:buChar char="Ø"/>
            </a:pPr>
            <a:r>
              <a:rPr lang="ru-RU" sz="1050" dirty="0" smtClean="0">
                <a:solidFill>
                  <a:schemeClr val="tx1"/>
                </a:solidFill>
                <a:latin typeface="Calibri" panose="020F0502020204030204" pitchFamily="34" charset="0"/>
              </a:rPr>
              <a:t>Чешский технический университет в Праге </a:t>
            </a:r>
          </a:p>
          <a:p>
            <a:pPr indent="263525">
              <a:buFont typeface="Wingdings" pitchFamily="2" charset="2"/>
              <a:buChar char="Ø"/>
            </a:pPr>
            <a:r>
              <a:rPr lang="kk-KZ" sz="1050" dirty="0" smtClean="0">
                <a:solidFill>
                  <a:schemeClr val="tx1"/>
                </a:solidFill>
                <a:latin typeface="Calibri" panose="020F0502020204030204" pitchFamily="34" charset="0"/>
              </a:rPr>
              <a:t>Русенский университет им.Ангела Кынчева (Болгария)</a:t>
            </a:r>
            <a:endParaRPr lang="ru-RU" sz="1050" dirty="0" smtClean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indent="263525">
              <a:buFont typeface="Wingdings" pitchFamily="2" charset="2"/>
              <a:buChar char="Ø"/>
            </a:pPr>
            <a:r>
              <a:rPr lang="kk-KZ" sz="1050" dirty="0" smtClean="0">
                <a:solidFill>
                  <a:schemeClr val="tx1"/>
                </a:solidFill>
                <a:latin typeface="Calibri" panose="020F0502020204030204" pitchFamily="34" charset="0"/>
              </a:rPr>
              <a:t>Белостокский технический университет</a:t>
            </a:r>
            <a:endParaRPr lang="ru-RU" sz="1050" dirty="0" smtClean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indent="263525">
              <a:buFont typeface="Wingdings" pitchFamily="2" charset="2"/>
              <a:buChar char="Ø"/>
            </a:pPr>
            <a:r>
              <a:rPr lang="kk-KZ" sz="1050" dirty="0" smtClean="0">
                <a:solidFill>
                  <a:schemeClr val="tx1"/>
                </a:solidFill>
                <a:latin typeface="Calibri" panose="020F0502020204030204" pitchFamily="34" charset="0"/>
              </a:rPr>
              <a:t>Технический университет Варны</a:t>
            </a:r>
          </a:p>
          <a:p>
            <a:pPr indent="263525">
              <a:buFont typeface="Wingdings" pitchFamily="2" charset="2"/>
              <a:buChar char="Ø"/>
            </a:pPr>
            <a:r>
              <a:rPr lang="ru-RU" sz="1050" dirty="0" smtClean="0">
                <a:solidFill>
                  <a:schemeClr val="tx1"/>
                </a:solidFill>
                <a:latin typeface="Calibri" panose="020F0502020204030204" pitchFamily="34" charset="0"/>
              </a:rPr>
              <a:t>Санкт-Петербургский государственный университет </a:t>
            </a:r>
            <a:endParaRPr lang="en-US" sz="1050" dirty="0" smtClean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r>
              <a:rPr lang="ru-RU" sz="1050" dirty="0" smtClean="0">
                <a:solidFill>
                  <a:schemeClr val="tx1"/>
                </a:solidFill>
                <a:latin typeface="Calibri" panose="020F0502020204030204" pitchFamily="34" charset="0"/>
              </a:rPr>
              <a:t>им. проф. М.А.Бонч-Бруевича (</a:t>
            </a:r>
            <a:r>
              <a:rPr lang="ru-RU" sz="1050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СПбГУТ</a:t>
            </a:r>
            <a:r>
              <a:rPr lang="ru-RU" sz="1050" dirty="0" smtClean="0">
                <a:solidFill>
                  <a:schemeClr val="tx1"/>
                </a:solidFill>
                <a:latin typeface="Calibri" panose="020F0502020204030204" pitchFamily="34" charset="0"/>
              </a:rPr>
              <a:t>),  </a:t>
            </a:r>
          </a:p>
          <a:p>
            <a:pPr indent="263525">
              <a:buFont typeface="Wingdings" pitchFamily="2" charset="2"/>
              <a:buChar char="Ø"/>
            </a:pPr>
            <a:r>
              <a:rPr lang="ru-RU" sz="1050" dirty="0" smtClean="0">
                <a:solidFill>
                  <a:schemeClr val="tx1"/>
                </a:solidFill>
                <a:latin typeface="Calibri" panose="020F0502020204030204" pitchFamily="34" charset="0"/>
              </a:rPr>
              <a:t>Санкт-Петербургский национальный исследовательский университет информационных технологий, механики и оптики (ИТМО)</a:t>
            </a:r>
          </a:p>
          <a:p>
            <a:pPr indent="263525">
              <a:buFont typeface="Wingdings" pitchFamily="2" charset="2"/>
              <a:buChar char="Ø"/>
            </a:pPr>
            <a:r>
              <a:rPr lang="ru-RU" sz="1050" dirty="0" smtClean="0">
                <a:solidFill>
                  <a:schemeClr val="tx1"/>
                </a:solidFill>
                <a:latin typeface="Calibri" panose="020F0502020204030204" pitchFamily="34" charset="0"/>
              </a:rPr>
              <a:t>Санкт-Петербургский государственный университет телекоммуникаций</a:t>
            </a:r>
          </a:p>
          <a:p>
            <a:pPr indent="263525">
              <a:buFont typeface="Wingdings" pitchFamily="2" charset="2"/>
              <a:buChar char="Ø"/>
            </a:pPr>
            <a:r>
              <a:rPr lang="kk-KZ" sz="1050" dirty="0" smtClean="0">
                <a:solidFill>
                  <a:schemeClr val="tx1"/>
                </a:solidFill>
                <a:latin typeface="Calibri" panose="020F0502020204030204" pitchFamily="34" charset="0"/>
              </a:rPr>
              <a:t>Московский энергетический институт </a:t>
            </a:r>
          </a:p>
          <a:p>
            <a:pPr indent="263525">
              <a:buFont typeface="Wingdings" pitchFamily="2" charset="2"/>
              <a:buChar char="Ø"/>
            </a:pPr>
            <a:r>
              <a:rPr lang="ru-RU" sz="1050" dirty="0" smtClean="0">
                <a:solidFill>
                  <a:schemeClr val="tx1"/>
                </a:solidFill>
                <a:latin typeface="Calibri" panose="020F0502020204030204" pitchFamily="34" charset="0"/>
              </a:rPr>
              <a:t>Рижский технический университет</a:t>
            </a:r>
          </a:p>
          <a:p>
            <a:pPr indent="263525">
              <a:buFont typeface="Wingdings" pitchFamily="2" charset="2"/>
              <a:buChar char="Ø"/>
            </a:pPr>
            <a:r>
              <a:rPr lang="ru-RU" sz="1050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Шауляйский</a:t>
            </a:r>
            <a:r>
              <a:rPr lang="ru-RU" sz="1050" dirty="0" smtClean="0">
                <a:solidFill>
                  <a:schemeClr val="tx1"/>
                </a:solidFill>
                <a:latin typeface="Calibri" panose="020F0502020204030204" pitchFamily="34" charset="0"/>
              </a:rPr>
              <a:t> университет</a:t>
            </a:r>
          </a:p>
          <a:p>
            <a:pPr indent="266700">
              <a:buFont typeface="Wingdings" pitchFamily="2" charset="2"/>
              <a:buChar char="Ø"/>
            </a:pPr>
            <a:r>
              <a:rPr lang="ru-RU" sz="1050" dirty="0" smtClean="0">
                <a:solidFill>
                  <a:schemeClr val="tx1"/>
                </a:solidFill>
                <a:latin typeface="Calibri" panose="020F0502020204030204" pitchFamily="34" charset="0"/>
              </a:rPr>
              <a:t>Томский политехнический университет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179466" y="3027422"/>
            <a:ext cx="774035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Информация </a:t>
            </a:r>
            <a:r>
              <a:rPr lang="ru-RU" sz="1200" b="1" dirty="0">
                <a:solidFill>
                  <a:schemeClr val="tx1"/>
                </a:solidFill>
                <a:latin typeface="Calibri" panose="020F0502020204030204" pitchFamily="34" charset="0"/>
              </a:rPr>
              <a:t>по </a:t>
            </a:r>
            <a:r>
              <a:rPr lang="ru-RU" sz="12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обучающимся иностранным студентам, количеству заключенных международных договоров  </a:t>
            </a:r>
            <a:endParaRPr lang="en-US" sz="1200" b="1" dirty="0" smtClean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r>
              <a:rPr lang="ru-RU" sz="12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и обучающихся по программам двойного диплома за </a:t>
            </a:r>
            <a:r>
              <a:rPr lang="ru-RU" sz="1200" b="1" dirty="0">
                <a:solidFill>
                  <a:schemeClr val="tx1"/>
                </a:solidFill>
                <a:latin typeface="Calibri" panose="020F0502020204030204" pitchFamily="34" charset="0"/>
              </a:rPr>
              <a:t>последние </a:t>
            </a:r>
            <a:r>
              <a:rPr lang="ru-RU" sz="12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4 </a:t>
            </a:r>
            <a:r>
              <a:rPr lang="ru-RU" sz="1200" b="1" dirty="0">
                <a:solidFill>
                  <a:schemeClr val="tx1"/>
                </a:solidFill>
                <a:latin typeface="Calibri" panose="020F0502020204030204" pitchFamily="34" charset="0"/>
              </a:rPr>
              <a:t>года</a:t>
            </a:r>
            <a:r>
              <a:rPr lang="ru-RU" sz="12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endParaRPr lang="ru-RU" sz="1200" b="1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634804"/>
              </p:ext>
            </p:extLst>
          </p:nvPr>
        </p:nvGraphicFramePr>
        <p:xfrm>
          <a:off x="278708" y="3517967"/>
          <a:ext cx="8469756" cy="1104138"/>
        </p:xfrm>
        <a:graphic>
          <a:graphicData uri="http://schemas.openxmlformats.org/drawingml/2006/table">
            <a:tbl>
              <a:tblPr firstRow="1" firstCol="1" bandRow="1">
                <a:tableStyleId>{00A15C55-8517-42AA-B614-E9B94910E393}</a:tableStyleId>
              </a:tblPr>
              <a:tblGrid>
                <a:gridCol w="395621"/>
                <a:gridCol w="1184792"/>
                <a:gridCol w="1865300"/>
                <a:gridCol w="2008784"/>
                <a:gridCol w="3015259"/>
              </a:tblGrid>
              <a:tr h="2859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Calibri" panose="020F0502020204030204" pitchFamily="34" charset="0"/>
                        </a:rPr>
                        <a:t>№ п/п</a:t>
                      </a:r>
                      <a:endParaRPr lang="ru-RU" sz="1050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Calibri" panose="020F0502020204030204" pitchFamily="34" charset="0"/>
                        </a:rPr>
                        <a:t>Учебный год</a:t>
                      </a:r>
                      <a:endParaRPr lang="ru-RU" sz="1050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  <a:latin typeface="Calibri" panose="020F0502020204030204" pitchFamily="34" charset="0"/>
                        </a:rPr>
                        <a:t>Количество</a:t>
                      </a:r>
                      <a:r>
                        <a:rPr lang="ru-RU" sz="1050" baseline="0" dirty="0" smtClean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ru-RU" sz="1050" dirty="0" smtClean="0">
                          <a:effectLst/>
                          <a:latin typeface="Calibri" panose="020F0502020204030204" pitchFamily="34" charset="0"/>
                        </a:rPr>
                        <a:t>иностранных студентов</a:t>
                      </a:r>
                      <a:endParaRPr lang="ru-RU" sz="1050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  <a:latin typeface="Calibri" panose="020F0502020204030204" pitchFamily="34" charset="0"/>
                        </a:rPr>
                        <a:t>Количество заключенных международных </a:t>
                      </a:r>
                      <a:r>
                        <a:rPr lang="ru-RU" sz="1050" dirty="0">
                          <a:effectLst/>
                          <a:latin typeface="Calibri" panose="020F0502020204030204" pitchFamily="34" charset="0"/>
                        </a:rPr>
                        <a:t>договоров</a:t>
                      </a:r>
                      <a:endParaRPr lang="ru-RU" sz="1050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050" b="1" kern="1200" dirty="0" smtClean="0">
                          <a:solidFill>
                            <a:schemeClr val="lt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Количество обучающихся по программе </a:t>
                      </a:r>
                      <a:r>
                        <a:rPr kumimoji="0" lang="ru-RU" sz="1050" b="1" kern="1200" dirty="0" err="1" smtClean="0">
                          <a:solidFill>
                            <a:schemeClr val="lt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двудипломного</a:t>
                      </a:r>
                      <a:r>
                        <a:rPr kumimoji="0" lang="ru-RU" sz="1050" b="1" kern="1200" dirty="0" smtClean="0">
                          <a:solidFill>
                            <a:schemeClr val="lt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образования МЭИ-АУЭС </a:t>
                      </a:r>
                      <a:endParaRPr kumimoji="0" lang="ru-RU" sz="1050" b="1" kern="1200" dirty="0">
                        <a:solidFill>
                          <a:schemeClr val="lt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  <a:tr h="13866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ru-RU" sz="105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Calibri" panose="020F0502020204030204" pitchFamily="34" charset="0"/>
                        </a:rPr>
                        <a:t>2014-5015</a:t>
                      </a:r>
                      <a:endParaRPr lang="ru-RU" sz="105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ru-RU" sz="105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Calibri" panose="020F0502020204030204" pitchFamily="34" charset="0"/>
                        </a:rPr>
                        <a:t>16 договоров</a:t>
                      </a:r>
                      <a:endParaRPr lang="ru-RU" sz="1050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47</a:t>
                      </a:r>
                      <a:endParaRPr lang="ru-RU" sz="1050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3866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ru-RU" sz="105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Calibri" panose="020F0502020204030204" pitchFamily="34" charset="0"/>
                        </a:rPr>
                        <a:t>2015-2016</a:t>
                      </a:r>
                      <a:endParaRPr lang="ru-RU" sz="1050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Calibri" panose="020F0502020204030204" pitchFamily="34" charset="0"/>
                        </a:rPr>
                        <a:t>31 обучающийся</a:t>
                      </a:r>
                      <a:endParaRPr lang="ru-RU" sz="1050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Calibri" panose="020F0502020204030204" pitchFamily="34" charset="0"/>
                        </a:rPr>
                        <a:t>8 договоров</a:t>
                      </a:r>
                      <a:endParaRPr lang="ru-RU" sz="1050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47</a:t>
                      </a:r>
                      <a:endParaRPr lang="ru-RU" sz="1050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3866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ru-RU" sz="1050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Calibri" panose="020F0502020204030204" pitchFamily="34" charset="0"/>
                        </a:rPr>
                        <a:t>2016-2017</a:t>
                      </a:r>
                      <a:endParaRPr lang="ru-RU" sz="105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Calibri" panose="020F0502020204030204" pitchFamily="34" charset="0"/>
                        </a:rPr>
                        <a:t>25 обучающихся</a:t>
                      </a:r>
                      <a:endParaRPr lang="ru-RU" sz="105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Calibri" panose="020F0502020204030204" pitchFamily="34" charset="0"/>
                        </a:rPr>
                        <a:t>19 договоров</a:t>
                      </a:r>
                      <a:endParaRPr lang="ru-RU" sz="1050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46</a:t>
                      </a:r>
                      <a:endParaRPr lang="ru-RU" sz="1050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3866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Calibri" panose="020F0502020204030204" pitchFamily="34" charset="0"/>
                        </a:rPr>
                        <a:t>4</a:t>
                      </a:r>
                      <a:endParaRPr lang="ru-RU" sz="105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Calibri" panose="020F0502020204030204" pitchFamily="34" charset="0"/>
                        </a:rPr>
                        <a:t>2017-2018</a:t>
                      </a:r>
                      <a:endParaRPr lang="ru-RU" sz="105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45</a:t>
                      </a:r>
                      <a:r>
                        <a:rPr lang="ru-RU" sz="1050" dirty="0" smtClean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ru-RU" sz="1050" dirty="0">
                          <a:effectLst/>
                          <a:latin typeface="Calibri" panose="020F0502020204030204" pitchFamily="34" charset="0"/>
                        </a:rPr>
                        <a:t>обучающихся</a:t>
                      </a:r>
                      <a:endParaRPr lang="ru-RU" sz="1050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  <a:r>
                        <a:rPr lang="en-US" sz="105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ru-RU" sz="105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договоров</a:t>
                      </a:r>
                      <a:endParaRPr lang="ru-RU" sz="105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56</a:t>
                      </a:r>
                      <a:endParaRPr lang="ru-RU" sz="1050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11" name="Прямоугольник 10"/>
          <p:cNvSpPr/>
          <p:nvPr/>
        </p:nvSpPr>
        <p:spPr>
          <a:xfrm>
            <a:off x="230558" y="4647075"/>
            <a:ext cx="5076056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В 2017 </a:t>
            </a:r>
            <a:r>
              <a:rPr lang="ru-RU" sz="1000" b="1" dirty="0">
                <a:solidFill>
                  <a:schemeClr val="tx1"/>
                </a:solidFill>
                <a:latin typeface="Calibri" panose="020F0502020204030204" pitchFamily="34" charset="0"/>
              </a:rPr>
              <a:t>году к</a:t>
            </a:r>
            <a:r>
              <a:rPr lang="ru-RU" sz="10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оличество заключенных международных договоров было 30</a:t>
            </a:r>
            <a:endParaRPr lang="ru-RU" sz="1000" b="1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graphicFrame>
        <p:nvGraphicFramePr>
          <p:cNvPr id="14" name="Диаграмма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7492691"/>
              </p:ext>
            </p:extLst>
          </p:nvPr>
        </p:nvGraphicFramePr>
        <p:xfrm>
          <a:off x="4823329" y="644070"/>
          <a:ext cx="4086200" cy="24517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8548424" y="2800086"/>
            <a:ext cx="70409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b="1" dirty="0" smtClean="0">
                <a:latin typeface="Calibri" panose="020F0502020204030204" pitchFamily="34" charset="0"/>
              </a:rPr>
              <a:t>(план)</a:t>
            </a:r>
            <a:endParaRPr lang="ru-RU" sz="1100" b="1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3419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15</a:t>
            </a:fld>
            <a:endParaRPr lang="en"/>
          </a:p>
        </p:txBody>
      </p:sp>
      <p:sp>
        <p:nvSpPr>
          <p:cNvPr id="4" name="Shape 189"/>
          <p:cNvSpPr txBox="1">
            <a:spLocks/>
          </p:cNvSpPr>
          <p:nvPr/>
        </p:nvSpPr>
        <p:spPr>
          <a:xfrm>
            <a:off x="2157636" y="-54025"/>
            <a:ext cx="5258400" cy="546051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ru-RU" b="1" dirty="0">
                <a:solidFill>
                  <a:schemeClr val="tx1"/>
                </a:solidFill>
                <a:latin typeface="Calibri" panose="020F0502020204030204" pitchFamily="34" charset="0"/>
                <a:cs typeface="Arial Cyr"/>
              </a:rPr>
              <a:t>Количество проектов и</a:t>
            </a:r>
            <a:r>
              <a:rPr lang="ru-RU" b="1" dirty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ru-RU" b="1" dirty="0">
                <a:solidFill>
                  <a:schemeClr val="tx1"/>
                </a:solidFill>
                <a:latin typeface="Calibri" panose="020F0502020204030204" pitchFamily="34" charset="0"/>
                <a:cs typeface="Arial Cyr"/>
              </a:rPr>
              <a:t>объем финансирования НИР, млн. тенге</a:t>
            </a:r>
            <a:endParaRPr lang="ru-RU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58236438"/>
              </p:ext>
            </p:extLst>
          </p:nvPr>
        </p:nvGraphicFramePr>
        <p:xfrm>
          <a:off x="501700" y="552871"/>
          <a:ext cx="8028384" cy="49352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697622" y="4389042"/>
            <a:ext cx="86409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b="1" dirty="0" smtClean="0">
                <a:latin typeface="Calibri" panose="020F0502020204030204" pitchFamily="34" charset="0"/>
              </a:rPr>
              <a:t>(прогноз)</a:t>
            </a:r>
            <a:endParaRPr lang="ru-RU" sz="1100" b="1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5683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16</a:t>
            </a:fld>
            <a:endParaRPr lang="en"/>
          </a:p>
        </p:txBody>
      </p:sp>
      <p:sp>
        <p:nvSpPr>
          <p:cNvPr id="5" name="Shape 189"/>
          <p:cNvSpPr txBox="1">
            <a:spLocks/>
          </p:cNvSpPr>
          <p:nvPr/>
        </p:nvSpPr>
        <p:spPr>
          <a:xfrm>
            <a:off x="2157636" y="-54025"/>
            <a:ext cx="5258400" cy="546051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ru-RU" b="1" dirty="0" smtClean="0">
                <a:solidFill>
                  <a:schemeClr val="tx1"/>
                </a:solidFill>
                <a:latin typeface="Calibri" panose="020F0502020204030204" pitchFamily="34" charset="0"/>
                <a:cs typeface="Arial Cyr"/>
              </a:rPr>
              <a:t>Выпуск научных статей в АУЭС</a:t>
            </a:r>
            <a:endParaRPr lang="ru-RU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85162952"/>
              </p:ext>
            </p:extLst>
          </p:nvPr>
        </p:nvGraphicFramePr>
        <p:xfrm>
          <a:off x="371356" y="558128"/>
          <a:ext cx="8511204" cy="45853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8017370" y="4026988"/>
            <a:ext cx="68356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b="1" dirty="0" smtClean="0">
                <a:latin typeface="Calibri" panose="020F0502020204030204" pitchFamily="34" charset="0"/>
              </a:rPr>
              <a:t>(план)</a:t>
            </a:r>
            <a:endParaRPr lang="ru-RU" sz="1100" b="1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9212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17</a:t>
            </a:fld>
            <a:endParaRPr lang="en"/>
          </a:p>
        </p:txBody>
      </p:sp>
      <p:sp>
        <p:nvSpPr>
          <p:cNvPr id="4" name="Shape 189"/>
          <p:cNvSpPr txBox="1">
            <a:spLocks/>
          </p:cNvSpPr>
          <p:nvPr/>
        </p:nvSpPr>
        <p:spPr>
          <a:xfrm>
            <a:off x="2157636" y="-54025"/>
            <a:ext cx="6589888" cy="546051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ru-RU" b="1" dirty="0">
                <a:latin typeface="Calibri" panose="020F0502020204030204" pitchFamily="34" charset="0"/>
              </a:rPr>
              <a:t>Результаты изобретательской деятельности АУЭС</a:t>
            </a:r>
            <a:endParaRPr lang="ru-RU" dirty="0">
              <a:latin typeface="Calibri" panose="020F0502020204030204" pitchFamily="34" charset="0"/>
            </a:endParaRPr>
          </a:p>
        </p:txBody>
      </p:sp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50424850"/>
              </p:ext>
            </p:extLst>
          </p:nvPr>
        </p:nvGraphicFramePr>
        <p:xfrm>
          <a:off x="539552" y="492026"/>
          <a:ext cx="8064896" cy="45827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7752538" y="3867894"/>
            <a:ext cx="86409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b="1" dirty="0" smtClean="0">
                <a:latin typeface="Calibri" panose="020F0502020204030204" pitchFamily="34" charset="0"/>
              </a:rPr>
              <a:t>(план)</a:t>
            </a:r>
            <a:endParaRPr lang="ru-RU" sz="1100" b="1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4797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18</a:t>
            </a:fld>
            <a:endParaRPr lang="en"/>
          </a:p>
        </p:txBody>
      </p:sp>
      <p:sp>
        <p:nvSpPr>
          <p:cNvPr id="3" name="Shape 189"/>
          <p:cNvSpPr txBox="1">
            <a:spLocks/>
          </p:cNvSpPr>
          <p:nvPr/>
        </p:nvSpPr>
        <p:spPr>
          <a:xfrm>
            <a:off x="2157636" y="-54025"/>
            <a:ext cx="6589888" cy="546051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ru-RU" b="1" dirty="0">
                <a:solidFill>
                  <a:schemeClr val="tx1"/>
                </a:solidFill>
                <a:latin typeface="Calibri" panose="020F0502020204030204" pitchFamily="34" charset="0"/>
              </a:rPr>
              <a:t>Сравнительный</a:t>
            </a:r>
            <a:r>
              <a:rPr lang="en-US" b="1" dirty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ru-RU" b="1" dirty="0">
                <a:solidFill>
                  <a:schemeClr val="tx1"/>
                </a:solidFill>
                <a:latin typeface="Calibri" panose="020F0502020204030204" pitchFamily="34" charset="0"/>
                <a:cs typeface="Arial" pitchFamily="34" charset="0"/>
              </a:rPr>
              <a:t>анализ</a:t>
            </a:r>
            <a:r>
              <a:rPr lang="en-US" b="1" dirty="0">
                <a:solidFill>
                  <a:schemeClr val="tx1"/>
                </a:solidFill>
                <a:latin typeface="Calibri" panose="020F0502020204030204" pitchFamily="34" charset="0"/>
                <a:cs typeface="Arial" pitchFamily="34" charset="0"/>
              </a:rPr>
              <a:t> </a:t>
            </a:r>
            <a:r>
              <a:rPr lang="ru-RU" b="1" dirty="0">
                <a:solidFill>
                  <a:schemeClr val="tx1"/>
                </a:solidFill>
                <a:latin typeface="Calibri" panose="020F0502020204030204" pitchFamily="34" charset="0"/>
              </a:rPr>
              <a:t>доходов</a:t>
            </a:r>
            <a:r>
              <a:rPr lang="en-US" b="1" dirty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ru-RU" b="1" dirty="0">
                <a:solidFill>
                  <a:schemeClr val="tx1"/>
                </a:solidFill>
                <a:latin typeface="Calibri" panose="020F0502020204030204" pitchFamily="34" charset="0"/>
              </a:rPr>
              <a:t>курсов</a:t>
            </a:r>
            <a:r>
              <a:rPr lang="en-US" b="1" dirty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ru-RU" b="1" dirty="0">
                <a:solidFill>
                  <a:schemeClr val="tx1"/>
                </a:solidFill>
                <a:latin typeface="Calibri" panose="020F0502020204030204" pitchFamily="34" charset="0"/>
              </a:rPr>
              <a:t>повышения</a:t>
            </a:r>
            <a:r>
              <a:rPr lang="en-US" b="1" dirty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ru-RU" b="1" dirty="0">
                <a:solidFill>
                  <a:schemeClr val="tx1"/>
                </a:solidFill>
                <a:latin typeface="Calibri" panose="020F0502020204030204" pitchFamily="34" charset="0"/>
              </a:rPr>
              <a:t>квалификации</a:t>
            </a: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3582125056"/>
              </p:ext>
            </p:extLst>
          </p:nvPr>
        </p:nvGraphicFramePr>
        <p:xfrm>
          <a:off x="606862" y="156684"/>
          <a:ext cx="8072494" cy="46434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TextBox 1"/>
          <p:cNvSpPr txBox="1"/>
          <p:nvPr/>
        </p:nvSpPr>
        <p:spPr>
          <a:xfrm>
            <a:off x="3528616" y="4698082"/>
            <a:ext cx="2376264" cy="360705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100" b="1" dirty="0" smtClean="0">
                <a:latin typeface="Calibri" panose="020F0502020204030204" pitchFamily="34" charset="0"/>
              </a:rPr>
              <a:t>План на 2018 год 42 </a:t>
            </a:r>
            <a:r>
              <a:rPr lang="ru-RU" sz="1100" b="1" dirty="0" err="1" smtClean="0">
                <a:latin typeface="Calibri" panose="020F0502020204030204" pitchFamily="34" charset="0"/>
              </a:rPr>
              <a:t>млн.тг</a:t>
            </a:r>
            <a:r>
              <a:rPr lang="ru-RU" sz="1100" b="1" dirty="0" smtClean="0">
                <a:latin typeface="Calibri" panose="020F0502020204030204" pitchFamily="34" charset="0"/>
              </a:rPr>
              <a:t>.</a:t>
            </a:r>
            <a:endParaRPr lang="ru-RU" sz="1100" b="1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3800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19</a:t>
            </a:fld>
            <a:endParaRPr lang="en"/>
          </a:p>
        </p:txBody>
      </p:sp>
      <p:graphicFrame>
        <p:nvGraphicFramePr>
          <p:cNvPr id="3" name="Диаграмма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68078925"/>
              </p:ext>
            </p:extLst>
          </p:nvPr>
        </p:nvGraphicFramePr>
        <p:xfrm>
          <a:off x="603014" y="211853"/>
          <a:ext cx="7704856" cy="45237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2138586" y="39663"/>
            <a:ext cx="580479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itchFamily="18" charset="0"/>
              </a:rPr>
              <a:t>Суммарное поступление денег по АУЭС за календарный год, млн. тенге</a:t>
            </a:r>
            <a:endParaRPr lang="ru-RU" altLang="ru-RU" dirty="0">
              <a:latin typeface="Calibri" panose="020F0502020204030204" pitchFamily="34" charset="0"/>
              <a:cs typeface="Arial" pitchFamily="34" charset="0"/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6213326" y="1915294"/>
            <a:ext cx="321558" cy="0"/>
          </a:xfrm>
          <a:prstGeom prst="line">
            <a:avLst/>
          </a:prstGeom>
          <a:ln w="28575" cmpd="sng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6534884" y="1984127"/>
            <a:ext cx="341372" cy="0"/>
          </a:xfrm>
          <a:prstGeom prst="line">
            <a:avLst/>
          </a:prstGeom>
          <a:ln w="28575" cmpd="sng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Прямоугольник 9"/>
          <p:cNvSpPr/>
          <p:nvPr/>
        </p:nvSpPr>
        <p:spPr>
          <a:xfrm>
            <a:off x="908471" y="4502514"/>
            <a:ext cx="6286361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itchFamily="18" charset="0"/>
              </a:rPr>
              <a:t>*</a:t>
            </a:r>
            <a:r>
              <a:rPr lang="ru-RU" altLang="ru-RU" sz="11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itchFamily="18" charset="0"/>
              </a:rPr>
              <a:t>             в 2014г. и 2015г. в доходы включена сумма банковского займа 100 </a:t>
            </a:r>
            <a:r>
              <a:rPr lang="ru-RU" altLang="ru-RU" sz="1100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itchFamily="18" charset="0"/>
              </a:rPr>
              <a:t>млн.тг</a:t>
            </a:r>
            <a:r>
              <a:rPr lang="ru-RU" altLang="ru-RU" sz="11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itchFamily="18" charset="0"/>
              </a:rPr>
              <a:t>.</a:t>
            </a:r>
            <a:endParaRPr lang="ru-RU" altLang="ru-RU" sz="1100" dirty="0">
              <a:latin typeface="Calibri" panose="020F0502020204030204" pitchFamily="34" charset="0"/>
              <a:cs typeface="Arial" pitchFamily="34" charset="0"/>
            </a:endParaRPr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>
            <a:off x="1426656" y="4632467"/>
            <a:ext cx="341372" cy="0"/>
          </a:xfrm>
          <a:prstGeom prst="line">
            <a:avLst/>
          </a:prstGeom>
          <a:ln w="28575" cmpd="sng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Прямоугольник 12"/>
          <p:cNvSpPr/>
          <p:nvPr/>
        </p:nvSpPr>
        <p:spPr>
          <a:xfrm>
            <a:off x="6148589" y="1763185"/>
            <a:ext cx="166673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1100" dirty="0" smtClean="0">
                <a:latin typeface="Calibri" panose="020F0502020204030204" pitchFamily="34" charset="0"/>
                <a:cs typeface="Arial" pitchFamily="34" charset="0"/>
              </a:rPr>
              <a:t>*</a:t>
            </a:r>
            <a:endParaRPr lang="ru-RU" altLang="ru-RU" sz="1100" dirty="0">
              <a:latin typeface="Calibri" panose="020F0502020204030204" pitchFamily="34" charset="0"/>
              <a:cs typeface="Arial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6471571" y="1837447"/>
            <a:ext cx="166673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1100" dirty="0" smtClean="0">
                <a:latin typeface="Calibri" panose="020F0502020204030204" pitchFamily="34" charset="0"/>
                <a:cs typeface="Arial" pitchFamily="34" charset="0"/>
              </a:rPr>
              <a:t>*</a:t>
            </a:r>
            <a:endParaRPr lang="ru-RU" altLang="ru-RU" sz="1100" dirty="0">
              <a:latin typeface="Calibri" panose="020F0502020204030204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6469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Shape 216"/>
          <p:cNvSpPr txBox="1">
            <a:spLocks noGrp="1"/>
          </p:cNvSpPr>
          <p:nvPr>
            <p:ph type="sldNum" idx="12"/>
          </p:nvPr>
        </p:nvSpPr>
        <p:spPr>
          <a:xfrm>
            <a:off x="7618000" y="4636500"/>
            <a:ext cx="1487400" cy="31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2</a:t>
            </a:fld>
            <a:endParaRPr/>
          </a:p>
        </p:txBody>
      </p:sp>
      <p:sp>
        <p:nvSpPr>
          <p:cNvPr id="6" name="Shape 189"/>
          <p:cNvSpPr txBox="1">
            <a:spLocks/>
          </p:cNvSpPr>
          <p:nvPr/>
        </p:nvSpPr>
        <p:spPr>
          <a:xfrm>
            <a:off x="2143781" y="-63262"/>
            <a:ext cx="6408712" cy="546051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ru-RU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Национальный </a:t>
            </a:r>
            <a:r>
              <a:rPr lang="ru-RU" b="1" dirty="0">
                <a:solidFill>
                  <a:schemeClr val="tx1"/>
                </a:solidFill>
                <a:latin typeface="Calibri" panose="020F0502020204030204" pitchFamily="34" charset="0"/>
              </a:rPr>
              <a:t>рейтинг </a:t>
            </a:r>
            <a:r>
              <a:rPr lang="ru-RU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Университета и образовательных программ</a:t>
            </a:r>
            <a:endParaRPr lang="ru-RU" b="1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406544"/>
              </p:ext>
            </p:extLst>
          </p:nvPr>
        </p:nvGraphicFramePr>
        <p:xfrm>
          <a:off x="530920" y="1871726"/>
          <a:ext cx="8004160" cy="287033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5862"/>
                <a:gridCol w="2511707"/>
                <a:gridCol w="1028017"/>
                <a:gridCol w="935712"/>
                <a:gridCol w="935712"/>
                <a:gridCol w="882457"/>
                <a:gridCol w="882457"/>
                <a:gridCol w="542236"/>
              </a:tblGrid>
              <a:tr h="137318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effectLst/>
                          <a:latin typeface="Calibri" panose="020F0502020204030204" pitchFamily="34" charset="0"/>
                        </a:rPr>
                        <a:t>№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8000" marR="3800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effectLst/>
                          <a:latin typeface="Calibri" panose="020F0502020204030204" pitchFamily="34" charset="0"/>
                        </a:rPr>
                        <a:t>Наименование </a:t>
                      </a:r>
                      <a:r>
                        <a:rPr lang="ru-RU" sz="800" dirty="0">
                          <a:effectLst/>
                          <a:latin typeface="Calibri" panose="020F0502020204030204" pitchFamily="34" charset="0"/>
                        </a:rPr>
                        <a:t>специальности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8000" marR="38000" marT="0" marB="0"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Calibri" panose="020F0502020204030204" pitchFamily="34" charset="0"/>
                        </a:rPr>
                        <a:t>НКАОКО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8000" marR="3800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Calibri" panose="020F0502020204030204" pitchFamily="34" charset="0"/>
                        </a:rPr>
                        <a:t>НААР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8000" marR="3800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3731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Calibri" panose="020F0502020204030204" pitchFamily="34" charset="0"/>
                        </a:rPr>
                        <a:t>Место-2016 год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8000" marR="380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Calibri" panose="020F0502020204030204" pitchFamily="34" charset="0"/>
                        </a:rPr>
                        <a:t>балл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8000" marR="380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Calibri" panose="020F0502020204030204" pitchFamily="34" charset="0"/>
                        </a:rPr>
                        <a:t>Место-2017 год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8000" marR="380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Calibri" panose="020F0502020204030204" pitchFamily="34" charset="0"/>
                        </a:rPr>
                        <a:t>балл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8000" marR="380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Calibri" panose="020F0502020204030204" pitchFamily="34" charset="0"/>
                        </a:rPr>
                        <a:t>Место-2017 год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8000" marR="380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Calibri" panose="020F0502020204030204" pitchFamily="34" charset="0"/>
                        </a:rPr>
                        <a:t>балл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8000" marR="38000" marT="0" marB="0"/>
                </a:tc>
              </a:tr>
              <a:tr h="137318">
                <a:tc gridSpan="8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Calibri" panose="020F0502020204030204" pitchFamily="34" charset="0"/>
                        </a:rPr>
                        <a:t>Магистратура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8000" marR="3800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3731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8000" marR="380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Calibri" panose="020F0502020204030204" pitchFamily="34" charset="0"/>
                        </a:rPr>
                        <a:t>6М071700 </a:t>
                      </a:r>
                      <a:r>
                        <a:rPr lang="kk-KZ" sz="800" dirty="0">
                          <a:effectLst/>
                          <a:latin typeface="Calibri" panose="020F0502020204030204" pitchFamily="34" charset="0"/>
                        </a:rPr>
                        <a:t> Теплоэнергетика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8000" marR="380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Calibri" panose="020F0502020204030204" pitchFamily="34" charset="0"/>
                        </a:rPr>
                        <a:t>1 место из 6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8000" marR="380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Calibri" panose="020F0502020204030204" pitchFamily="34" charset="0"/>
                        </a:rPr>
                        <a:t>800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8000" marR="380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Calibri" panose="020F0502020204030204" pitchFamily="34" charset="0"/>
                        </a:rPr>
                        <a:t>1 место из 5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8000" marR="380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Calibri" panose="020F0502020204030204" pitchFamily="34" charset="0"/>
                        </a:rPr>
                        <a:t>800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8000" marR="380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Calibri" panose="020F0502020204030204" pitchFamily="34" charset="0"/>
                        </a:rPr>
                        <a:t>1 место из 3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8000" marR="380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Calibri" panose="020F0502020204030204" pitchFamily="34" charset="0"/>
                        </a:rPr>
                        <a:t>413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8000" marR="38000" marT="0" marB="0"/>
                </a:tc>
              </a:tr>
              <a:tr h="13731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8000" marR="380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Calibri" panose="020F0502020204030204" pitchFamily="34" charset="0"/>
                        </a:rPr>
                        <a:t>6М071800 </a:t>
                      </a:r>
                      <a:r>
                        <a:rPr lang="kk-KZ" sz="800">
                          <a:effectLst/>
                          <a:latin typeface="Calibri" panose="020F0502020204030204" pitchFamily="34" charset="0"/>
                        </a:rPr>
                        <a:t>Электроэнергетика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8000" marR="380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Calibri" panose="020F0502020204030204" pitchFamily="34" charset="0"/>
                        </a:rPr>
                        <a:t>1 место из 6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8000" marR="380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Calibri" panose="020F0502020204030204" pitchFamily="34" charset="0"/>
                        </a:rPr>
                        <a:t>800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8000" marR="380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Calibri" panose="020F0502020204030204" pitchFamily="34" charset="0"/>
                        </a:rPr>
                        <a:t>1 место из 5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8000" marR="380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Calibri" panose="020F0502020204030204" pitchFamily="34" charset="0"/>
                        </a:rPr>
                        <a:t>800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8000" marR="380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Calibri" panose="020F0502020204030204" pitchFamily="34" charset="0"/>
                        </a:rPr>
                        <a:t>1 место из 3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8000" marR="380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Calibri" panose="020F0502020204030204" pitchFamily="34" charset="0"/>
                        </a:rPr>
                        <a:t>540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8000" marR="38000" marT="0" marB="0"/>
                </a:tc>
              </a:tr>
              <a:tr h="27463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8000" marR="380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Calibri" panose="020F0502020204030204" pitchFamily="34" charset="0"/>
                        </a:rPr>
                        <a:t>6М071900</a:t>
                      </a:r>
                      <a:r>
                        <a:rPr lang="kk-KZ" sz="800">
                          <a:effectLst/>
                          <a:latin typeface="Calibri" panose="020F0502020204030204" pitchFamily="34" charset="0"/>
                        </a:rPr>
                        <a:t> Радиотехника, электроника и телекоммуникации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8000" marR="380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Calibri" panose="020F0502020204030204" pitchFamily="34" charset="0"/>
                        </a:rPr>
                        <a:t>1 место из 4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8000" marR="380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Calibri" panose="020F0502020204030204" pitchFamily="34" charset="0"/>
                        </a:rPr>
                        <a:t>800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8000" marR="380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Calibri" panose="020F0502020204030204" pitchFamily="34" charset="0"/>
                        </a:rPr>
                        <a:t>1 место из 6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8000" marR="380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Calibri" panose="020F0502020204030204" pitchFamily="34" charset="0"/>
                        </a:rPr>
                        <a:t>800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8000" marR="380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Calibri" panose="020F0502020204030204" pitchFamily="34" charset="0"/>
                        </a:rPr>
                        <a:t>1 место из 3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8000" marR="380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Calibri" panose="020F0502020204030204" pitchFamily="34" charset="0"/>
                        </a:rPr>
                        <a:t>538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8000" marR="38000" marT="0" marB="0"/>
                </a:tc>
              </a:tr>
              <a:tr h="13731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Calibri" panose="020F0502020204030204" pitchFamily="34" charset="0"/>
                        </a:rPr>
                        <a:t>4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8000" marR="380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Calibri" panose="020F0502020204030204" pitchFamily="34" charset="0"/>
                        </a:rPr>
                        <a:t>6М070200 Автоматизация и </a:t>
                      </a:r>
                      <a:r>
                        <a:rPr lang="ru-RU" sz="800" dirty="0" smtClean="0">
                          <a:effectLst/>
                          <a:latin typeface="Calibri" panose="020F0502020204030204" pitchFamily="34" charset="0"/>
                        </a:rPr>
                        <a:t>управление                             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8000" marR="380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Calibri" panose="020F0502020204030204" pitchFamily="34" charset="0"/>
                        </a:rPr>
                        <a:t>4 место из 6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8000" marR="380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Calibri" panose="020F0502020204030204" pitchFamily="34" charset="0"/>
                        </a:rPr>
                        <a:t>493,80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8000" marR="380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Calibri" panose="020F0502020204030204" pitchFamily="34" charset="0"/>
                        </a:rPr>
                        <a:t>4 место из 6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8000" marR="380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Calibri" panose="020F0502020204030204" pitchFamily="34" charset="0"/>
                        </a:rPr>
                        <a:t>647,34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8000" marR="380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8000" marR="380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8000" marR="38000" marT="0" marB="0"/>
                </a:tc>
              </a:tr>
              <a:tr h="137318">
                <a:tc gridSpan="8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err="1">
                          <a:effectLst/>
                          <a:latin typeface="Calibri" panose="020F0502020204030204" pitchFamily="34" charset="0"/>
                        </a:rPr>
                        <a:t>Бакалавриат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8000" marR="3800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3731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8000" marR="380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Calibri" panose="020F0502020204030204" pitchFamily="34" charset="0"/>
                        </a:rPr>
                        <a:t>5В071800 </a:t>
                      </a:r>
                      <a:r>
                        <a:rPr lang="kk-KZ" sz="800" dirty="0">
                          <a:effectLst/>
                          <a:latin typeface="Calibri" panose="020F0502020204030204" pitchFamily="34" charset="0"/>
                        </a:rPr>
                        <a:t>Электроэнергетика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8000" marR="380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Calibri" panose="020F0502020204030204" pitchFamily="34" charset="0"/>
                        </a:rPr>
                        <a:t>1 место из 9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8000" marR="380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Calibri" panose="020F0502020204030204" pitchFamily="34" charset="0"/>
                        </a:rPr>
                        <a:t>800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8000" marR="380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Calibri" panose="020F0502020204030204" pitchFamily="34" charset="0"/>
                        </a:rPr>
                        <a:t>1 место из 13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8000" marR="380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Calibri" panose="020F0502020204030204" pitchFamily="34" charset="0"/>
                        </a:rPr>
                        <a:t>800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8000" marR="380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Calibri" panose="020F0502020204030204" pitchFamily="34" charset="0"/>
                        </a:rPr>
                        <a:t>2 место из 3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8000" marR="380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Calibri" panose="020F0502020204030204" pitchFamily="34" charset="0"/>
                        </a:rPr>
                        <a:t>1945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8000" marR="38000" marT="0" marB="0"/>
                </a:tc>
              </a:tr>
              <a:tr h="27463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8000" marR="380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Calibri" panose="020F0502020204030204" pitchFamily="34" charset="0"/>
                        </a:rPr>
                        <a:t>5В071900</a:t>
                      </a:r>
                      <a:r>
                        <a:rPr lang="kk-KZ" sz="800">
                          <a:effectLst/>
                          <a:latin typeface="Calibri" panose="020F0502020204030204" pitchFamily="34" charset="0"/>
                        </a:rPr>
                        <a:t> Радиотехника, электроника и телекоммуникации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8000" marR="380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Calibri" panose="020F0502020204030204" pitchFamily="34" charset="0"/>
                        </a:rPr>
                        <a:t>1 место из 9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8000" marR="380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Calibri" panose="020F0502020204030204" pitchFamily="34" charset="0"/>
                        </a:rPr>
                        <a:t>800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8000" marR="380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Calibri" panose="020F0502020204030204" pitchFamily="34" charset="0"/>
                        </a:rPr>
                        <a:t>1 место из 10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8000" marR="380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Calibri" panose="020F0502020204030204" pitchFamily="34" charset="0"/>
                        </a:rPr>
                        <a:t>800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8000" marR="380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Calibri" panose="020F0502020204030204" pitchFamily="34" charset="0"/>
                        </a:rPr>
                        <a:t>2 место из 3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8000" marR="380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Calibri" panose="020F0502020204030204" pitchFamily="34" charset="0"/>
                        </a:rPr>
                        <a:t>1940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8000" marR="38000" marT="0" marB="0"/>
                </a:tc>
              </a:tr>
              <a:tr h="17329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8000" marR="380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Calibri" panose="020F0502020204030204" pitchFamily="34" charset="0"/>
                        </a:rPr>
                        <a:t>5В071200 </a:t>
                      </a:r>
                      <a:r>
                        <a:rPr lang="kk-KZ" sz="800" dirty="0">
                          <a:effectLst/>
                          <a:latin typeface="Calibri" panose="020F0502020204030204" pitchFamily="34" charset="0"/>
                        </a:rPr>
                        <a:t>Энергообеспечение сельского хозяйства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8000" marR="380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Calibri" panose="020F0502020204030204" pitchFamily="34" charset="0"/>
                        </a:rPr>
                        <a:t>3 место из 3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8000" marR="380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Calibri" panose="020F0502020204030204" pitchFamily="34" charset="0"/>
                        </a:rPr>
                        <a:t>643,63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8000" marR="380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8000" marR="380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8000" marR="380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Calibri" panose="020F0502020204030204" pitchFamily="34" charset="0"/>
                        </a:rPr>
                        <a:t>2 место из 2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8000" marR="380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Calibri" panose="020F0502020204030204" pitchFamily="34" charset="0"/>
                        </a:rPr>
                        <a:t>430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8000" marR="38000" marT="0" marB="0"/>
                </a:tc>
              </a:tr>
              <a:tr h="17329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Calibri" panose="020F0502020204030204" pitchFamily="34" charset="0"/>
                        </a:rPr>
                        <a:t>4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8000" marR="380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Calibri" panose="020F0502020204030204" pitchFamily="34" charset="0"/>
                        </a:rPr>
                        <a:t>5В100200 </a:t>
                      </a:r>
                      <a:r>
                        <a:rPr lang="kk-KZ" sz="800" dirty="0">
                          <a:effectLst/>
                          <a:latin typeface="Calibri" panose="020F0502020204030204" pitchFamily="34" charset="0"/>
                        </a:rPr>
                        <a:t>Системы информационной безопасности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8000" marR="380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Calibri" panose="020F0502020204030204" pitchFamily="34" charset="0"/>
                        </a:rPr>
                        <a:t>2 место из 2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8000" marR="380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Calibri" panose="020F0502020204030204" pitchFamily="34" charset="0"/>
                        </a:rPr>
                        <a:t>772,28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8000" marR="380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Calibri" panose="020F0502020204030204" pitchFamily="34" charset="0"/>
                        </a:rPr>
                        <a:t>1 место из 2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8000" marR="380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Calibri" panose="020F0502020204030204" pitchFamily="34" charset="0"/>
                        </a:rPr>
                        <a:t>800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8000" marR="380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Calibri" panose="020F0502020204030204" pitchFamily="34" charset="0"/>
                        </a:rPr>
                        <a:t>2 место из 3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8000" marR="380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Calibri" panose="020F0502020204030204" pitchFamily="34" charset="0"/>
                        </a:rPr>
                        <a:t>486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8000" marR="38000" marT="0" marB="0"/>
                </a:tc>
              </a:tr>
              <a:tr h="13731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Calibri" panose="020F0502020204030204" pitchFamily="34" charset="0"/>
                        </a:rPr>
                        <a:t>5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8000" marR="380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Calibri" panose="020F0502020204030204" pitchFamily="34" charset="0"/>
                        </a:rPr>
                        <a:t>5В071700 </a:t>
                      </a:r>
                      <a:r>
                        <a:rPr lang="kk-KZ" sz="800">
                          <a:effectLst/>
                          <a:latin typeface="Calibri" panose="020F0502020204030204" pitchFamily="34" charset="0"/>
                        </a:rPr>
                        <a:t> Теплоэнергетика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8000" marR="380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Calibri" panose="020F0502020204030204" pitchFamily="34" charset="0"/>
                        </a:rPr>
                        <a:t>1 место из 7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8000" marR="380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Calibri" panose="020F0502020204030204" pitchFamily="34" charset="0"/>
                        </a:rPr>
                        <a:t>800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8000" marR="380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Calibri" panose="020F0502020204030204" pitchFamily="34" charset="0"/>
                        </a:rPr>
                        <a:t>1 место из 7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8000" marR="380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Calibri" panose="020F0502020204030204" pitchFamily="34" charset="0"/>
                        </a:rPr>
                        <a:t>800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8000" marR="380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Calibri" panose="020F0502020204030204" pitchFamily="34" charset="0"/>
                        </a:rPr>
                        <a:t>3 место из 3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8000" marR="380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Calibri" panose="020F0502020204030204" pitchFamily="34" charset="0"/>
                        </a:rPr>
                        <a:t>992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8000" marR="38000" marT="0" marB="0"/>
                </a:tc>
              </a:tr>
              <a:tr h="13731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Calibri" panose="020F0502020204030204" pitchFamily="34" charset="0"/>
                        </a:rPr>
                        <a:t>6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8000" marR="380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Calibri" panose="020F0502020204030204" pitchFamily="34" charset="0"/>
                        </a:rPr>
                        <a:t>5В071600 </a:t>
                      </a:r>
                      <a:r>
                        <a:rPr lang="kk-KZ" sz="800" dirty="0">
                          <a:effectLst/>
                          <a:latin typeface="Calibri" panose="020F0502020204030204" pitchFamily="34" charset="0"/>
                        </a:rPr>
                        <a:t> Приборостроение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8000" marR="380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Calibri" panose="020F0502020204030204" pitchFamily="34" charset="0"/>
                        </a:rPr>
                        <a:t>3 место из 3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8000" marR="380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Calibri" panose="020F0502020204030204" pitchFamily="34" charset="0"/>
                        </a:rPr>
                        <a:t>399,5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8000" marR="380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Calibri" panose="020F0502020204030204" pitchFamily="34" charset="0"/>
                        </a:rPr>
                        <a:t>3 место из 3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8000" marR="380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Calibri" panose="020F0502020204030204" pitchFamily="34" charset="0"/>
                        </a:rPr>
                        <a:t>436,40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8000" marR="380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Calibri" panose="020F0502020204030204" pitchFamily="34" charset="0"/>
                        </a:rPr>
                        <a:t>1 место из 3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8000" marR="380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Calibri" panose="020F0502020204030204" pitchFamily="34" charset="0"/>
                        </a:rPr>
                        <a:t>841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8000" marR="38000" marT="0" marB="0"/>
                </a:tc>
              </a:tr>
              <a:tr h="13731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Calibri" panose="020F0502020204030204" pitchFamily="34" charset="0"/>
                        </a:rPr>
                        <a:t>7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8000" marR="380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Calibri" panose="020F0502020204030204" pitchFamily="34" charset="0"/>
                        </a:rPr>
                        <a:t>5В074600 </a:t>
                      </a:r>
                      <a:r>
                        <a:rPr lang="kk-KZ" sz="800" dirty="0">
                          <a:effectLst/>
                          <a:latin typeface="Calibri" panose="020F0502020204030204" pitchFamily="34" charset="0"/>
                        </a:rPr>
                        <a:t>Космическая техника и технологии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8000" marR="380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Calibri" panose="020F0502020204030204" pitchFamily="34" charset="0"/>
                        </a:rPr>
                        <a:t>2 место из 2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8000" marR="380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Calibri" panose="020F0502020204030204" pitchFamily="34" charset="0"/>
                        </a:rPr>
                        <a:t>248,09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8000" marR="380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Calibri" panose="020F0502020204030204" pitchFamily="34" charset="0"/>
                        </a:rPr>
                        <a:t>3 место из 3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8000" marR="380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Calibri" panose="020F0502020204030204" pitchFamily="34" charset="0"/>
                        </a:rPr>
                        <a:t>490,68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8000" marR="380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Calibri" panose="020F0502020204030204" pitchFamily="34" charset="0"/>
                        </a:rPr>
                        <a:t>3 место из 3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8000" marR="380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Calibri" panose="020F0502020204030204" pitchFamily="34" charset="0"/>
                        </a:rPr>
                        <a:t>415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8000" marR="38000" marT="0" marB="0"/>
                </a:tc>
              </a:tr>
              <a:tr h="27463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Calibri" panose="020F0502020204030204" pitchFamily="34" charset="0"/>
                        </a:rPr>
                        <a:t>8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8000" marR="380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Calibri" panose="020F0502020204030204" pitchFamily="34" charset="0"/>
                        </a:rPr>
                        <a:t>5В070400 Вычислительная техника и программное обеспечение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8000" marR="380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Calibri" panose="020F0502020204030204" pitchFamily="34" charset="0"/>
                        </a:rPr>
                        <a:t>9 место из 12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8000" marR="380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Calibri" panose="020F0502020204030204" pitchFamily="34" charset="0"/>
                        </a:rPr>
                        <a:t>361,79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8000" marR="380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Calibri" panose="020F0502020204030204" pitchFamily="34" charset="0"/>
                        </a:rPr>
                        <a:t>3 место из 13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8000" marR="380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Calibri" panose="020F0502020204030204" pitchFamily="34" charset="0"/>
                        </a:rPr>
                        <a:t>678,43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8000" marR="380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8000" marR="380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8000" marR="38000" marT="0" marB="0"/>
                </a:tc>
              </a:tr>
              <a:tr h="13731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Calibri" panose="020F0502020204030204" pitchFamily="34" charset="0"/>
                        </a:rPr>
                        <a:t>9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8000" marR="380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Calibri" panose="020F0502020204030204" pitchFamily="34" charset="0"/>
                        </a:rPr>
                        <a:t>5В070200 Автоматизация и управление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8000" marR="380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Calibri" panose="020F0502020204030204" pitchFamily="34" charset="0"/>
                        </a:rPr>
                        <a:t>6 место из 7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8000" marR="380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Calibri" panose="020F0502020204030204" pitchFamily="34" charset="0"/>
                        </a:rPr>
                        <a:t>370,42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8000" marR="380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Calibri" panose="020F0502020204030204" pitchFamily="34" charset="0"/>
                        </a:rPr>
                        <a:t>6 место из 12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8000" marR="380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Calibri" panose="020F0502020204030204" pitchFamily="34" charset="0"/>
                        </a:rPr>
                        <a:t>412,60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8000" marR="380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8000" marR="380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38000" marR="38000" marT="0" marB="0"/>
                </a:tc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495177" y="689151"/>
            <a:ext cx="50441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 smtClean="0">
                <a:latin typeface="Calibri" panose="020F0502020204030204" pitchFamily="34" charset="0"/>
              </a:rPr>
              <a:t>Общее </a:t>
            </a:r>
            <a:r>
              <a:rPr lang="ru-RU" i="1" dirty="0">
                <a:latin typeface="Calibri" panose="020F0502020204030204" pitchFamily="34" charset="0"/>
              </a:rPr>
              <a:t>количество вузов по Казахстану,  ведущих подготовку по специальностям АУЭС </a:t>
            </a:r>
            <a:r>
              <a:rPr lang="ru-RU" b="1" i="1" dirty="0">
                <a:latin typeface="Calibri" panose="020F0502020204030204" pitchFamily="34" charset="0"/>
              </a:rPr>
              <a:t>– </a:t>
            </a:r>
            <a:r>
              <a:rPr lang="ru-RU" b="1" i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120</a:t>
            </a:r>
            <a:r>
              <a:rPr lang="ru-RU" i="1" dirty="0" smtClean="0">
                <a:latin typeface="Calibri" panose="020F0502020204030204" pitchFamily="34" charset="0"/>
              </a:rPr>
              <a:t>.</a:t>
            </a:r>
          </a:p>
          <a:p>
            <a:endParaRPr lang="ru-RU" sz="1000" i="1" dirty="0" smtClean="0">
              <a:latin typeface="Calibri" panose="020F0502020204030204" pitchFamily="34" charset="0"/>
            </a:endParaRPr>
          </a:p>
          <a:p>
            <a:r>
              <a:rPr lang="ru-RU" i="1" dirty="0" smtClean="0">
                <a:latin typeface="Calibri" panose="020F0502020204030204" pitchFamily="34" charset="0"/>
              </a:rPr>
              <a:t>В </a:t>
            </a:r>
            <a:r>
              <a:rPr lang="ru-RU" i="1" dirty="0">
                <a:latin typeface="Calibri" panose="020F0502020204030204" pitchFamily="34" charset="0"/>
              </a:rPr>
              <a:t>национальном рейтинге лучших технических вузов </a:t>
            </a:r>
            <a:r>
              <a:rPr lang="ru-RU" b="1" i="1" dirty="0">
                <a:solidFill>
                  <a:srgbClr val="FF0000"/>
                </a:solidFill>
                <a:latin typeface="Calibri" panose="020F0502020204030204" pitchFamily="34" charset="0"/>
              </a:rPr>
              <a:t>АУЭС</a:t>
            </a:r>
            <a:r>
              <a:rPr lang="ru-RU" i="1" dirty="0">
                <a:latin typeface="Calibri" panose="020F0502020204030204" pitchFamily="34" charset="0"/>
              </a:rPr>
              <a:t> входит в </a:t>
            </a:r>
            <a:r>
              <a:rPr lang="ru-RU" b="1" i="1" dirty="0">
                <a:solidFill>
                  <a:srgbClr val="FF2D2D"/>
                </a:solidFill>
                <a:latin typeface="Calibri" panose="020F0502020204030204" pitchFamily="34" charset="0"/>
              </a:rPr>
              <a:t>топ-10</a:t>
            </a:r>
            <a:r>
              <a:rPr lang="ru-RU" i="1" dirty="0">
                <a:latin typeface="Calibri" panose="020F0502020204030204" pitchFamily="34" charset="0"/>
              </a:rPr>
              <a:t>:  </a:t>
            </a:r>
          </a:p>
        </p:txBody>
      </p:sp>
      <p:graphicFrame>
        <p:nvGraphicFramePr>
          <p:cNvPr id="8" name="Схема 7"/>
          <p:cNvGraphicFramePr/>
          <p:nvPr>
            <p:extLst>
              <p:ext uri="{D42A27DB-BD31-4B8C-83A1-F6EECF244321}">
                <p14:modId xmlns:p14="http://schemas.microsoft.com/office/powerpoint/2010/main" val="1203784489"/>
              </p:ext>
            </p:extLst>
          </p:nvPr>
        </p:nvGraphicFramePr>
        <p:xfrm>
          <a:off x="4714990" y="141045"/>
          <a:ext cx="4500594" cy="17145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Стрелка вправо 3"/>
          <p:cNvSpPr/>
          <p:nvPr/>
        </p:nvSpPr>
        <p:spPr>
          <a:xfrm rot="19231865">
            <a:off x="3150940" y="3771798"/>
            <a:ext cx="157161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право 8"/>
          <p:cNvSpPr/>
          <p:nvPr/>
        </p:nvSpPr>
        <p:spPr>
          <a:xfrm rot="19078204">
            <a:off x="3135131" y="4404381"/>
            <a:ext cx="157161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право 9"/>
          <p:cNvSpPr/>
          <p:nvPr/>
        </p:nvSpPr>
        <p:spPr>
          <a:xfrm rot="1855864">
            <a:off x="3132248" y="4189310"/>
            <a:ext cx="157161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5-конечная звезда 4"/>
          <p:cNvSpPr/>
          <p:nvPr/>
        </p:nvSpPr>
        <p:spPr>
          <a:xfrm>
            <a:off x="3209836" y="2885500"/>
            <a:ext cx="45719" cy="45719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5-конечная звезда 16"/>
          <p:cNvSpPr/>
          <p:nvPr/>
        </p:nvSpPr>
        <p:spPr>
          <a:xfrm>
            <a:off x="3219579" y="4051257"/>
            <a:ext cx="45719" cy="45719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5-конечная звезда 17"/>
          <p:cNvSpPr/>
          <p:nvPr/>
        </p:nvSpPr>
        <p:spPr>
          <a:xfrm>
            <a:off x="3215500" y="3355906"/>
            <a:ext cx="45719" cy="45719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20</a:t>
            </a:fld>
            <a:endParaRPr lang="en"/>
          </a:p>
        </p:txBody>
      </p:sp>
      <p:graphicFrame>
        <p:nvGraphicFramePr>
          <p:cNvPr id="3" name="Диаграмма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42794459"/>
              </p:ext>
            </p:extLst>
          </p:nvPr>
        </p:nvGraphicFramePr>
        <p:xfrm>
          <a:off x="606654" y="196551"/>
          <a:ext cx="7848872" cy="46136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2137445" y="45460"/>
            <a:ext cx="523412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itchFamily="18" charset="0"/>
              </a:rPr>
              <a:t>Расходы на заработную плату за календарный год, млн. тенге</a:t>
            </a:r>
            <a:endParaRPr lang="ru-RU" altLang="ru-RU" sz="1000" dirty="0">
              <a:latin typeface="Calibri" panose="020F0502020204030204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7998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21</a:t>
            </a:fld>
            <a:endParaRPr lang="en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3888400"/>
              </p:ext>
            </p:extLst>
          </p:nvPr>
        </p:nvGraphicFramePr>
        <p:xfrm>
          <a:off x="458997" y="426404"/>
          <a:ext cx="8208912" cy="4389120"/>
        </p:xfrm>
        <a:graphic>
          <a:graphicData uri="http://schemas.openxmlformats.org/drawingml/2006/table">
            <a:tbl>
              <a:tblPr>
                <a:tableStyleId>{22838BEF-8BB2-4498-84A7-C5851F593DF1}</a:tableStyleId>
              </a:tblPr>
              <a:tblGrid>
                <a:gridCol w="332185"/>
                <a:gridCol w="3185920"/>
                <a:gridCol w="656227"/>
                <a:gridCol w="577237"/>
                <a:gridCol w="559009"/>
                <a:gridCol w="583311"/>
                <a:gridCol w="577237"/>
                <a:gridCol w="559009"/>
                <a:gridCol w="552931"/>
                <a:gridCol w="625846"/>
              </a:tblGrid>
              <a:tr h="12341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Calibri" panose="020F0502020204030204" pitchFamily="34" charset="0"/>
                        </a:rPr>
                        <a:t>№ п/п</a:t>
                      </a:r>
                      <a:endParaRPr lang="ru-RU" sz="9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Calibri" panose="020F0502020204030204" pitchFamily="34" charset="0"/>
                        </a:rPr>
                        <a:t>Целевые индикаторы</a:t>
                      </a:r>
                      <a:endParaRPr lang="ru-RU" sz="9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Calibri" panose="020F0502020204030204" pitchFamily="34" charset="0"/>
                        </a:rPr>
                        <a:t>2017</a:t>
                      </a:r>
                      <a:endParaRPr lang="ru-RU" sz="9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Calibri" panose="020F0502020204030204" pitchFamily="34" charset="0"/>
                        </a:rPr>
                        <a:t>2018</a:t>
                      </a:r>
                      <a:endParaRPr lang="ru-RU" sz="9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Calibri" panose="020F0502020204030204" pitchFamily="34" charset="0"/>
                        </a:rPr>
                        <a:t>2019</a:t>
                      </a:r>
                      <a:endParaRPr lang="ru-RU" sz="9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Calibri" panose="020F0502020204030204" pitchFamily="34" charset="0"/>
                        </a:rPr>
                        <a:t>2020</a:t>
                      </a:r>
                      <a:endParaRPr lang="ru-RU" sz="9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4682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u="none" strike="noStrike" dirty="0"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ru-RU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u="none" strike="noStrike" dirty="0">
                          <a:effectLst/>
                          <a:latin typeface="Calibri" panose="020F0502020204030204" pitchFamily="34" charset="0"/>
                        </a:rPr>
                        <a:t>Доля студентов – </a:t>
                      </a:r>
                      <a:r>
                        <a:rPr lang="en-US" sz="900" b="0" u="none" strike="noStrike" dirty="0" smtClean="0">
                          <a:effectLst/>
                          <a:latin typeface="Calibri" panose="020F0502020204030204" pitchFamily="34" charset="0"/>
                        </a:rPr>
                        <a:t>post </a:t>
                      </a:r>
                      <a:r>
                        <a:rPr lang="ru-RU" sz="900" b="0" u="none" strike="noStrike" dirty="0" err="1" smtClean="0">
                          <a:effectLst/>
                          <a:latin typeface="Calibri" panose="020F0502020204030204" pitchFamily="34" charset="0"/>
                        </a:rPr>
                        <a:t>graduate</a:t>
                      </a:r>
                      <a:r>
                        <a:rPr lang="ru-RU" sz="900" b="0" u="none" strike="noStrike" dirty="0">
                          <a:effectLst/>
                          <a:latin typeface="Calibri" panose="020F0502020204030204" pitchFamily="34" charset="0"/>
                        </a:rPr>
                        <a:t>: (магистрантов и докторантов </a:t>
                      </a:r>
                      <a:r>
                        <a:rPr lang="ru-RU" sz="900" b="0" u="none" strike="noStrike" dirty="0" err="1">
                          <a:effectLst/>
                          <a:latin typeface="Calibri" panose="020F0502020204030204" pitchFamily="34" charset="0"/>
                        </a:rPr>
                        <a:t>PhD</a:t>
                      </a:r>
                      <a:r>
                        <a:rPr lang="ru-RU" sz="900" b="0" u="none" strike="noStrike" dirty="0">
                          <a:effectLst/>
                          <a:latin typeface="Calibri" panose="020F0502020204030204" pitchFamily="34" charset="0"/>
                        </a:rPr>
                        <a:t>) к общему числу студентов очной формы:</a:t>
                      </a:r>
                      <a:endParaRPr lang="ru-RU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Calibri" panose="020F0502020204030204" pitchFamily="34" charset="0"/>
                        </a:rPr>
                        <a:t>5,6%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Calibri" panose="020F0502020204030204" pitchFamily="34" charset="0"/>
                        </a:rPr>
                        <a:t>7,2%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Calibri" panose="020F0502020204030204" pitchFamily="34" charset="0"/>
                        </a:rPr>
                        <a:t>8,5%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Calibri" panose="020F0502020204030204" pitchFamily="34" charset="0"/>
                        </a:rPr>
                        <a:t>9,7%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4682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u="none" strike="noStrike"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ru-RU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u="none" strike="noStrike" dirty="0">
                          <a:effectLst/>
                          <a:latin typeface="Calibri" panose="020F0502020204030204" pitchFamily="34" charset="0"/>
                        </a:rPr>
                        <a:t>Доля молодых ученых в возрасте до 35 лет от штатных сотрудников ППС.</a:t>
                      </a:r>
                      <a:endParaRPr lang="ru-RU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Calibri" panose="020F0502020204030204" pitchFamily="34" charset="0"/>
                        </a:rPr>
                        <a:t>20%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r>
                        <a:rPr lang="en-US" sz="900" u="none" strike="noStrike" dirty="0" smtClean="0"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r>
                        <a:rPr lang="ru-RU" sz="900" u="none" strike="noStrike" dirty="0" smtClean="0">
                          <a:effectLst/>
                          <a:latin typeface="Calibri" panose="020F0502020204030204" pitchFamily="34" charset="0"/>
                        </a:rPr>
                        <a:t>%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Calibri" panose="020F0502020204030204" pitchFamily="34" charset="0"/>
                        </a:rPr>
                        <a:t>22%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Calibri" panose="020F0502020204030204" pitchFamily="34" charset="0"/>
                        </a:rPr>
                        <a:t>24%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4682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u="none" strike="noStrike"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ru-RU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u="none" strike="noStrike" dirty="0" smtClean="0">
                          <a:effectLst/>
                          <a:latin typeface="Calibri" panose="020F0502020204030204" pitchFamily="34" charset="0"/>
                        </a:rPr>
                        <a:t>Доля </a:t>
                      </a:r>
                      <a:r>
                        <a:rPr lang="ru-RU" sz="900" b="0" u="none" strike="noStrike" dirty="0">
                          <a:effectLst/>
                          <a:latin typeface="Calibri" panose="020F0502020204030204" pitchFamily="34" charset="0"/>
                        </a:rPr>
                        <a:t>публикаций на одного ППС в </a:t>
                      </a:r>
                      <a:r>
                        <a:rPr lang="ru-RU" sz="900" b="0" u="none" strike="noStrike" dirty="0" err="1">
                          <a:effectLst/>
                          <a:latin typeface="Calibri" panose="020F0502020204030204" pitchFamily="34" charset="0"/>
                        </a:rPr>
                        <a:t>Web</a:t>
                      </a:r>
                      <a:r>
                        <a:rPr lang="ru-RU" sz="900" b="0" u="none" strike="noStrike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ru-RU" sz="900" b="0" u="none" strike="noStrike" dirty="0" err="1">
                          <a:effectLst/>
                          <a:latin typeface="Calibri" panose="020F0502020204030204" pitchFamily="34" charset="0"/>
                        </a:rPr>
                        <a:t>of</a:t>
                      </a:r>
                      <a:r>
                        <a:rPr lang="ru-RU" sz="900" b="0" u="none" strike="noStrike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ru-RU" sz="900" b="0" u="none" strike="noStrike" dirty="0" err="1">
                          <a:effectLst/>
                          <a:latin typeface="Calibri" panose="020F0502020204030204" pitchFamily="34" charset="0"/>
                        </a:rPr>
                        <a:t>Science</a:t>
                      </a:r>
                      <a:r>
                        <a:rPr lang="ru-RU" sz="900" b="0" u="none" strike="noStrike" dirty="0">
                          <a:effectLst/>
                          <a:latin typeface="Calibri" panose="020F0502020204030204" pitchFamily="34" charset="0"/>
                        </a:rPr>
                        <a:t> за последние три года.</a:t>
                      </a:r>
                      <a:endParaRPr lang="ru-RU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Calibri" panose="020F0502020204030204" pitchFamily="34" charset="0"/>
                        </a:rPr>
                        <a:t>11%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Calibri" panose="020F0502020204030204" pitchFamily="34" charset="0"/>
                        </a:rPr>
                        <a:t>12%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Calibri" panose="020F0502020204030204" pitchFamily="34" charset="0"/>
                        </a:rPr>
                        <a:t>13%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Calibri" panose="020F0502020204030204" pitchFamily="34" charset="0"/>
                        </a:rPr>
                        <a:t>14%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2341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u="none" strike="noStrike">
                          <a:effectLst/>
                          <a:latin typeface="Calibri" panose="020F0502020204030204" pitchFamily="34" charset="0"/>
                        </a:rPr>
                        <a:t>4</a:t>
                      </a:r>
                      <a:endParaRPr lang="ru-RU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u="none" strike="noStrike" dirty="0" smtClean="0">
                          <a:effectLst/>
                          <a:latin typeface="Calibri" panose="020F0502020204030204" pitchFamily="34" charset="0"/>
                        </a:rPr>
                        <a:t>Доля </a:t>
                      </a:r>
                      <a:r>
                        <a:rPr lang="ru-RU" sz="900" b="0" u="none" strike="noStrike" dirty="0">
                          <a:effectLst/>
                          <a:latin typeface="Calibri" panose="020F0502020204030204" pitchFamily="34" charset="0"/>
                        </a:rPr>
                        <a:t>публикаций на одного ППС в </a:t>
                      </a:r>
                      <a:r>
                        <a:rPr lang="ru-RU" sz="900" b="0" u="none" strike="noStrike" dirty="0" err="1">
                          <a:effectLst/>
                          <a:latin typeface="Calibri" panose="020F0502020204030204" pitchFamily="34" charset="0"/>
                        </a:rPr>
                        <a:t>Scopus</a:t>
                      </a:r>
                      <a:r>
                        <a:rPr lang="ru-RU" sz="900" b="0" u="none" strike="noStrike" dirty="0">
                          <a:effectLst/>
                          <a:latin typeface="Calibri" panose="020F0502020204030204" pitchFamily="34" charset="0"/>
                        </a:rPr>
                        <a:t> за последние три года.</a:t>
                      </a:r>
                      <a:endParaRPr lang="ru-RU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Calibri" panose="020F0502020204030204" pitchFamily="34" charset="0"/>
                        </a:rPr>
                        <a:t>133%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Calibri" panose="020F0502020204030204" pitchFamily="34" charset="0"/>
                        </a:rPr>
                        <a:t>136%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Calibri" panose="020F0502020204030204" pitchFamily="34" charset="0"/>
                        </a:rPr>
                        <a:t>140%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Calibri" panose="020F0502020204030204" pitchFamily="34" charset="0"/>
                        </a:rPr>
                        <a:t>143%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2341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u="none" strike="noStrike">
                          <a:effectLst/>
                          <a:latin typeface="Calibri" panose="020F0502020204030204" pitchFamily="34" charset="0"/>
                        </a:rPr>
                        <a:t>5</a:t>
                      </a:r>
                      <a:endParaRPr lang="ru-RU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u="none" strike="noStrike" dirty="0">
                          <a:effectLst/>
                          <a:latin typeface="Calibri" panose="020F0502020204030204" pitchFamily="34" charset="0"/>
                        </a:rPr>
                        <a:t>Доля патентов на одного штатного ППС.</a:t>
                      </a:r>
                      <a:endParaRPr lang="ru-RU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Calibri" panose="020F0502020204030204" pitchFamily="34" charset="0"/>
                        </a:rPr>
                        <a:t>13%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Calibri" panose="020F0502020204030204" pitchFamily="34" charset="0"/>
                        </a:rPr>
                        <a:t>14%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Calibri" panose="020F0502020204030204" pitchFamily="34" charset="0"/>
                        </a:rPr>
                        <a:t>15%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Calibri" panose="020F0502020204030204" pitchFamily="34" charset="0"/>
                        </a:rPr>
                        <a:t>16%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2341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900" b="0" u="none" strike="noStrike">
                          <a:effectLst/>
                          <a:latin typeface="Calibri" panose="020F0502020204030204" pitchFamily="34" charset="0"/>
                        </a:rPr>
                        <a:t>6</a:t>
                      </a:r>
                      <a:endParaRPr lang="ru-RU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ru-RU" sz="900" b="0" u="none" strike="noStrike" dirty="0" err="1">
                          <a:effectLst/>
                          <a:latin typeface="Calibri" panose="020F0502020204030204" pitchFamily="34" charset="0"/>
                        </a:rPr>
                        <a:t>Обьем</a:t>
                      </a:r>
                      <a:r>
                        <a:rPr lang="ru-RU" sz="900" b="0" u="none" strike="noStrike" dirty="0">
                          <a:effectLst/>
                          <a:latin typeface="Calibri" panose="020F0502020204030204" pitchFamily="34" charset="0"/>
                        </a:rPr>
                        <a:t> финансирования НИР, </a:t>
                      </a:r>
                      <a:r>
                        <a:rPr lang="ru-RU" sz="900" b="0" u="none" strike="noStrike" dirty="0" err="1">
                          <a:effectLst/>
                          <a:latin typeface="Calibri" panose="020F0502020204030204" pitchFamily="34" charset="0"/>
                        </a:rPr>
                        <a:t>хоз.договоров</a:t>
                      </a:r>
                      <a:r>
                        <a:rPr lang="ru-RU" sz="900" b="0" u="none" strike="noStrike" dirty="0">
                          <a:effectLst/>
                          <a:latin typeface="Calibri" panose="020F0502020204030204" pitchFamily="34" charset="0"/>
                        </a:rPr>
                        <a:t> на одного штатного ППС:</a:t>
                      </a:r>
                      <a:endParaRPr lang="ru-RU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Calibri" panose="020F0502020204030204" pitchFamily="34" charset="0"/>
                        </a:rPr>
                        <a:t>836 857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Calibri" panose="020F0502020204030204" pitchFamily="34" charset="0"/>
                        </a:rPr>
                        <a:t>858 469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Calibri" panose="020F0502020204030204" pitchFamily="34" charset="0"/>
                        </a:rPr>
                        <a:t>890 000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Calibri" panose="020F0502020204030204" pitchFamily="34" charset="0"/>
                        </a:rPr>
                        <a:t>930 000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2341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Calibri" panose="020F0502020204030204" pitchFamily="34" charset="0"/>
                        </a:rPr>
                        <a:t>360 685 301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Calibri" panose="020F0502020204030204" pitchFamily="34" charset="0"/>
                        </a:rPr>
                        <a:t>431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23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u="none" strike="noStrike">
                          <a:effectLst/>
                          <a:latin typeface="Calibri" panose="020F0502020204030204" pitchFamily="34" charset="0"/>
                        </a:rPr>
                        <a:t>7</a:t>
                      </a:r>
                      <a:endParaRPr lang="ru-RU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u="none" strike="noStrike" dirty="0">
                          <a:effectLst/>
                          <a:latin typeface="Calibri" panose="020F0502020204030204" pitchFamily="34" charset="0"/>
                        </a:rPr>
                        <a:t>Доля ППС от общего числа ППС, работающих по совместительству, привлеченных из числа специалистов предприятий:</a:t>
                      </a:r>
                      <a:endParaRPr lang="ru-RU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Calibri" panose="020F0502020204030204" pitchFamily="34" charset="0"/>
                        </a:rPr>
                        <a:t>3%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Calibri" panose="020F0502020204030204" pitchFamily="34" charset="0"/>
                        </a:rPr>
                        <a:t>7%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Calibri" panose="020F0502020204030204" pitchFamily="34" charset="0"/>
                        </a:rPr>
                        <a:t>10%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Calibri" panose="020F0502020204030204" pitchFamily="34" charset="0"/>
                        </a:rPr>
                        <a:t>13%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23412"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ru-RU" sz="900" b="0" u="none" strike="noStrike">
                          <a:effectLst/>
                          <a:latin typeface="Calibri" panose="020F0502020204030204" pitchFamily="34" charset="0"/>
                        </a:rPr>
                        <a:t>8</a:t>
                      </a:r>
                      <a:endParaRPr lang="ru-RU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u="none" strike="noStrike" dirty="0" smtClean="0">
                          <a:effectLst/>
                          <a:latin typeface="Calibri" panose="020F0502020204030204" pitchFamily="34" charset="0"/>
                        </a:rPr>
                        <a:t>Контингент обучающихся </a:t>
                      </a:r>
                      <a:r>
                        <a:rPr lang="ru-RU" sz="900" b="0" u="none" strike="noStrike" dirty="0">
                          <a:effectLst/>
                          <a:latin typeface="Calibri" panose="020F0502020204030204" pitchFamily="34" charset="0"/>
                        </a:rPr>
                        <a:t>в АУЭС</a:t>
                      </a:r>
                      <a:r>
                        <a:rPr lang="ru-RU" sz="900" b="0" u="none" strike="noStrike" dirty="0" smtClean="0">
                          <a:effectLst/>
                          <a:latin typeface="Calibri" panose="020F0502020204030204" pitchFamily="34" charset="0"/>
                        </a:rPr>
                        <a:t>: (всего/прием)</a:t>
                      </a:r>
                      <a:endParaRPr lang="ru-RU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 dirty="0">
                          <a:effectLst/>
                          <a:latin typeface="Calibri" panose="020F0502020204030204" pitchFamily="34" charset="0"/>
                        </a:rPr>
                        <a:t>3744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  <a:latin typeface="Calibri" panose="020F0502020204030204" pitchFamily="34" charset="0"/>
                        </a:rPr>
                        <a:t>прием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  <a:latin typeface="Calibri" panose="020F0502020204030204" pitchFamily="34" charset="0"/>
                        </a:rPr>
                        <a:t>4 455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  <a:latin typeface="Calibri" panose="020F0502020204030204" pitchFamily="34" charset="0"/>
                        </a:rPr>
                        <a:t>прием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  <a:latin typeface="Calibri" panose="020F0502020204030204" pitchFamily="34" charset="0"/>
                        </a:rPr>
                        <a:t>5 096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  <a:latin typeface="Calibri" panose="020F0502020204030204" pitchFamily="34" charset="0"/>
                        </a:rPr>
                        <a:t>прием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  <a:latin typeface="Calibri" panose="020F0502020204030204" pitchFamily="34" charset="0"/>
                        </a:rPr>
                        <a:t>5 563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  <a:latin typeface="Calibri" panose="020F0502020204030204" pitchFamily="34" charset="0"/>
                        </a:rPr>
                        <a:t>прием</a:t>
                      </a:r>
                      <a:endParaRPr lang="ru-RU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12341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u="none" strike="noStrike" dirty="0">
                          <a:effectLst/>
                          <a:latin typeface="Calibri" panose="020F0502020204030204" pitchFamily="34" charset="0"/>
                        </a:rPr>
                        <a:t>Колледж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 dirty="0" smtClean="0">
                          <a:effectLst/>
                          <a:latin typeface="Calibri" panose="020F0502020204030204" pitchFamily="34" charset="0"/>
                        </a:rPr>
                        <a:t>67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 dirty="0" smtClean="0">
                          <a:effectLst/>
                          <a:latin typeface="Calibri" panose="020F0502020204030204" pitchFamily="34" charset="0"/>
                        </a:rPr>
                        <a:t>67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 smtClean="0">
                          <a:effectLst/>
                          <a:latin typeface="Calibri" panose="020F0502020204030204" pitchFamily="34" charset="0"/>
                        </a:rPr>
                        <a:t>267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  <a:latin typeface="Calibri" panose="020F0502020204030204" pitchFamily="34" charset="0"/>
                        </a:rPr>
                        <a:t>200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 smtClean="0">
                          <a:effectLst/>
                          <a:latin typeface="Calibri" panose="020F0502020204030204" pitchFamily="34" charset="0"/>
                        </a:rPr>
                        <a:t>497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  <a:latin typeface="Calibri" panose="020F0502020204030204" pitchFamily="34" charset="0"/>
                        </a:rPr>
                        <a:t>230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 smtClean="0">
                          <a:effectLst/>
                          <a:latin typeface="Calibri" panose="020F0502020204030204" pitchFamily="34" charset="0"/>
                        </a:rPr>
                        <a:t>523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effectLst/>
                          <a:latin typeface="Calibri" panose="020F0502020204030204" pitchFamily="34" charset="0"/>
                        </a:rPr>
                        <a:t>250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12341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u="none" strike="noStrike" dirty="0">
                          <a:effectLst/>
                          <a:latin typeface="Calibri" panose="020F0502020204030204" pitchFamily="34" charset="0"/>
                        </a:rPr>
                        <a:t>Бакалавр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 dirty="0" smtClean="0">
                          <a:effectLst/>
                          <a:latin typeface="Calibri" panose="020F0502020204030204" pitchFamily="34" charset="0"/>
                        </a:rPr>
                        <a:t>3475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  <a:latin typeface="Calibri" panose="020F0502020204030204" pitchFamily="34" charset="0"/>
                        </a:rPr>
                        <a:t>965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 smtClean="0">
                          <a:effectLst/>
                          <a:latin typeface="Calibri" panose="020F0502020204030204" pitchFamily="34" charset="0"/>
                        </a:rPr>
                        <a:t>3889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effectLst/>
                          <a:latin typeface="Calibri" panose="020F0502020204030204" pitchFamily="34" charset="0"/>
                        </a:rPr>
                        <a:t>1 230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 smtClean="0">
                          <a:effectLst/>
                          <a:latin typeface="Calibri" panose="020F0502020204030204" pitchFamily="34" charset="0"/>
                        </a:rPr>
                        <a:t>4214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effectLst/>
                          <a:latin typeface="Calibri" panose="020F0502020204030204" pitchFamily="34" charset="0"/>
                        </a:rPr>
                        <a:t>1 170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effectLst/>
                          <a:latin typeface="Calibri" panose="020F0502020204030204" pitchFamily="34" charset="0"/>
                        </a:rPr>
                        <a:t>4 </a:t>
                      </a:r>
                      <a:r>
                        <a:rPr lang="ru-RU" sz="900" u="none" strike="noStrike" dirty="0" smtClean="0">
                          <a:effectLst/>
                          <a:latin typeface="Calibri" panose="020F0502020204030204" pitchFamily="34" charset="0"/>
                        </a:rPr>
                        <a:t>555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  <a:latin typeface="Calibri" panose="020F0502020204030204" pitchFamily="34" charset="0"/>
                        </a:rPr>
                        <a:t>1 130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12341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u="none" strike="noStrike" dirty="0">
                          <a:effectLst/>
                          <a:latin typeface="Calibri" panose="020F0502020204030204" pitchFamily="34" charset="0"/>
                        </a:rPr>
                        <a:t>Магистранты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  <a:latin typeface="Calibri" panose="020F0502020204030204" pitchFamily="34" charset="0"/>
                        </a:rPr>
                        <a:t>170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  <a:latin typeface="Calibri" panose="020F0502020204030204" pitchFamily="34" charset="0"/>
                        </a:rPr>
                        <a:t>105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  <a:latin typeface="Calibri" panose="020F0502020204030204" pitchFamily="34" charset="0"/>
                        </a:rPr>
                        <a:t>259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 smtClean="0"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r>
                        <a:rPr lang="en-US" sz="900" u="none" strike="noStrike" dirty="0" smtClean="0">
                          <a:effectLst/>
                          <a:latin typeface="Calibri" panose="020F0502020204030204" pitchFamily="34" charset="0"/>
                        </a:rPr>
                        <a:t>60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  <a:latin typeface="Calibri" panose="020F0502020204030204" pitchFamily="34" charset="0"/>
                        </a:rPr>
                        <a:t>333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  <a:latin typeface="Calibri" panose="020F0502020204030204" pitchFamily="34" charset="0"/>
                        </a:rPr>
                        <a:t>177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effectLst/>
                          <a:latin typeface="Calibri" panose="020F0502020204030204" pitchFamily="34" charset="0"/>
                        </a:rPr>
                        <a:t>415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effectLst/>
                          <a:latin typeface="Calibri" panose="020F0502020204030204" pitchFamily="34" charset="0"/>
                        </a:rPr>
                        <a:t>187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12341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u="none" strike="noStrike" dirty="0">
                          <a:effectLst/>
                          <a:latin typeface="Calibri" panose="020F0502020204030204" pitchFamily="34" charset="0"/>
                        </a:rPr>
                        <a:t>Докторанты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  <a:latin typeface="Calibri" panose="020F0502020204030204" pitchFamily="34" charset="0"/>
                        </a:rPr>
                        <a:t>32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  <a:latin typeface="Calibri" panose="020F0502020204030204" pitchFamily="34" charset="0"/>
                        </a:rPr>
                        <a:t>15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effectLst/>
                          <a:latin typeface="Calibri" panose="020F0502020204030204" pitchFamily="34" charset="0"/>
                        </a:rPr>
                        <a:t>40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  <a:latin typeface="Calibri" panose="020F0502020204030204" pitchFamily="34" charset="0"/>
                        </a:rPr>
                        <a:t>15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effectLst/>
                          <a:latin typeface="Calibri" panose="020F0502020204030204" pitchFamily="34" charset="0"/>
                        </a:rPr>
                        <a:t>52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  <a:latin typeface="Calibri" panose="020F0502020204030204" pitchFamily="34" charset="0"/>
                        </a:rPr>
                        <a:t>23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  <a:latin typeface="Calibri" panose="020F0502020204030204" pitchFamily="34" charset="0"/>
                        </a:rPr>
                        <a:t>70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  <a:latin typeface="Calibri" panose="020F0502020204030204" pitchFamily="34" charset="0"/>
                        </a:rPr>
                        <a:t>33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12341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u="none" strike="noStrike">
                          <a:effectLst/>
                          <a:latin typeface="Calibri" panose="020F0502020204030204" pitchFamily="34" charset="0"/>
                        </a:rPr>
                        <a:t>9</a:t>
                      </a:r>
                      <a:endParaRPr lang="ru-RU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u="none" strike="noStrike" dirty="0">
                          <a:effectLst/>
                          <a:latin typeface="Calibri" panose="020F0502020204030204" pitchFamily="34" charset="0"/>
                        </a:rPr>
                        <a:t>Средний бал результатов ВОУД.</a:t>
                      </a:r>
                      <a:endParaRPr lang="ru-RU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  <a:latin typeface="Calibri" panose="020F0502020204030204" pitchFamily="34" charset="0"/>
                        </a:rPr>
                        <a:t>80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  <a:latin typeface="Calibri" panose="020F0502020204030204" pitchFamily="34" charset="0"/>
                        </a:rPr>
                        <a:t>82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  <a:latin typeface="Calibri" panose="020F0502020204030204" pitchFamily="34" charset="0"/>
                        </a:rPr>
                        <a:t>83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  <a:latin typeface="Calibri" panose="020F0502020204030204" pitchFamily="34" charset="0"/>
                        </a:rPr>
                        <a:t>84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23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u="none" strike="noStrike">
                          <a:effectLst/>
                          <a:latin typeface="Calibri" panose="020F0502020204030204" pitchFamily="34" charset="0"/>
                        </a:rPr>
                        <a:t>10</a:t>
                      </a:r>
                      <a:endParaRPr lang="ru-RU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u="none" strike="noStrike" dirty="0">
                          <a:effectLst/>
                          <a:latin typeface="Calibri" panose="020F0502020204030204" pitchFamily="34" charset="0"/>
                        </a:rPr>
                        <a:t>Число совместных образовательных программ </a:t>
                      </a:r>
                      <a:r>
                        <a:rPr lang="ru-RU" sz="900" b="0" u="none" strike="noStrike" dirty="0" err="1">
                          <a:effectLst/>
                          <a:latin typeface="Calibri" panose="020F0502020204030204" pitchFamily="34" charset="0"/>
                        </a:rPr>
                        <a:t>двудипломного</a:t>
                      </a:r>
                      <a:r>
                        <a:rPr lang="ru-RU" sz="900" b="0" u="none" strike="noStrike" dirty="0">
                          <a:effectLst/>
                          <a:latin typeface="Calibri" panose="020F0502020204030204" pitchFamily="34" charset="0"/>
                        </a:rPr>
                        <a:t> образования с зарубежными вузами с выдачей дипломов или сертификатов.</a:t>
                      </a:r>
                      <a:endParaRPr lang="ru-RU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Calibri" panose="020F0502020204030204" pitchFamily="34" charset="0"/>
                        </a:rPr>
                        <a:t>6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Calibri" panose="020F0502020204030204" pitchFamily="34" charset="0"/>
                        </a:rPr>
                        <a:t>9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Calibri" panose="020F0502020204030204" pitchFamily="34" charset="0"/>
                        </a:rPr>
                        <a:t>16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Calibri" panose="020F0502020204030204" pitchFamily="34" charset="0"/>
                        </a:rPr>
                        <a:t>21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23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u="none" strike="noStrike">
                          <a:effectLst/>
                          <a:latin typeface="Calibri" panose="020F0502020204030204" pitchFamily="34" charset="0"/>
                        </a:rPr>
                        <a:t>11</a:t>
                      </a:r>
                      <a:endParaRPr lang="ru-RU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u="none" strike="noStrike" dirty="0">
                          <a:effectLst/>
                          <a:latin typeface="Calibri" panose="020F0502020204030204" pitchFamily="34" charset="0"/>
                        </a:rPr>
                        <a:t>Доля академической мобильности (входящая и исходящая) на одного студента очной формы (</a:t>
                      </a:r>
                      <a:r>
                        <a:rPr lang="ru-RU" sz="900" b="0" u="none" strike="noStrike" dirty="0" err="1">
                          <a:effectLst/>
                          <a:latin typeface="Calibri" panose="020F0502020204030204" pitchFamily="34" charset="0"/>
                        </a:rPr>
                        <a:t>бакалавриат</a:t>
                      </a:r>
                      <a:r>
                        <a:rPr lang="ru-RU" sz="900" b="0" u="none" strike="noStrike" dirty="0">
                          <a:effectLst/>
                          <a:latin typeface="Calibri" panose="020F0502020204030204" pitchFamily="34" charset="0"/>
                        </a:rPr>
                        <a:t>, магистратура, докторантура).</a:t>
                      </a:r>
                      <a:endParaRPr lang="ru-RU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Calibri" panose="020F0502020204030204" pitchFamily="34" charset="0"/>
                        </a:rPr>
                        <a:t>1%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Calibri" panose="020F0502020204030204" pitchFamily="34" charset="0"/>
                        </a:rPr>
                        <a:t>1%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Calibri" panose="020F0502020204030204" pitchFamily="34" charset="0"/>
                        </a:rPr>
                        <a:t>2%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Calibri" panose="020F0502020204030204" pitchFamily="34" charset="0"/>
                        </a:rPr>
                        <a:t>3%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2341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u="none" strike="noStrike">
                          <a:effectLst/>
                          <a:latin typeface="Calibri" panose="020F0502020204030204" pitchFamily="34" charset="0"/>
                        </a:rPr>
                        <a:t>12</a:t>
                      </a:r>
                      <a:endParaRPr lang="ru-RU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u="none" strike="noStrike" dirty="0">
                          <a:effectLst/>
                          <a:latin typeface="Calibri" panose="020F0502020204030204" pitchFamily="34" charset="0"/>
                        </a:rPr>
                        <a:t>Доля иностранных студентов к числу студентов очной формы.</a:t>
                      </a:r>
                      <a:endParaRPr lang="ru-RU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effectLst/>
                          <a:latin typeface="Calibri" panose="020F0502020204030204" pitchFamily="34" charset="0"/>
                        </a:rPr>
                        <a:t>1%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Calibri" panose="020F0502020204030204" pitchFamily="34" charset="0"/>
                        </a:rPr>
                        <a:t>2%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Calibri" panose="020F0502020204030204" pitchFamily="34" charset="0"/>
                        </a:rPr>
                        <a:t>3%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Calibri" panose="020F0502020204030204" pitchFamily="34" charset="0"/>
                        </a:rPr>
                        <a:t>4%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4682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u="none" strike="noStrike">
                          <a:effectLst/>
                          <a:latin typeface="Calibri" panose="020F0502020204030204" pitchFamily="34" charset="0"/>
                        </a:rPr>
                        <a:t>13</a:t>
                      </a:r>
                      <a:endParaRPr lang="ru-RU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u="none" strike="noStrike" dirty="0">
                          <a:effectLst/>
                          <a:latin typeface="Calibri" panose="020F0502020204030204" pitchFamily="34" charset="0"/>
                        </a:rPr>
                        <a:t>Доля иностранных ППС в общем штате, приглашенных к чтению лекций, проведению занятий (не менее 2-х кредитов).</a:t>
                      </a:r>
                      <a:endParaRPr lang="ru-RU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Calibri" panose="020F0502020204030204" pitchFamily="34" charset="0"/>
                        </a:rPr>
                        <a:t>6%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Calibri" panose="020F0502020204030204" pitchFamily="34" charset="0"/>
                        </a:rPr>
                        <a:t>6%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Calibri" panose="020F0502020204030204" pitchFamily="34" charset="0"/>
                        </a:rPr>
                        <a:t>7%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Calibri" panose="020F0502020204030204" pitchFamily="34" charset="0"/>
                        </a:rPr>
                        <a:t>9%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2341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u="none" strike="noStrike">
                          <a:effectLst/>
                          <a:latin typeface="Calibri" panose="020F0502020204030204" pitchFamily="34" charset="0"/>
                        </a:rPr>
                        <a:t>14</a:t>
                      </a:r>
                      <a:endParaRPr lang="ru-RU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u="none" strike="noStrike" dirty="0">
                          <a:effectLst/>
                          <a:latin typeface="Calibri" panose="020F0502020204030204" pitchFamily="34" charset="0"/>
                        </a:rPr>
                        <a:t>Число инновационных программ</a:t>
                      </a:r>
                      <a:endParaRPr lang="ru-RU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  <a:latin typeface="Calibri" panose="020F0502020204030204" pitchFamily="34" charset="0"/>
                        </a:rPr>
                        <a:t>9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  <a:latin typeface="Calibri" panose="020F0502020204030204" pitchFamily="34" charset="0"/>
                        </a:rPr>
                        <a:t>14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  <a:latin typeface="Calibri" panose="020F0502020204030204" pitchFamily="34" charset="0"/>
                        </a:rPr>
                        <a:t>18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2341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u="none" strike="noStrike">
                          <a:effectLst/>
                          <a:latin typeface="Calibri" panose="020F0502020204030204" pitchFamily="34" charset="0"/>
                        </a:rPr>
                        <a:t>15</a:t>
                      </a:r>
                      <a:endParaRPr lang="ru-RU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u="none" strike="noStrike" dirty="0">
                          <a:effectLst/>
                          <a:latin typeface="Calibri" panose="020F0502020204030204" pitchFamily="34" charset="0"/>
                        </a:rPr>
                        <a:t>Количество посещений сайта с учетом </a:t>
                      </a:r>
                      <a:r>
                        <a:rPr lang="ru-RU" sz="900" b="0" u="none" strike="noStrike" dirty="0" err="1">
                          <a:effectLst/>
                          <a:latin typeface="Calibri" panose="020F0502020204030204" pitchFamily="34" charset="0"/>
                        </a:rPr>
                        <a:t>триязычия</a:t>
                      </a:r>
                      <a:r>
                        <a:rPr lang="ru-RU" sz="900" b="0" u="none" strike="noStrike" dirty="0">
                          <a:effectLst/>
                          <a:latin typeface="Calibri" panose="020F0502020204030204" pitchFamily="34" charset="0"/>
                        </a:rPr>
                        <a:t>.</a:t>
                      </a:r>
                      <a:endParaRPr lang="ru-RU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  <a:latin typeface="Calibri" panose="020F0502020204030204" pitchFamily="34" charset="0"/>
                        </a:rPr>
                        <a:t>863 255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  <a:latin typeface="Calibri" panose="020F0502020204030204" pitchFamily="34" charset="0"/>
                        </a:rPr>
                        <a:t>1 000 000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  <a:latin typeface="Calibri" panose="020F0502020204030204" pitchFamily="34" charset="0"/>
                        </a:rPr>
                        <a:t>1 200 000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  <a:latin typeface="Calibri" panose="020F0502020204030204" pitchFamily="34" charset="0"/>
                        </a:rPr>
                        <a:t>1 400 000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2341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u="none" strike="noStrike">
                          <a:effectLst/>
                          <a:latin typeface="Calibri" panose="020F0502020204030204" pitchFamily="34" charset="0"/>
                        </a:rPr>
                        <a:t>16</a:t>
                      </a:r>
                      <a:endParaRPr lang="ru-RU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u="none" strike="noStrike" dirty="0">
                          <a:effectLst/>
                          <a:latin typeface="Calibri" panose="020F0502020204030204" pitchFamily="34" charset="0"/>
                        </a:rPr>
                        <a:t>Доля образовательных программ на трех языках.</a:t>
                      </a:r>
                      <a:endParaRPr lang="ru-RU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effectLst/>
                          <a:latin typeface="Calibri" panose="020F0502020204030204" pitchFamily="34" charset="0"/>
                        </a:rPr>
                        <a:t>17%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Calibri" panose="020F0502020204030204" pitchFamily="34" charset="0"/>
                        </a:rPr>
                        <a:t>20%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Calibri" panose="020F0502020204030204" pitchFamily="34" charset="0"/>
                        </a:rPr>
                        <a:t>25%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Calibri" panose="020F0502020204030204" pitchFamily="34" charset="0"/>
                        </a:rPr>
                        <a:t>30%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hape 189"/>
          <p:cNvSpPr txBox="1">
            <a:spLocks/>
          </p:cNvSpPr>
          <p:nvPr/>
        </p:nvSpPr>
        <p:spPr>
          <a:xfrm>
            <a:off x="2119298" y="-75271"/>
            <a:ext cx="5258400" cy="546051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ru-RU" b="1" dirty="0" smtClean="0">
                <a:latin typeface="Calibri" panose="020F0502020204030204" pitchFamily="34" charset="0"/>
              </a:rPr>
              <a:t> Целевые индикаторы АУЭС на 2017-2020 </a:t>
            </a:r>
            <a:r>
              <a:rPr lang="ru-RU" b="1" dirty="0" err="1" smtClean="0">
                <a:latin typeface="Calibri" panose="020F0502020204030204" pitchFamily="34" charset="0"/>
              </a:rPr>
              <a:t>г.г</a:t>
            </a:r>
            <a:r>
              <a:rPr lang="ru-RU" b="1" dirty="0" smtClean="0">
                <a:latin typeface="Calibri" panose="020F0502020204030204" pitchFamily="34" charset="0"/>
              </a:rPr>
              <a:t>. </a:t>
            </a:r>
            <a:endParaRPr lang="ru-RU" b="1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0358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3</a:t>
            </a:fld>
            <a:endParaRPr lang="en"/>
          </a:p>
        </p:txBody>
      </p:sp>
      <p:sp>
        <p:nvSpPr>
          <p:cNvPr id="5" name="Shape 189"/>
          <p:cNvSpPr txBox="1">
            <a:spLocks/>
          </p:cNvSpPr>
          <p:nvPr/>
        </p:nvSpPr>
        <p:spPr>
          <a:xfrm>
            <a:off x="2119536" y="-63550"/>
            <a:ext cx="5258400" cy="546051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ru-RU" b="1" dirty="0" smtClean="0">
                <a:latin typeface="Calibri" panose="020F0502020204030204" pitchFamily="34" charset="0"/>
              </a:rPr>
              <a:t> </a:t>
            </a:r>
            <a:r>
              <a:rPr lang="ru-RU" altLang="ru-RU" b="1" dirty="0">
                <a:latin typeface="Calibri" panose="020F0502020204030204" pitchFamily="34" charset="0"/>
                <a:ea typeface="Calibri" pitchFamily="34" charset="0"/>
                <a:cs typeface="Times New Roman" pitchFamily="18" charset="0"/>
              </a:rPr>
              <a:t>Динамика набора студентов на </a:t>
            </a:r>
            <a:r>
              <a:rPr lang="ru-RU" altLang="ru-RU" b="1" dirty="0" err="1">
                <a:latin typeface="Calibri" panose="020F0502020204030204" pitchFamily="34" charset="0"/>
                <a:ea typeface="Calibri" pitchFamily="34" charset="0"/>
                <a:cs typeface="Times New Roman" pitchFamily="18" charset="0"/>
              </a:rPr>
              <a:t>бакалавриат</a:t>
            </a:r>
            <a:r>
              <a:rPr lang="ru-RU" altLang="ru-RU" b="1" dirty="0">
                <a:latin typeface="Calibri" panose="020F0502020204030204" pitchFamily="34" charset="0"/>
                <a:ea typeface="Calibri" pitchFamily="34" charset="0"/>
                <a:cs typeface="Times New Roman" pitchFamily="18" charset="0"/>
              </a:rPr>
              <a:t> АУЭС</a:t>
            </a:r>
            <a:endParaRPr lang="ru-RU" b="1" dirty="0">
              <a:latin typeface="Calibri" panose="020F0502020204030204" pitchFamily="34" charset="0"/>
            </a:endParaRPr>
          </a:p>
        </p:txBody>
      </p:sp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35488492"/>
              </p:ext>
            </p:extLst>
          </p:nvPr>
        </p:nvGraphicFramePr>
        <p:xfrm>
          <a:off x="385242" y="241201"/>
          <a:ext cx="8147197" cy="46465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7302398" y="4288925"/>
            <a:ext cx="68356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b="1" dirty="0" smtClean="0">
                <a:latin typeface="Calibri" panose="020F0502020204030204" pitchFamily="34" charset="0"/>
              </a:rPr>
              <a:t>(план)</a:t>
            </a:r>
            <a:endParaRPr lang="ru-RU" sz="1100" b="1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7827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4</a:t>
            </a:fld>
            <a:endParaRPr lang="en"/>
          </a:p>
        </p:txBody>
      </p:sp>
      <p:sp>
        <p:nvSpPr>
          <p:cNvPr id="3" name="Shape 189"/>
          <p:cNvSpPr txBox="1">
            <a:spLocks/>
          </p:cNvSpPr>
          <p:nvPr/>
        </p:nvSpPr>
        <p:spPr>
          <a:xfrm>
            <a:off x="1588046" y="-88900"/>
            <a:ext cx="5976664" cy="546051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>
              <a:defRPr sz="1000"/>
            </a:pPr>
            <a:r>
              <a:rPr lang="ru-RU" sz="1600" b="1" dirty="0">
                <a:latin typeface="Calibri" panose="020F0502020204030204" pitchFamily="34" charset="0"/>
                <a:cs typeface="Times New Roman"/>
              </a:rPr>
              <a:t>Контингент обучающихся в разрезе форм обучения</a:t>
            </a:r>
          </a:p>
        </p:txBody>
      </p:sp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82765759"/>
              </p:ext>
            </p:extLst>
          </p:nvPr>
        </p:nvGraphicFramePr>
        <p:xfrm>
          <a:off x="437828" y="288702"/>
          <a:ext cx="8352928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8174558" y="4351161"/>
            <a:ext cx="75818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b="1" dirty="0" smtClean="0">
                <a:latin typeface="Calibri" panose="020F0502020204030204" pitchFamily="34" charset="0"/>
              </a:rPr>
              <a:t>(прогноз)</a:t>
            </a:r>
            <a:endParaRPr lang="ru-RU" sz="1100" b="1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3433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5</a:t>
            </a:fld>
            <a:endParaRPr lang="en"/>
          </a:p>
        </p:txBody>
      </p:sp>
      <p:graphicFrame>
        <p:nvGraphicFramePr>
          <p:cNvPr id="3" name="Диаграмма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98201364"/>
              </p:ext>
            </p:extLst>
          </p:nvPr>
        </p:nvGraphicFramePr>
        <p:xfrm>
          <a:off x="251520" y="627534"/>
          <a:ext cx="8315736" cy="48458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Shape 189"/>
          <p:cNvSpPr txBox="1">
            <a:spLocks/>
          </p:cNvSpPr>
          <p:nvPr/>
        </p:nvSpPr>
        <p:spPr>
          <a:xfrm>
            <a:off x="2157636" y="-54025"/>
            <a:ext cx="5258400" cy="546051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lvl="0" fontAlgn="base">
              <a:spcBef>
                <a:spcPct val="0"/>
              </a:spcBef>
              <a:spcAft>
                <a:spcPct val="0"/>
              </a:spcAft>
              <a:buClrTx/>
            </a:pPr>
            <a:r>
              <a:rPr lang="ru-RU" b="1" dirty="0">
                <a:latin typeface="Calibri" panose="020F0502020204030204" pitchFamily="34" charset="0"/>
              </a:rPr>
              <a:t>Выпуск и прием </a:t>
            </a:r>
            <a:r>
              <a:rPr lang="ru-RU" b="1" dirty="0" err="1">
                <a:latin typeface="Calibri" panose="020F0502020204030204" pitchFamily="34" charset="0"/>
              </a:rPr>
              <a:t>бакалавриат</a:t>
            </a:r>
            <a:r>
              <a:rPr lang="ru-RU" b="1" dirty="0">
                <a:latin typeface="Calibri" panose="020F0502020204030204" pitchFamily="34" charset="0"/>
              </a:rPr>
              <a:t> 2013-2018 </a:t>
            </a:r>
            <a:r>
              <a:rPr lang="ru-RU" b="1" dirty="0" err="1">
                <a:latin typeface="Calibri" panose="020F0502020204030204" pitchFamily="34" charset="0"/>
              </a:rPr>
              <a:t>г.г</a:t>
            </a:r>
            <a:r>
              <a:rPr lang="ru-RU" b="1" dirty="0">
                <a:latin typeface="Calibri" panose="020F0502020204030204" pitchFamily="34" charset="0"/>
              </a:rPr>
              <a:t>.</a:t>
            </a:r>
            <a:endParaRPr lang="ru-RU" altLang="ru-RU" sz="800" b="1" dirty="0">
              <a:solidFill>
                <a:schemeClr val="tx1"/>
              </a:solidFill>
              <a:latin typeface="Calibri" panose="020F0502020204030204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4764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6</a:t>
            </a:fld>
            <a:endParaRPr lang="en"/>
          </a:p>
        </p:txBody>
      </p:sp>
      <p:sp>
        <p:nvSpPr>
          <p:cNvPr id="5" name="Shape 189"/>
          <p:cNvSpPr txBox="1">
            <a:spLocks/>
          </p:cNvSpPr>
          <p:nvPr/>
        </p:nvSpPr>
        <p:spPr>
          <a:xfrm>
            <a:off x="2157636" y="-54025"/>
            <a:ext cx="5258400" cy="546051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lvl="0" fontAlgn="base">
              <a:spcBef>
                <a:spcPct val="0"/>
              </a:spcBef>
              <a:spcAft>
                <a:spcPct val="0"/>
              </a:spcAft>
              <a:buClrTx/>
            </a:pPr>
            <a:r>
              <a:rPr lang="ru-RU" b="1" dirty="0" smtClean="0">
                <a:latin typeface="Calibri" panose="020F0502020204030204" pitchFamily="34" charset="0"/>
              </a:rPr>
              <a:t> </a:t>
            </a:r>
            <a:r>
              <a:rPr lang="ru-RU" altLang="ru-RU" b="1" dirty="0">
                <a:solidFill>
                  <a:schemeClr val="tx1"/>
                </a:solidFill>
                <a:latin typeface="Calibri" panose="020F0502020204030204" pitchFamily="34" charset="0"/>
                <a:ea typeface="Calibri" pitchFamily="34" charset="0"/>
                <a:cs typeface="Times New Roman" pitchFamily="18" charset="0"/>
              </a:rPr>
              <a:t>Динамика набора магистрантов АУЭС</a:t>
            </a:r>
            <a:endParaRPr lang="ru-RU" altLang="ru-RU" sz="800" dirty="0">
              <a:solidFill>
                <a:schemeClr val="tx1"/>
              </a:solidFill>
              <a:latin typeface="Calibri" panose="020F0502020204030204" pitchFamily="34" charset="0"/>
              <a:cs typeface="Arial" pitchFamily="34" charset="0"/>
            </a:endParaRPr>
          </a:p>
        </p:txBody>
      </p:sp>
      <p:graphicFrame>
        <p:nvGraphicFramePr>
          <p:cNvPr id="8" name="Диаграмма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06685658"/>
              </p:ext>
            </p:extLst>
          </p:nvPr>
        </p:nvGraphicFramePr>
        <p:xfrm>
          <a:off x="737858" y="380184"/>
          <a:ext cx="7776864" cy="46661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7421114" y="4410112"/>
            <a:ext cx="68356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b="1" dirty="0" smtClean="0">
                <a:latin typeface="Calibri" panose="020F0502020204030204" pitchFamily="34" charset="0"/>
              </a:rPr>
              <a:t>(план)</a:t>
            </a:r>
            <a:endParaRPr lang="ru-RU" sz="1100" b="1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2434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7</a:t>
            </a:fld>
            <a:endParaRPr lang="en"/>
          </a:p>
        </p:txBody>
      </p:sp>
      <p:sp>
        <p:nvSpPr>
          <p:cNvPr id="4" name="Shape 189"/>
          <p:cNvSpPr txBox="1">
            <a:spLocks/>
          </p:cNvSpPr>
          <p:nvPr/>
        </p:nvSpPr>
        <p:spPr>
          <a:xfrm>
            <a:off x="2157636" y="-54025"/>
            <a:ext cx="5258400" cy="546051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lvl="0" fontAlgn="base">
              <a:spcBef>
                <a:spcPct val="0"/>
              </a:spcBef>
              <a:spcAft>
                <a:spcPct val="0"/>
              </a:spcAft>
              <a:buClrTx/>
            </a:pPr>
            <a:r>
              <a:rPr lang="ru-RU" b="1" dirty="0" smtClean="0">
                <a:latin typeface="Calibri" panose="020F0502020204030204" pitchFamily="34" charset="0"/>
              </a:rPr>
              <a:t> </a:t>
            </a:r>
            <a:r>
              <a:rPr lang="ru-RU" altLang="ru-RU" b="1" dirty="0">
                <a:solidFill>
                  <a:schemeClr val="tx1"/>
                </a:solidFill>
                <a:latin typeface="Calibri" panose="020F0502020204030204" pitchFamily="34" charset="0"/>
                <a:ea typeface="Calibri" pitchFamily="34" charset="0"/>
                <a:cs typeface="Times New Roman" pitchFamily="18" charset="0"/>
              </a:rPr>
              <a:t>Динамика набора докторантов АУЭС</a:t>
            </a:r>
            <a:endParaRPr lang="ru-RU" altLang="ru-RU" sz="800" dirty="0">
              <a:solidFill>
                <a:schemeClr val="tx1"/>
              </a:solidFill>
              <a:latin typeface="Calibri" panose="020F0502020204030204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387968" y="3893532"/>
            <a:ext cx="68356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b="1" dirty="0" smtClean="0">
                <a:latin typeface="Calibri" panose="020F0502020204030204" pitchFamily="34" charset="0"/>
              </a:rPr>
              <a:t>(план)</a:t>
            </a:r>
            <a:endParaRPr lang="ru-RU" sz="1100" b="1" dirty="0">
              <a:latin typeface="Calibri" panose="020F0502020204030204" pitchFamily="34" charset="0"/>
            </a:endParaRPr>
          </a:p>
        </p:txBody>
      </p:sp>
      <p:graphicFrame>
        <p:nvGraphicFramePr>
          <p:cNvPr id="7" name="Диаграм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10600526"/>
              </p:ext>
            </p:extLst>
          </p:nvPr>
        </p:nvGraphicFramePr>
        <p:xfrm>
          <a:off x="611560" y="492026"/>
          <a:ext cx="7920880" cy="40612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27597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8</a:t>
            </a:fld>
            <a:endParaRPr lang="en"/>
          </a:p>
        </p:txBody>
      </p:sp>
      <p:graphicFrame>
        <p:nvGraphicFramePr>
          <p:cNvPr id="3" name="Диаграмм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9007579"/>
              </p:ext>
            </p:extLst>
          </p:nvPr>
        </p:nvGraphicFramePr>
        <p:xfrm>
          <a:off x="323528" y="58043"/>
          <a:ext cx="8568952" cy="47207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1"/>
          <p:cNvSpPr txBox="1"/>
          <p:nvPr/>
        </p:nvSpPr>
        <p:spPr>
          <a:xfrm>
            <a:off x="2191544" y="41945"/>
            <a:ext cx="4320480" cy="274086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b="1" dirty="0">
                <a:latin typeface="Calibri" panose="020F0502020204030204" pitchFamily="34" charset="0"/>
              </a:rPr>
              <a:t>Контингент студентов колледжа АУЭС 2017-2018 </a:t>
            </a:r>
            <a:r>
              <a:rPr lang="ru-RU" sz="1400" b="1" dirty="0" err="1">
                <a:latin typeface="Calibri" panose="020F0502020204030204" pitchFamily="34" charset="0"/>
              </a:rPr>
              <a:t>уч.г</a:t>
            </a:r>
            <a:r>
              <a:rPr lang="ru-RU" sz="1400" b="1" dirty="0">
                <a:latin typeface="Calibri" panose="020F050202020403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96430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9</a:t>
            </a:fld>
            <a:endParaRPr lang="en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23947507"/>
              </p:ext>
            </p:extLst>
          </p:nvPr>
        </p:nvGraphicFramePr>
        <p:xfrm>
          <a:off x="11017" y="328485"/>
          <a:ext cx="8348736" cy="45716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06" name="Слайд" r:id="rId5" imgW="3195958" imgH="1996272" progId="PowerPoint.Slide.12">
                  <p:embed/>
                </p:oleObj>
              </mc:Choice>
              <mc:Fallback>
                <p:oleObj name="Слайд" r:id="rId5" imgW="3195958" imgH="1996272" progId="PowerPoint.Slide.12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017" y="328485"/>
                        <a:ext cx="8348736" cy="457165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Shape 189"/>
          <p:cNvSpPr txBox="1">
            <a:spLocks/>
          </p:cNvSpPr>
          <p:nvPr/>
        </p:nvSpPr>
        <p:spPr>
          <a:xfrm>
            <a:off x="2170336" y="-54025"/>
            <a:ext cx="6589888" cy="546051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ru-RU" b="1" dirty="0">
                <a:latin typeface="Calibri" panose="020F0502020204030204" pitchFamily="34" charset="0"/>
                <a:cs typeface="Times New Roman" panose="02020603050405020304" pitchFamily="18" charset="0"/>
              </a:rPr>
              <a:t>Численность сотрудников АУЭС за </a:t>
            </a:r>
            <a:r>
              <a:rPr lang="en-US" b="1" dirty="0">
                <a:latin typeface="Calibri" panose="020F0502020204030204" pitchFamily="34" charset="0"/>
                <a:cs typeface="Times New Roman" panose="02020603050405020304" pitchFamily="18" charset="0"/>
              </a:rPr>
              <a:t>2014-2018</a:t>
            </a:r>
            <a:r>
              <a:rPr lang="ru-RU" b="1" dirty="0">
                <a:latin typeface="Calibri" panose="020F0502020204030204" pitchFamily="34" charset="0"/>
                <a:cs typeface="Times New Roman" panose="02020603050405020304" pitchFamily="18" charset="0"/>
              </a:rPr>
              <a:t>г.</a:t>
            </a:r>
            <a:endParaRPr lang="ru-RU" dirty="0">
              <a:latin typeface="Calibri" panose="020F0502020204030204" pitchFamily="34" charset="0"/>
            </a:endParaRPr>
          </a:p>
        </p:txBody>
      </p:sp>
      <p:graphicFrame>
        <p:nvGraphicFramePr>
          <p:cNvPr id="10" name="Диаграмма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02443506"/>
              </p:ext>
            </p:extLst>
          </p:nvPr>
        </p:nvGraphicFramePr>
        <p:xfrm>
          <a:off x="6888956" y="1025674"/>
          <a:ext cx="2378638" cy="13707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  <p:extLst>
      <p:ext uri="{BB962C8B-B14F-4D97-AF65-F5344CB8AC3E}">
        <p14:creationId xmlns:p14="http://schemas.microsoft.com/office/powerpoint/2010/main" val="19549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alerio template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1239</TotalTime>
  <Words>1637</Words>
  <Application>Microsoft Office PowerPoint</Application>
  <PresentationFormat>Экран (16:9)</PresentationFormat>
  <Paragraphs>514</Paragraphs>
  <Slides>21</Slides>
  <Notes>3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3" baseType="lpstr">
      <vt:lpstr>Salerio template</vt:lpstr>
      <vt:lpstr>Слайд</vt:lpstr>
      <vt:lpstr>ИТОГИ  Деятельности АУЭС за 2017 год и планы  на 2018 год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ИТОГИ ДЕЯТЕЛЬНОСТИ АУЭС за 2017-2018</dc:title>
  <dc:creator>Lena</dc:creator>
  <cp:lastModifiedBy>Пользователь Windows</cp:lastModifiedBy>
  <cp:revision>141</cp:revision>
  <cp:lastPrinted>2018-03-19T04:52:21Z</cp:lastPrinted>
  <dcterms:modified xsi:type="dcterms:W3CDTF">2019-02-25T04:40:06Z</dcterms:modified>
</cp:coreProperties>
</file>