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 id="280" r:id="rId5"/>
    <p:sldId id="285" r:id="rId6"/>
    <p:sldId id="279" r:id="rId7"/>
    <p:sldId id="282" r:id="rId8"/>
    <p:sldId id="286" r:id="rId9"/>
    <p:sldId id="259" r:id="rId10"/>
    <p:sldId id="276" r:id="rId11"/>
    <p:sldId id="275" r:id="rId12"/>
    <p:sldId id="277" r:id="rId13"/>
    <p:sldId id="278" r:id="rId14"/>
    <p:sldId id="273" r:id="rId15"/>
    <p:sldId id="268" r:id="rId16"/>
    <p:sldId id="269" r:id="rId17"/>
    <p:sldId id="272" r:id="rId18"/>
    <p:sldId id="260" r:id="rId19"/>
    <p:sldId id="262" r:id="rId20"/>
    <p:sldId id="263" r:id="rId21"/>
    <p:sldId id="264" r:id="rId22"/>
    <p:sldId id="265" r:id="rId23"/>
    <p:sldId id="266" r:id="rId24"/>
    <p:sldId id="270" r:id="rId25"/>
    <p:sldId id="271" r:id="rId26"/>
    <p:sldId id="26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94" autoAdjust="0"/>
    <p:restoredTop sz="94660"/>
  </p:normalViewPr>
  <p:slideViewPr>
    <p:cSldViewPr snapToGrid="0">
      <p:cViewPr>
        <p:scale>
          <a:sx n="68" d="100"/>
          <a:sy n="68" d="100"/>
        </p:scale>
        <p:origin x="-114" y="-9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412931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473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291625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41870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31277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0FB057D-CE00-443D-AEE3-A74C6E429563}" type="datetimeFigureOut">
              <a:rPr lang="ru-RU" smtClean="0"/>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298020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0FB057D-CE00-443D-AEE3-A74C6E429563}" type="datetimeFigureOut">
              <a:rPr lang="ru-RU" smtClean="0"/>
              <a:t>24.08.2020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378886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0FB057D-CE00-443D-AEE3-A74C6E429563}" type="datetimeFigureOut">
              <a:rPr lang="ru-RU" smtClean="0"/>
              <a:t>24.08.2020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160866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FB057D-CE00-443D-AEE3-A74C6E429563}" type="datetimeFigureOut">
              <a:rPr lang="ru-RU" smtClean="0"/>
              <a:t>24.08.2020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304028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FB057D-CE00-443D-AEE3-A74C6E429563}" type="datetimeFigureOut">
              <a:rPr lang="ru-RU" smtClean="0"/>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415220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FB057D-CE00-443D-AEE3-A74C6E429563}" type="datetimeFigureOut">
              <a:rPr lang="ru-RU" smtClean="0"/>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57389-42D9-4CCF-9085-A44929608A12}" type="slidenum">
              <a:rPr lang="ru-RU" smtClean="0"/>
              <a:t>‹#›</a:t>
            </a:fld>
            <a:endParaRPr lang="ru-RU"/>
          </a:p>
        </p:txBody>
      </p:sp>
    </p:spTree>
    <p:extLst>
      <p:ext uri="{BB962C8B-B14F-4D97-AF65-F5344CB8AC3E}">
        <p14:creationId xmlns:p14="http://schemas.microsoft.com/office/powerpoint/2010/main" val="363558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B057D-CE00-443D-AEE3-A74C6E429563}" type="datetimeFigureOut">
              <a:rPr lang="ru-RU" smtClean="0"/>
              <a:t>24.08.2020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57389-42D9-4CCF-9085-A44929608A12}" type="slidenum">
              <a:rPr lang="ru-RU" smtClean="0"/>
              <a:t>‹#›</a:t>
            </a:fld>
            <a:endParaRPr lang="ru-RU"/>
          </a:p>
        </p:txBody>
      </p:sp>
    </p:spTree>
    <p:extLst>
      <p:ext uri="{BB962C8B-B14F-4D97-AF65-F5344CB8AC3E}">
        <p14:creationId xmlns:p14="http://schemas.microsoft.com/office/powerpoint/2010/main" val="167794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258" y="2674429"/>
            <a:ext cx="4299484" cy="1509142"/>
          </a:xfrm>
          <a:prstGeom prst="rect">
            <a:avLst/>
          </a:prstGeom>
        </p:spPr>
      </p:pic>
    </p:spTree>
    <p:extLst>
      <p:ext uri="{BB962C8B-B14F-4D97-AF65-F5344CB8AC3E}">
        <p14:creationId xmlns:p14="http://schemas.microsoft.com/office/powerpoint/2010/main" val="189408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TextBox 6">
            <a:extLst>
              <a:ext uri="{FF2B5EF4-FFF2-40B4-BE49-F238E27FC236}">
                <a16:creationId xmlns="" xmlns:a16="http://schemas.microsoft.com/office/drawing/2014/main" id="{CA04B1C3-0DC3-4E1D-B473-5CEE3ABC7750}"/>
              </a:ext>
            </a:extLst>
          </p:cNvPr>
          <p:cNvSpPr txBox="1"/>
          <p:nvPr/>
        </p:nvSpPr>
        <p:spPr>
          <a:xfrm>
            <a:off x="3374705" y="836939"/>
            <a:ext cx="5707460" cy="707886"/>
          </a:xfrm>
          <a:prstGeom prst="rect">
            <a:avLst/>
          </a:prstGeom>
          <a:noFill/>
        </p:spPr>
        <p:txBody>
          <a:bodyPr wrap="none" rtlCol="0">
            <a:spAutoFit/>
          </a:bodyPr>
          <a:lstStyle/>
          <a:p>
            <a:pPr algn="ctr"/>
            <a:r>
              <a:rPr lang="ru-RU" sz="20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бюджета по расходам на оплату труда</a:t>
            </a:r>
          </a:p>
          <a:p>
            <a:pPr algn="ctr"/>
            <a:r>
              <a:rPr lang="ru-RU" sz="20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 капитальным расходам</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983991741"/>
              </p:ext>
            </p:extLst>
          </p:nvPr>
        </p:nvGraphicFramePr>
        <p:xfrm>
          <a:off x="1854201" y="1544820"/>
          <a:ext cx="8686798" cy="4906778"/>
        </p:xfrm>
        <a:graphic>
          <a:graphicData uri="http://schemas.openxmlformats.org/drawingml/2006/table">
            <a:tbl>
              <a:tblPr>
                <a:tableStyleId>{5C22544A-7EE6-4342-B048-85BDC9FD1C3A}</a:tableStyleId>
              </a:tblPr>
              <a:tblGrid>
                <a:gridCol w="5390843">
                  <a:extLst>
                    <a:ext uri="{9D8B030D-6E8A-4147-A177-3AD203B41FA5}">
                      <a16:colId xmlns="" xmlns:a16="http://schemas.microsoft.com/office/drawing/2014/main" val="4254165383"/>
                    </a:ext>
                  </a:extLst>
                </a:gridCol>
                <a:gridCol w="1131239">
                  <a:extLst>
                    <a:ext uri="{9D8B030D-6E8A-4147-A177-3AD203B41FA5}">
                      <a16:colId xmlns="" xmlns:a16="http://schemas.microsoft.com/office/drawing/2014/main" val="1709375750"/>
                    </a:ext>
                  </a:extLst>
                </a:gridCol>
                <a:gridCol w="1131239">
                  <a:extLst>
                    <a:ext uri="{9D8B030D-6E8A-4147-A177-3AD203B41FA5}">
                      <a16:colId xmlns="" xmlns:a16="http://schemas.microsoft.com/office/drawing/2014/main" val="589954772"/>
                    </a:ext>
                  </a:extLst>
                </a:gridCol>
                <a:gridCol w="1033477">
                  <a:extLst>
                    <a:ext uri="{9D8B030D-6E8A-4147-A177-3AD203B41FA5}">
                      <a16:colId xmlns="" xmlns:a16="http://schemas.microsoft.com/office/drawing/2014/main" val="575468914"/>
                    </a:ext>
                  </a:extLst>
                </a:gridCol>
              </a:tblGrid>
              <a:tr h="577268">
                <a:tc>
                  <a:txBody>
                    <a:bodyPr/>
                    <a:lstStyle/>
                    <a:p>
                      <a:pPr algn="l" fontAlgn="b"/>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ru-RU" sz="1200" u="none" strike="noStrike">
                          <a:effectLst/>
                        </a:rPr>
                        <a:t>Годовой план</a:t>
                      </a:r>
                      <a:endParaRPr lang="ru-R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200" u="none" strike="noStrike">
                          <a:effectLst/>
                        </a:rPr>
                        <a:t>Факт за 8 месяцев</a:t>
                      </a:r>
                      <a:endParaRPr lang="ru-R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200" u="none" strike="noStrike">
                          <a:effectLst/>
                        </a:rPr>
                        <a:t>Отклонение</a:t>
                      </a:r>
                      <a:endParaRPr lang="ru-R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462130738"/>
                  </a:ext>
                </a:extLst>
              </a:tr>
              <a:tr h="288634">
                <a:tc>
                  <a:txBody>
                    <a:bodyPr/>
                    <a:lstStyle/>
                    <a:p>
                      <a:pPr algn="l" fontAlgn="b"/>
                      <a:r>
                        <a:rPr lang="ru-RU" sz="1200" b="1" u="none" strike="noStrike" dirty="0">
                          <a:effectLst/>
                        </a:rPr>
                        <a:t>Заработная плата</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2 058 341 202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1 399 248 193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659 093 009   </a:t>
                      </a:r>
                      <a:endParaRPr lang="ru-RU"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68854205"/>
                  </a:ext>
                </a:extLst>
              </a:tr>
              <a:tr h="288634">
                <a:tc>
                  <a:txBody>
                    <a:bodyPr/>
                    <a:lstStyle/>
                    <a:p>
                      <a:pPr algn="l" fontAlgn="b"/>
                      <a:r>
                        <a:rPr lang="ru-RU" sz="1200" b="1" u="none" strike="noStrike" dirty="0">
                          <a:effectLst/>
                        </a:rPr>
                        <a:t>Капитальные расходы</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578 814 616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131 710 623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447 103 993   </a:t>
                      </a:r>
                      <a:endParaRPr lang="ru-RU"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79054489"/>
                  </a:ext>
                </a:extLst>
              </a:tr>
              <a:tr h="288634">
                <a:tc>
                  <a:txBody>
                    <a:bodyPr/>
                    <a:lstStyle/>
                    <a:p>
                      <a:pPr algn="l" fontAlgn="b"/>
                      <a:r>
                        <a:rPr lang="ru-RU" sz="1200" u="none" strike="noStrike" dirty="0">
                          <a:effectLst/>
                        </a:rPr>
                        <a:t>Капитальный ремонт</a:t>
                      </a:r>
                      <a:endParaRPr lang="ru-RU" sz="1200" b="0"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dirty="0">
                          <a:effectLst/>
                        </a:rPr>
                        <a:t>        163 409 816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32 097 882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131 311 934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55514702"/>
                  </a:ext>
                </a:extLst>
              </a:tr>
              <a:tr h="288634">
                <a:tc>
                  <a:txBody>
                    <a:bodyPr/>
                    <a:lstStyle/>
                    <a:p>
                      <a:pPr algn="l" fontAlgn="b"/>
                      <a:r>
                        <a:rPr lang="ru-RU" sz="1200" u="none" strike="noStrike">
                          <a:effectLst/>
                        </a:rPr>
                        <a:t>Закуп учебного оборудования</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122 734 200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3 781 540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118 952 660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64640564"/>
                  </a:ext>
                </a:extLst>
              </a:tr>
              <a:tr h="288634">
                <a:tc>
                  <a:txBody>
                    <a:bodyPr/>
                    <a:lstStyle/>
                    <a:p>
                      <a:pPr algn="l" fontAlgn="b"/>
                      <a:r>
                        <a:rPr lang="ru-RU" sz="1200" u="none" strike="noStrike">
                          <a:effectLst/>
                        </a:rPr>
                        <a:t>Оснащение новыми компьютерами, принтерами, МФУ и комплектующими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dirty="0">
                          <a:effectLst/>
                        </a:rPr>
                        <a:t>        118 563 600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39 584 708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78 978 892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61845127"/>
                  </a:ext>
                </a:extLst>
              </a:tr>
              <a:tr h="288634">
                <a:tc>
                  <a:txBody>
                    <a:bodyPr/>
                    <a:lstStyle/>
                    <a:p>
                      <a:pPr algn="l" fontAlgn="b"/>
                      <a:r>
                        <a:rPr lang="ru-RU" sz="1200" u="none" strike="noStrike">
                          <a:effectLst/>
                        </a:rPr>
                        <a:t>Программное обеспечение</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60 490 000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60 490 000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780390"/>
                  </a:ext>
                </a:extLst>
              </a:tr>
              <a:tr h="288634">
                <a:tc>
                  <a:txBody>
                    <a:bodyPr/>
                    <a:lstStyle/>
                    <a:p>
                      <a:pPr algn="l" fontAlgn="b"/>
                      <a:r>
                        <a:rPr lang="ru-RU" sz="1200" u="none" strike="noStrike">
                          <a:effectLst/>
                        </a:rPr>
                        <a:t>Установка и обслуживание пожарной сигнализации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26 000 000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25 952 250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47 750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38193956"/>
                  </a:ext>
                </a:extLst>
              </a:tr>
              <a:tr h="288634">
                <a:tc>
                  <a:txBody>
                    <a:bodyPr/>
                    <a:lstStyle/>
                    <a:p>
                      <a:pPr algn="l" fontAlgn="b"/>
                      <a:r>
                        <a:rPr lang="ru-RU" sz="1200" u="none" strike="noStrike">
                          <a:effectLst/>
                        </a:rPr>
                        <a:t>Учебная литература</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30 130 000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3 621 277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26 508 723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3245965"/>
                  </a:ext>
                </a:extLst>
              </a:tr>
              <a:tr h="288634">
                <a:tc>
                  <a:txBody>
                    <a:bodyPr/>
                    <a:lstStyle/>
                    <a:p>
                      <a:pPr algn="l" fontAlgn="b"/>
                      <a:r>
                        <a:rPr lang="ru-RU" sz="1200" u="none" strike="noStrike">
                          <a:effectLst/>
                        </a:rPr>
                        <a:t>Видеонаблюдение и СКУД</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19 850 000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1 329 412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18 520 588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920585725"/>
                  </a:ext>
                </a:extLst>
              </a:tr>
              <a:tr h="288634">
                <a:tc>
                  <a:txBody>
                    <a:bodyPr/>
                    <a:lstStyle/>
                    <a:p>
                      <a:pPr algn="l" fontAlgn="b"/>
                      <a:r>
                        <a:rPr lang="ru-RU" sz="1200" u="none" strike="noStrike">
                          <a:effectLst/>
                        </a:rPr>
                        <a:t>Мебель</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17 950 000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16 556 689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1 393 311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87609725"/>
                  </a:ext>
                </a:extLst>
              </a:tr>
              <a:tr h="288634">
                <a:tc>
                  <a:txBody>
                    <a:bodyPr/>
                    <a:lstStyle/>
                    <a:p>
                      <a:pPr algn="l" fontAlgn="b"/>
                      <a:r>
                        <a:rPr lang="ru-RU" sz="1200" u="none" strike="noStrike">
                          <a:effectLst/>
                        </a:rPr>
                        <a:t>Мягкий инвентарь</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11 200 000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6 995 000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4 205 000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4265966"/>
                  </a:ext>
                </a:extLst>
              </a:tr>
              <a:tr h="288634">
                <a:tc>
                  <a:txBody>
                    <a:bodyPr/>
                    <a:lstStyle/>
                    <a:p>
                      <a:pPr algn="l" fontAlgn="b"/>
                      <a:r>
                        <a:rPr lang="ru-RU" sz="1200" u="none" strike="noStrike">
                          <a:effectLst/>
                        </a:rPr>
                        <a:t>Ремонт и закуп музыкальной аппаратуры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5 000 000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5 000 000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51507734"/>
                  </a:ext>
                </a:extLst>
              </a:tr>
              <a:tr h="288634">
                <a:tc>
                  <a:txBody>
                    <a:bodyPr/>
                    <a:lstStyle/>
                    <a:p>
                      <a:pPr algn="l" fontAlgn="b"/>
                      <a:r>
                        <a:rPr lang="ru-RU" sz="1200" u="none" strike="noStrike">
                          <a:effectLst/>
                        </a:rPr>
                        <a:t>Бытовая техника</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1 987 000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1 630 893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356 107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60870373"/>
                  </a:ext>
                </a:extLst>
              </a:tr>
              <a:tr h="288634">
                <a:tc>
                  <a:txBody>
                    <a:bodyPr/>
                    <a:lstStyle/>
                    <a:p>
                      <a:pPr algn="l" fontAlgn="b"/>
                      <a:r>
                        <a:rPr lang="ru-RU" sz="1200" u="none" strike="noStrike">
                          <a:effectLst/>
                        </a:rPr>
                        <a:t>Замена магистральных электрических проводов освещения</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1 000 000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1 000 000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63102398"/>
                  </a:ext>
                </a:extLst>
              </a:tr>
              <a:tr h="288634">
                <a:tc>
                  <a:txBody>
                    <a:bodyPr/>
                    <a:lstStyle/>
                    <a:p>
                      <a:pPr algn="l" fontAlgn="b"/>
                      <a:endParaRPr lang="ru-RU" sz="1200" b="0"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93519262"/>
                  </a:ext>
                </a:extLst>
              </a:tr>
            </a:tbl>
          </a:graphicData>
        </a:graphic>
      </p:graphicFrame>
    </p:spTree>
    <p:extLst>
      <p:ext uri="{BB962C8B-B14F-4D97-AF65-F5344CB8AC3E}">
        <p14:creationId xmlns:p14="http://schemas.microsoft.com/office/powerpoint/2010/main" val="215427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129132525"/>
              </p:ext>
            </p:extLst>
          </p:nvPr>
        </p:nvGraphicFramePr>
        <p:xfrm>
          <a:off x="2948103" y="928177"/>
          <a:ext cx="6322897" cy="5482945"/>
        </p:xfrm>
        <a:graphic>
          <a:graphicData uri="http://schemas.openxmlformats.org/drawingml/2006/table">
            <a:tbl>
              <a:tblPr>
                <a:tableStyleId>{5C22544A-7EE6-4342-B048-85BDC9FD1C3A}</a:tableStyleId>
              </a:tblPr>
              <a:tblGrid>
                <a:gridCol w="2987424">
                  <a:extLst>
                    <a:ext uri="{9D8B030D-6E8A-4147-A177-3AD203B41FA5}">
                      <a16:colId xmlns="" xmlns:a16="http://schemas.microsoft.com/office/drawing/2014/main" val="2128680674"/>
                    </a:ext>
                  </a:extLst>
                </a:gridCol>
                <a:gridCol w="1073152">
                  <a:extLst>
                    <a:ext uri="{9D8B030D-6E8A-4147-A177-3AD203B41FA5}">
                      <a16:colId xmlns="" xmlns:a16="http://schemas.microsoft.com/office/drawing/2014/main" val="2836343050"/>
                    </a:ext>
                  </a:extLst>
                </a:gridCol>
                <a:gridCol w="1073152">
                  <a:extLst>
                    <a:ext uri="{9D8B030D-6E8A-4147-A177-3AD203B41FA5}">
                      <a16:colId xmlns="" xmlns:a16="http://schemas.microsoft.com/office/drawing/2014/main" val="2122373480"/>
                    </a:ext>
                  </a:extLst>
                </a:gridCol>
                <a:gridCol w="1189169">
                  <a:extLst>
                    <a:ext uri="{9D8B030D-6E8A-4147-A177-3AD203B41FA5}">
                      <a16:colId xmlns="" xmlns:a16="http://schemas.microsoft.com/office/drawing/2014/main" val="4167769041"/>
                    </a:ext>
                  </a:extLst>
                </a:gridCol>
              </a:tblGrid>
              <a:tr h="423010">
                <a:tc>
                  <a:txBody>
                    <a:bodyPr/>
                    <a:lstStyle/>
                    <a:p>
                      <a:pPr algn="l" fontAlgn="b"/>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ctr" fontAlgn="ctr"/>
                      <a:r>
                        <a:rPr lang="ru-RU" sz="1200" u="none" strike="noStrike" dirty="0">
                          <a:effectLst/>
                        </a:rPr>
                        <a:t>Годовой план</a:t>
                      </a:r>
                      <a:endParaRPr lang="ru-RU" sz="12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200" u="none" strike="noStrike" dirty="0">
                          <a:effectLst/>
                        </a:rPr>
                        <a:t>Факт за 8 месяцев</a:t>
                      </a:r>
                      <a:endParaRPr lang="ru-RU" sz="12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200" u="none" strike="noStrike" dirty="0">
                          <a:effectLst/>
                        </a:rPr>
                        <a:t>Отклонение</a:t>
                      </a:r>
                      <a:endParaRPr lang="ru-RU" sz="1200" b="0" i="0" u="none" strike="noStrike" dirty="0">
                        <a:solidFill>
                          <a:srgbClr val="000000"/>
                        </a:solidFill>
                        <a:effectLst/>
                        <a:latin typeface="Calibri" panose="020F0502020204030204" pitchFamily="34" charset="0"/>
                      </a:endParaRPr>
                    </a:p>
                  </a:txBody>
                  <a:tcPr marL="8430" marR="8430" marT="8430" marB="0" anchor="ctr"/>
                </a:tc>
                <a:extLst>
                  <a:ext uri="{0D108BD9-81ED-4DB2-BD59-A6C34878D82A}">
                    <a16:rowId xmlns="" xmlns:a16="http://schemas.microsoft.com/office/drawing/2014/main" val="743715578"/>
                  </a:ext>
                </a:extLst>
              </a:tr>
              <a:tr h="211505">
                <a:tc>
                  <a:txBody>
                    <a:bodyPr/>
                    <a:lstStyle/>
                    <a:p>
                      <a:pPr algn="l" fontAlgn="b"/>
                      <a:r>
                        <a:rPr lang="ru-RU" sz="1200" u="none" strike="noStrike" dirty="0">
                          <a:effectLst/>
                        </a:rPr>
                        <a:t>Отчисления от заработной платы</a:t>
                      </a:r>
                      <a:endParaRPr lang="ru-RU" sz="1200" b="0" i="0" u="none" strike="noStrike" dirty="0">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dirty="0">
                          <a:effectLst/>
                        </a:rPr>
                        <a:t>     197 367 155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128 139 729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69 227 425   </a:t>
                      </a:r>
                      <a:endParaRPr lang="ru-RU" sz="1200" b="0" i="0" u="none" strike="noStrike">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1759766712"/>
                  </a:ext>
                </a:extLst>
              </a:tr>
              <a:tr h="211505">
                <a:tc>
                  <a:txBody>
                    <a:bodyPr/>
                    <a:lstStyle/>
                    <a:p>
                      <a:pPr algn="l" fontAlgn="b"/>
                      <a:r>
                        <a:rPr lang="ru-RU" sz="1200" u="none" strike="noStrike">
                          <a:effectLst/>
                        </a:rPr>
                        <a:t>Содержание и эксплуатация зданий </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115 459 830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90 785 408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24 674 422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3179464661"/>
                  </a:ext>
                </a:extLst>
              </a:tr>
              <a:tr h="211505">
                <a:tc>
                  <a:txBody>
                    <a:bodyPr/>
                    <a:lstStyle/>
                    <a:p>
                      <a:pPr algn="l" fontAlgn="b"/>
                      <a:r>
                        <a:rPr lang="ru-RU" sz="1200" u="none" strike="noStrike">
                          <a:effectLst/>
                        </a:rPr>
                        <a:t>Расходные материалы</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43 082 000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39 626 936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3 455 064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526469250"/>
                  </a:ext>
                </a:extLst>
              </a:tr>
              <a:tr h="211505">
                <a:tc>
                  <a:txBody>
                    <a:bodyPr/>
                    <a:lstStyle/>
                    <a:p>
                      <a:pPr algn="l" fontAlgn="b"/>
                      <a:r>
                        <a:rPr lang="ru-RU" sz="1200" u="none" strike="noStrike">
                          <a:effectLst/>
                        </a:rPr>
                        <a:t>Отопление и теплоэнергия</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36 410 000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29 464 281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6 945 719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1584143594"/>
                  </a:ext>
                </a:extLst>
              </a:tr>
              <a:tr h="211505">
                <a:tc>
                  <a:txBody>
                    <a:bodyPr/>
                    <a:lstStyle/>
                    <a:p>
                      <a:pPr algn="l" fontAlgn="b"/>
                      <a:r>
                        <a:rPr lang="ru-RU" sz="1200" u="none" strike="noStrike">
                          <a:effectLst/>
                        </a:rPr>
                        <a:t>НДС к оплате</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36 671 875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25 550 509   </a:t>
                      </a:r>
                      <a:endParaRPr lang="ru-RU"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11 121 366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3630633653"/>
                  </a:ext>
                </a:extLst>
              </a:tr>
              <a:tr h="211505">
                <a:tc>
                  <a:txBody>
                    <a:bodyPr/>
                    <a:lstStyle/>
                    <a:p>
                      <a:pPr algn="l" fontAlgn="b"/>
                      <a:r>
                        <a:rPr lang="ru-RU" sz="1200" u="none" strike="noStrike">
                          <a:effectLst/>
                        </a:rPr>
                        <a:t>Электроэнергия</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29 382 200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17 148 138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12 234 062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826512690"/>
                  </a:ext>
                </a:extLst>
              </a:tr>
              <a:tr h="211505">
                <a:tc>
                  <a:txBody>
                    <a:bodyPr/>
                    <a:lstStyle/>
                    <a:p>
                      <a:pPr algn="l" fontAlgn="b"/>
                      <a:r>
                        <a:rPr lang="ru-RU" sz="1200" u="none" strike="noStrike">
                          <a:effectLst/>
                        </a:rPr>
                        <a:t>Командировочные расходы</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20 041 503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14 423 053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5 618 450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735226907"/>
                  </a:ext>
                </a:extLst>
              </a:tr>
              <a:tr h="392961">
                <a:tc>
                  <a:txBody>
                    <a:bodyPr/>
                    <a:lstStyle/>
                    <a:p>
                      <a:pPr algn="l" fontAlgn="b"/>
                      <a:r>
                        <a:rPr lang="ru-RU" sz="1200" u="none" strike="noStrike">
                          <a:effectLst/>
                        </a:rPr>
                        <a:t>Расходы по студенческим мероприятиям</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18 420 000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11 308 921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7 111 079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4035521216"/>
                  </a:ext>
                </a:extLst>
              </a:tr>
              <a:tr h="211505">
                <a:tc>
                  <a:txBody>
                    <a:bodyPr/>
                    <a:lstStyle/>
                    <a:p>
                      <a:pPr algn="l" fontAlgn="b"/>
                      <a:r>
                        <a:rPr lang="ru-RU" sz="1200" u="none" strike="noStrike">
                          <a:effectLst/>
                        </a:rPr>
                        <a:t>Охрана</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13 200 000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10 871 010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2 328 990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96586216"/>
                  </a:ext>
                </a:extLst>
              </a:tr>
              <a:tr h="538912">
                <a:tc>
                  <a:txBody>
                    <a:bodyPr/>
                    <a:lstStyle/>
                    <a:p>
                      <a:pPr algn="l" fontAlgn="b"/>
                      <a:r>
                        <a:rPr lang="ru-RU" sz="1200" u="none" strike="noStrike" dirty="0">
                          <a:effectLst/>
                        </a:rPr>
                        <a:t>Расходы на стажировку (выездную командировку) в зарубежных организациях, публикации научных статей, патенты</a:t>
                      </a:r>
                      <a:endParaRPr lang="ru-RU" sz="1200" b="0" i="0" u="none" strike="noStrike" dirty="0">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11 788 684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7 412 406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4 376 278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3316833845"/>
                  </a:ext>
                </a:extLst>
              </a:tr>
              <a:tr h="211505">
                <a:tc>
                  <a:txBody>
                    <a:bodyPr/>
                    <a:lstStyle/>
                    <a:p>
                      <a:pPr algn="l" fontAlgn="b"/>
                      <a:r>
                        <a:rPr lang="ru-RU" sz="1200" u="none" strike="noStrike">
                          <a:effectLst/>
                        </a:rPr>
                        <a:t>Программное обеспечение</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20 674 464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7 328 098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13 346 366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3932023412"/>
                  </a:ext>
                </a:extLst>
              </a:tr>
              <a:tr h="392961">
                <a:tc>
                  <a:txBody>
                    <a:bodyPr/>
                    <a:lstStyle/>
                    <a:p>
                      <a:pPr algn="l" fontAlgn="b"/>
                      <a:r>
                        <a:rPr lang="ru-RU" sz="1200" u="none" strike="noStrike">
                          <a:effectLst/>
                        </a:rPr>
                        <a:t>Прочие выплаты в бюджет и внебюджетные организации</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7 245 000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3 967 400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3 277 600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4060585475"/>
                  </a:ext>
                </a:extLst>
              </a:tr>
              <a:tr h="211505">
                <a:tc>
                  <a:txBody>
                    <a:bodyPr/>
                    <a:lstStyle/>
                    <a:p>
                      <a:pPr algn="l" fontAlgn="b"/>
                      <a:r>
                        <a:rPr lang="ru-RU" sz="1200" u="none" strike="noStrike">
                          <a:effectLst/>
                        </a:rPr>
                        <a:t>Холодная вода и канализация</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7 082 430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3 484 684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3 597 746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1170449511"/>
                  </a:ext>
                </a:extLst>
              </a:tr>
              <a:tr h="392961">
                <a:tc>
                  <a:txBody>
                    <a:bodyPr/>
                    <a:lstStyle/>
                    <a:p>
                      <a:pPr algn="l" fontAlgn="b"/>
                      <a:r>
                        <a:rPr lang="ru-RU" sz="1200" u="none" strike="noStrike">
                          <a:effectLst/>
                        </a:rPr>
                        <a:t>Канцелярские принадлежности и расходные материалы</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5 025 900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3 069 113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1 956 787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711335109"/>
                  </a:ext>
                </a:extLst>
              </a:tr>
              <a:tr h="211505">
                <a:tc>
                  <a:txBody>
                    <a:bodyPr/>
                    <a:lstStyle/>
                    <a:p>
                      <a:pPr algn="l" fontAlgn="b"/>
                      <a:r>
                        <a:rPr lang="ru-RU" sz="1200" u="none" strike="noStrike">
                          <a:effectLst/>
                        </a:rPr>
                        <a:t>Подписка на периодические издания</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4 000 000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2 885 923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1 114 077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2002812665"/>
                  </a:ext>
                </a:extLst>
              </a:tr>
              <a:tr h="392961">
                <a:tc>
                  <a:txBody>
                    <a:bodyPr/>
                    <a:lstStyle/>
                    <a:p>
                      <a:pPr algn="l" fontAlgn="b"/>
                      <a:r>
                        <a:rPr lang="ru-RU" sz="1200" u="none" strike="noStrike">
                          <a:effectLst/>
                        </a:rPr>
                        <a:t>Расход на оплату зарубежных руководителей </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12 959 600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2 604 925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10 354 675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170412139"/>
                  </a:ext>
                </a:extLst>
              </a:tr>
              <a:tr h="392961">
                <a:tc>
                  <a:txBody>
                    <a:bodyPr/>
                    <a:lstStyle/>
                    <a:p>
                      <a:pPr algn="l" fontAlgn="b"/>
                      <a:r>
                        <a:rPr lang="ru-RU" sz="1200" u="none" strike="noStrike">
                          <a:effectLst/>
                        </a:rPr>
                        <a:t>Реконструкция сетевой инфраструктуры (кабеля, розетки, кабельные каналы….)</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7 500 000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2 426 691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5 073 309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3390442392"/>
                  </a:ext>
                </a:extLst>
              </a:tr>
              <a:tr h="211505">
                <a:tc>
                  <a:txBody>
                    <a:bodyPr/>
                    <a:lstStyle/>
                    <a:p>
                      <a:pPr algn="l" fontAlgn="b"/>
                      <a:r>
                        <a:rPr lang="ru-RU" sz="1200" u="none" strike="noStrike">
                          <a:effectLst/>
                        </a:rPr>
                        <a:t>Вывоз ТБО</a:t>
                      </a:r>
                      <a:endParaRPr lang="ru-RU" sz="1200" b="0" i="0" u="none" strike="noStrike">
                        <a:solidFill>
                          <a:srgbClr val="000000"/>
                        </a:solidFill>
                        <a:effectLst/>
                        <a:latin typeface="Calibri" panose="020F0502020204030204" pitchFamily="34" charset="0"/>
                      </a:endParaRPr>
                    </a:p>
                  </a:txBody>
                  <a:tcPr marL="75866" marR="8430" marT="8430" marB="0" anchor="b"/>
                </a:tc>
                <a:tc>
                  <a:txBody>
                    <a:bodyPr/>
                    <a:lstStyle/>
                    <a:p>
                      <a:pPr algn="l" fontAlgn="b"/>
                      <a:r>
                        <a:rPr lang="ru-RU" sz="1200" u="none" strike="noStrike">
                          <a:effectLst/>
                        </a:rPr>
                        <a:t>         3 486 000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a:effectLst/>
                        </a:rPr>
                        <a:t>         2 074 083   </a:t>
                      </a:r>
                      <a:endParaRPr lang="ru-RU"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b"/>
                      <a:r>
                        <a:rPr lang="ru-RU" sz="1200" u="none" strike="noStrike" dirty="0">
                          <a:effectLst/>
                        </a:rPr>
                        <a:t>             1 411 917   </a:t>
                      </a:r>
                      <a:endParaRPr lang="ru-RU" sz="1200" b="0" i="0" u="none" strike="noStrike" dirty="0">
                        <a:solidFill>
                          <a:srgbClr val="000000"/>
                        </a:solidFill>
                        <a:effectLst/>
                        <a:latin typeface="Calibri" panose="020F0502020204030204" pitchFamily="34" charset="0"/>
                      </a:endParaRPr>
                    </a:p>
                  </a:txBody>
                  <a:tcPr marL="8430" marR="8430" marT="8430" marB="0" anchor="b"/>
                </a:tc>
                <a:extLst>
                  <a:ext uri="{0D108BD9-81ED-4DB2-BD59-A6C34878D82A}">
                    <a16:rowId xmlns="" xmlns:a16="http://schemas.microsoft.com/office/drawing/2014/main" val="1169093306"/>
                  </a:ext>
                </a:extLst>
              </a:tr>
            </a:tbl>
          </a:graphicData>
        </a:graphic>
      </p:graphicFrame>
      <p:sp>
        <p:nvSpPr>
          <p:cNvPr id="8" name="TextBox 7">
            <a:extLst>
              <a:ext uri="{FF2B5EF4-FFF2-40B4-BE49-F238E27FC236}">
                <a16:creationId xmlns="" xmlns:a16="http://schemas.microsoft.com/office/drawing/2014/main" id="{CA04B1C3-0DC3-4E1D-B473-5CEE3ABC7750}"/>
              </a:ext>
            </a:extLst>
          </p:cNvPr>
          <p:cNvSpPr txBox="1"/>
          <p:nvPr/>
        </p:nvSpPr>
        <p:spPr>
          <a:xfrm>
            <a:off x="4061271" y="558845"/>
            <a:ext cx="4727833" cy="369332"/>
          </a:xfrm>
          <a:prstGeom prst="rect">
            <a:avLst/>
          </a:prstGeom>
          <a:noFill/>
        </p:spPr>
        <p:txBody>
          <a:bodyPr wrap="none" rtlCol="0">
            <a:spAutoFit/>
          </a:bodyPr>
          <a:lstStyle/>
          <a:p>
            <a:r>
              <a:rPr lang="ru-RU"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бюджета операционных расходов</a:t>
            </a:r>
            <a:endParaRPr lang="x-none"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07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353840443"/>
              </p:ext>
            </p:extLst>
          </p:nvPr>
        </p:nvGraphicFramePr>
        <p:xfrm>
          <a:off x="2934551" y="1581518"/>
          <a:ext cx="6322896" cy="4577990"/>
        </p:xfrm>
        <a:graphic>
          <a:graphicData uri="http://schemas.openxmlformats.org/drawingml/2006/table">
            <a:tbl>
              <a:tblPr>
                <a:tableStyleId>{5C22544A-7EE6-4342-B048-85BDC9FD1C3A}</a:tableStyleId>
              </a:tblPr>
              <a:tblGrid>
                <a:gridCol w="2987424">
                  <a:extLst>
                    <a:ext uri="{9D8B030D-6E8A-4147-A177-3AD203B41FA5}">
                      <a16:colId xmlns="" xmlns:a16="http://schemas.microsoft.com/office/drawing/2014/main" val="1504072847"/>
                    </a:ext>
                  </a:extLst>
                </a:gridCol>
                <a:gridCol w="1073152">
                  <a:extLst>
                    <a:ext uri="{9D8B030D-6E8A-4147-A177-3AD203B41FA5}">
                      <a16:colId xmlns="" xmlns:a16="http://schemas.microsoft.com/office/drawing/2014/main" val="1636711392"/>
                    </a:ext>
                  </a:extLst>
                </a:gridCol>
                <a:gridCol w="1073152">
                  <a:extLst>
                    <a:ext uri="{9D8B030D-6E8A-4147-A177-3AD203B41FA5}">
                      <a16:colId xmlns="" xmlns:a16="http://schemas.microsoft.com/office/drawing/2014/main" val="1675734270"/>
                    </a:ext>
                  </a:extLst>
                </a:gridCol>
                <a:gridCol w="1189168">
                  <a:extLst>
                    <a:ext uri="{9D8B030D-6E8A-4147-A177-3AD203B41FA5}">
                      <a16:colId xmlns="" xmlns:a16="http://schemas.microsoft.com/office/drawing/2014/main" val="71830830"/>
                    </a:ext>
                  </a:extLst>
                </a:gridCol>
              </a:tblGrid>
              <a:tr h="383263">
                <a:tc>
                  <a:txBody>
                    <a:bodyPr/>
                    <a:lstStyle/>
                    <a:p>
                      <a:pPr algn="l" fontAlgn="b"/>
                      <a:r>
                        <a:rPr lang="ru-RU" sz="1200" u="none" strike="noStrike" dirty="0">
                          <a:effectLst/>
                        </a:rPr>
                        <a:t>Обучение, повышение квалификации сотрудников</a:t>
                      </a:r>
                      <a:endParaRPr lang="ru-RU" sz="1200" b="0"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dirty="0">
                          <a:effectLst/>
                        </a:rPr>
                        <a:t>         8 944 000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1 868 500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7 075 500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02666310"/>
                  </a:ext>
                </a:extLst>
              </a:tr>
              <a:tr h="211748">
                <a:tc>
                  <a:txBody>
                    <a:bodyPr/>
                    <a:lstStyle/>
                    <a:p>
                      <a:pPr algn="l" fontAlgn="b"/>
                      <a:r>
                        <a:rPr lang="ru-RU" sz="1200" u="none" strike="noStrike">
                          <a:effectLst/>
                        </a:rPr>
                        <a:t>Интернет</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dirty="0">
                          <a:effectLst/>
                        </a:rPr>
                        <a:t>         5 340 000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1 815 737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3 524 263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42578385"/>
                  </a:ext>
                </a:extLst>
              </a:tr>
              <a:tr h="211748">
                <a:tc>
                  <a:txBody>
                    <a:bodyPr/>
                    <a:lstStyle/>
                    <a:p>
                      <a:pPr algn="l" fontAlgn="b"/>
                      <a:r>
                        <a:rPr lang="ru-RU" sz="1200" u="none" strike="noStrike">
                          <a:effectLst/>
                        </a:rPr>
                        <a:t>Аренда жилья</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3 000 000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1 750 000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1 250 000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11210257"/>
                  </a:ext>
                </a:extLst>
              </a:tr>
              <a:tr h="211748">
                <a:tc>
                  <a:txBody>
                    <a:bodyPr/>
                    <a:lstStyle/>
                    <a:p>
                      <a:pPr algn="l" fontAlgn="b"/>
                      <a:r>
                        <a:rPr lang="ru-RU" sz="1200" u="none" strike="noStrike">
                          <a:effectLst/>
                        </a:rPr>
                        <a:t>Продвижение, реклама</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11 950 000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1 520 232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10 429 768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66235315"/>
                  </a:ext>
                </a:extLst>
              </a:tr>
              <a:tr h="211748">
                <a:tc>
                  <a:txBody>
                    <a:bodyPr/>
                    <a:lstStyle/>
                    <a:p>
                      <a:pPr algn="l" fontAlgn="b"/>
                      <a:r>
                        <a:rPr lang="ru-RU" sz="1200" u="none" strike="noStrike">
                          <a:effectLst/>
                        </a:rPr>
                        <a:t>Прочие расходы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110 000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1 606 260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1 496 260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94698823"/>
                  </a:ext>
                </a:extLst>
              </a:tr>
              <a:tr h="211748">
                <a:tc>
                  <a:txBody>
                    <a:bodyPr/>
                    <a:lstStyle/>
                    <a:p>
                      <a:pPr algn="l" fontAlgn="b"/>
                      <a:r>
                        <a:rPr lang="ru-RU" sz="1200" u="none" strike="noStrike">
                          <a:effectLst/>
                        </a:rPr>
                        <a:t>Услуги прачечной</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4 500 000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1 130 472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3 369 528   </a:t>
                      </a:r>
                      <a:endParaRPr lang="ru-RU"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831861972"/>
                  </a:ext>
                </a:extLst>
              </a:tr>
              <a:tr h="211748">
                <a:tc>
                  <a:txBody>
                    <a:bodyPr/>
                    <a:lstStyle/>
                    <a:p>
                      <a:pPr algn="l" fontAlgn="b"/>
                      <a:r>
                        <a:rPr lang="ru-RU" sz="1200" u="none" strike="noStrike">
                          <a:effectLst/>
                        </a:rPr>
                        <a:t>Комиссия банка</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1 800 000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1 002 736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797 264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87708835"/>
                  </a:ext>
                </a:extLst>
              </a:tr>
              <a:tr h="211748">
                <a:tc>
                  <a:txBody>
                    <a:bodyPr/>
                    <a:lstStyle/>
                    <a:p>
                      <a:pPr algn="l" fontAlgn="b"/>
                      <a:r>
                        <a:rPr lang="ru-RU" sz="1200" u="none" strike="noStrike">
                          <a:effectLst/>
                        </a:rPr>
                        <a:t>Топливо</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3 744 000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948 375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2 795 625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579370311"/>
                  </a:ext>
                </a:extLst>
              </a:tr>
              <a:tr h="211748">
                <a:tc>
                  <a:txBody>
                    <a:bodyPr/>
                    <a:lstStyle/>
                    <a:p>
                      <a:pPr algn="l" fontAlgn="b"/>
                      <a:r>
                        <a:rPr lang="ru-RU" sz="1200" u="none" strike="noStrike">
                          <a:effectLst/>
                        </a:rPr>
                        <a:t>штрафы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871 125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871 125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15709464"/>
                  </a:ext>
                </a:extLst>
              </a:tr>
              <a:tr h="211748">
                <a:tc>
                  <a:txBody>
                    <a:bodyPr/>
                    <a:lstStyle/>
                    <a:p>
                      <a:pPr algn="l" fontAlgn="b"/>
                      <a:r>
                        <a:rPr lang="ru-RU" sz="1200" u="none" strike="noStrike">
                          <a:effectLst/>
                        </a:rPr>
                        <a:t>Представительские расходы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8 960 000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782 748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8 177 252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148921197"/>
                  </a:ext>
                </a:extLst>
              </a:tr>
              <a:tr h="211748">
                <a:tc>
                  <a:txBody>
                    <a:bodyPr/>
                    <a:lstStyle/>
                    <a:p>
                      <a:pPr algn="l" fontAlgn="b"/>
                      <a:r>
                        <a:rPr lang="ru-RU" sz="1200" u="none" strike="noStrike">
                          <a:effectLst/>
                        </a:rPr>
                        <a:t>Услуги связи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dirty="0">
                          <a:effectLst/>
                        </a:rPr>
                        <a:t>         1 052 000   </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765 093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286 907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06340438"/>
                  </a:ext>
                </a:extLst>
              </a:tr>
              <a:tr h="383263">
                <a:tc>
                  <a:txBody>
                    <a:bodyPr/>
                    <a:lstStyle/>
                    <a:p>
                      <a:pPr algn="l" fontAlgn="b"/>
                      <a:r>
                        <a:rPr lang="ru-RU" sz="1200" u="none" strike="noStrike">
                          <a:effectLst/>
                        </a:rPr>
                        <a:t>Установка и обслуживание пожарной сигнализации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5 000 000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764 400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4 235 600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500468703"/>
                  </a:ext>
                </a:extLst>
              </a:tr>
              <a:tr h="211748">
                <a:tc>
                  <a:txBody>
                    <a:bodyPr/>
                    <a:lstStyle/>
                    <a:p>
                      <a:pPr algn="l" fontAlgn="b"/>
                      <a:r>
                        <a:rPr lang="ru-RU" sz="1200" u="none" strike="noStrike">
                          <a:effectLst/>
                        </a:rPr>
                        <a:t>Почтовые услуги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2 865 500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756 705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2 108 795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38454459"/>
                  </a:ext>
                </a:extLst>
              </a:tr>
              <a:tr h="211748">
                <a:tc>
                  <a:txBody>
                    <a:bodyPr/>
                    <a:lstStyle/>
                    <a:p>
                      <a:pPr algn="l" fontAlgn="b"/>
                      <a:r>
                        <a:rPr lang="ru-RU" sz="1200" u="none" strike="noStrike">
                          <a:effectLst/>
                        </a:rPr>
                        <a:t>Аренда помещения</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1 200 000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669 643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530 357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14731965"/>
                  </a:ext>
                </a:extLst>
              </a:tr>
              <a:tr h="211748">
                <a:tc>
                  <a:txBody>
                    <a:bodyPr/>
                    <a:lstStyle/>
                    <a:p>
                      <a:pPr algn="l" fontAlgn="b"/>
                      <a:r>
                        <a:rPr lang="ru-RU" sz="1200" u="none" strike="noStrike">
                          <a:effectLst/>
                        </a:rPr>
                        <a:t>Сопровождение 1С</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800 004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590 015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209 989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879413159"/>
                  </a:ext>
                </a:extLst>
              </a:tr>
              <a:tr h="211748">
                <a:tc>
                  <a:txBody>
                    <a:bodyPr/>
                    <a:lstStyle/>
                    <a:p>
                      <a:pPr algn="l" fontAlgn="b"/>
                      <a:r>
                        <a:rPr lang="ru-RU" sz="1200" u="none" strike="noStrike">
                          <a:effectLst/>
                        </a:rPr>
                        <a:t>Учебные стенды и макеты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1 500 000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576 990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923 010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67151289"/>
                  </a:ext>
                </a:extLst>
              </a:tr>
              <a:tr h="211748">
                <a:tc>
                  <a:txBody>
                    <a:bodyPr/>
                    <a:lstStyle/>
                    <a:p>
                      <a:pPr algn="l" fontAlgn="b"/>
                      <a:r>
                        <a:rPr lang="ru-RU" sz="1200" u="none" strike="noStrike">
                          <a:effectLst/>
                        </a:rPr>
                        <a:t>Имиджевая продукция</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5 500 000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575 100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4 924 900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74037661"/>
                  </a:ext>
                </a:extLst>
              </a:tr>
              <a:tr h="211748">
                <a:tc>
                  <a:txBody>
                    <a:bodyPr/>
                    <a:lstStyle/>
                    <a:p>
                      <a:pPr algn="l" fontAlgn="b"/>
                      <a:r>
                        <a:rPr lang="ru-RU" sz="1200" u="none" strike="noStrike">
                          <a:effectLst/>
                        </a:rPr>
                        <a:t>Обслуживание оргтехники</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1 300 000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547 856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752 144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29712472"/>
                  </a:ext>
                </a:extLst>
              </a:tr>
              <a:tr h="211748">
                <a:tc>
                  <a:txBody>
                    <a:bodyPr/>
                    <a:lstStyle/>
                    <a:p>
                      <a:pPr algn="l" fontAlgn="b"/>
                      <a:r>
                        <a:rPr lang="ru-RU" sz="1200" u="none" strike="noStrike">
                          <a:effectLst/>
                        </a:rPr>
                        <a:t>Услуги </a:t>
                      </a:r>
                      <a:r>
                        <a:rPr lang="en-US" sz="1200" u="none" strike="noStrike">
                          <a:effectLst/>
                        </a:rPr>
                        <a:t>Headhunter</a:t>
                      </a:r>
                      <a:endParaRPr lang="en-US"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812 000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487 463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324 537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29252878"/>
                  </a:ext>
                </a:extLst>
              </a:tr>
              <a:tr h="211748">
                <a:tc>
                  <a:txBody>
                    <a:bodyPr/>
                    <a:lstStyle/>
                    <a:p>
                      <a:pPr algn="l" fontAlgn="b"/>
                      <a:r>
                        <a:rPr lang="ru-RU" sz="1200" u="none" strike="noStrike">
                          <a:effectLst/>
                        </a:rPr>
                        <a:t>Аптечки и медикаменты</a:t>
                      </a:r>
                      <a:endParaRPr lang="ru-RU" sz="1200" b="0" i="0"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u="none" strike="noStrike">
                          <a:effectLst/>
                        </a:rPr>
                        <a:t>             390 000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a:effectLst/>
                        </a:rPr>
                        <a:t>             466 460   </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76 460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35791072"/>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72582396"/>
              </p:ext>
            </p:extLst>
          </p:nvPr>
        </p:nvGraphicFramePr>
        <p:xfrm>
          <a:off x="2934551" y="1158508"/>
          <a:ext cx="6322897" cy="423010"/>
        </p:xfrm>
        <a:graphic>
          <a:graphicData uri="http://schemas.openxmlformats.org/drawingml/2006/table">
            <a:tbl>
              <a:tblPr>
                <a:tableStyleId>{5C22544A-7EE6-4342-B048-85BDC9FD1C3A}</a:tableStyleId>
              </a:tblPr>
              <a:tblGrid>
                <a:gridCol w="2987424">
                  <a:extLst>
                    <a:ext uri="{9D8B030D-6E8A-4147-A177-3AD203B41FA5}">
                      <a16:colId xmlns="" xmlns:a16="http://schemas.microsoft.com/office/drawing/2014/main" val="530586262"/>
                    </a:ext>
                  </a:extLst>
                </a:gridCol>
                <a:gridCol w="1073152">
                  <a:extLst>
                    <a:ext uri="{9D8B030D-6E8A-4147-A177-3AD203B41FA5}">
                      <a16:colId xmlns="" xmlns:a16="http://schemas.microsoft.com/office/drawing/2014/main" val="4074234547"/>
                    </a:ext>
                  </a:extLst>
                </a:gridCol>
                <a:gridCol w="1073152">
                  <a:extLst>
                    <a:ext uri="{9D8B030D-6E8A-4147-A177-3AD203B41FA5}">
                      <a16:colId xmlns="" xmlns:a16="http://schemas.microsoft.com/office/drawing/2014/main" val="3685496953"/>
                    </a:ext>
                  </a:extLst>
                </a:gridCol>
                <a:gridCol w="1189169">
                  <a:extLst>
                    <a:ext uri="{9D8B030D-6E8A-4147-A177-3AD203B41FA5}">
                      <a16:colId xmlns="" xmlns:a16="http://schemas.microsoft.com/office/drawing/2014/main" val="3423229885"/>
                    </a:ext>
                  </a:extLst>
                </a:gridCol>
              </a:tblGrid>
              <a:tr h="423010">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8430" marR="8430" marT="8430" marB="0" anchor="b"/>
                </a:tc>
                <a:tc>
                  <a:txBody>
                    <a:bodyPr/>
                    <a:lstStyle/>
                    <a:p>
                      <a:pPr algn="ctr" fontAlgn="ctr"/>
                      <a:r>
                        <a:rPr lang="ru-RU" sz="1000" u="none" strike="noStrike" dirty="0">
                          <a:effectLst/>
                        </a:rPr>
                        <a:t>Годовой план</a:t>
                      </a:r>
                      <a:endParaRPr lang="ru-RU" sz="10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000" u="none" strike="noStrike" dirty="0">
                          <a:effectLst/>
                        </a:rPr>
                        <a:t>Факт за 8 месяцев</a:t>
                      </a:r>
                      <a:endParaRPr lang="ru-RU" sz="10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000" u="none" strike="noStrike" dirty="0">
                          <a:effectLst/>
                        </a:rPr>
                        <a:t>Отклонение</a:t>
                      </a:r>
                      <a:endParaRPr lang="ru-RU" sz="1000" b="0" i="0" u="none" strike="noStrike" dirty="0">
                        <a:solidFill>
                          <a:srgbClr val="000000"/>
                        </a:solidFill>
                        <a:effectLst/>
                        <a:latin typeface="Calibri" panose="020F0502020204030204" pitchFamily="34" charset="0"/>
                      </a:endParaRPr>
                    </a:p>
                  </a:txBody>
                  <a:tcPr marL="8430" marR="8430" marT="8430" marB="0" anchor="ctr"/>
                </a:tc>
                <a:extLst>
                  <a:ext uri="{0D108BD9-81ED-4DB2-BD59-A6C34878D82A}">
                    <a16:rowId xmlns="" xmlns:a16="http://schemas.microsoft.com/office/drawing/2014/main" val="4083491752"/>
                  </a:ext>
                </a:extLst>
              </a:tr>
            </a:tbl>
          </a:graphicData>
        </a:graphic>
      </p:graphicFrame>
      <p:sp>
        <p:nvSpPr>
          <p:cNvPr id="8" name="TextBox 7">
            <a:extLst>
              <a:ext uri="{FF2B5EF4-FFF2-40B4-BE49-F238E27FC236}">
                <a16:creationId xmlns="" xmlns:a16="http://schemas.microsoft.com/office/drawing/2014/main" id="{CA04B1C3-0DC3-4E1D-B473-5CEE3ABC7750}"/>
              </a:ext>
            </a:extLst>
          </p:cNvPr>
          <p:cNvSpPr txBox="1"/>
          <p:nvPr/>
        </p:nvSpPr>
        <p:spPr>
          <a:xfrm>
            <a:off x="4019908" y="816015"/>
            <a:ext cx="4727833" cy="369332"/>
          </a:xfrm>
          <a:prstGeom prst="rect">
            <a:avLst/>
          </a:prstGeom>
          <a:noFill/>
        </p:spPr>
        <p:txBody>
          <a:bodyPr wrap="none" rtlCol="0">
            <a:spAutoFit/>
          </a:bodyPr>
          <a:lstStyle/>
          <a:p>
            <a:r>
              <a:rPr lang="ru-RU"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бюджета операционных расходов</a:t>
            </a:r>
            <a:endParaRPr lang="x-none"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60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926291240"/>
              </p:ext>
            </p:extLst>
          </p:nvPr>
        </p:nvGraphicFramePr>
        <p:xfrm>
          <a:off x="3156529" y="895927"/>
          <a:ext cx="6143813" cy="300529"/>
        </p:xfrm>
        <a:graphic>
          <a:graphicData uri="http://schemas.openxmlformats.org/drawingml/2006/table">
            <a:tbl>
              <a:tblPr>
                <a:tableStyleId>{5C22544A-7EE6-4342-B048-85BDC9FD1C3A}</a:tableStyleId>
              </a:tblPr>
              <a:tblGrid>
                <a:gridCol w="2902811">
                  <a:extLst>
                    <a:ext uri="{9D8B030D-6E8A-4147-A177-3AD203B41FA5}">
                      <a16:colId xmlns="" xmlns:a16="http://schemas.microsoft.com/office/drawing/2014/main" val="530586262"/>
                    </a:ext>
                  </a:extLst>
                </a:gridCol>
                <a:gridCol w="1042757">
                  <a:extLst>
                    <a:ext uri="{9D8B030D-6E8A-4147-A177-3AD203B41FA5}">
                      <a16:colId xmlns="" xmlns:a16="http://schemas.microsoft.com/office/drawing/2014/main" val="4074234547"/>
                    </a:ext>
                  </a:extLst>
                </a:gridCol>
                <a:gridCol w="1042757">
                  <a:extLst>
                    <a:ext uri="{9D8B030D-6E8A-4147-A177-3AD203B41FA5}">
                      <a16:colId xmlns="" xmlns:a16="http://schemas.microsoft.com/office/drawing/2014/main" val="3685496953"/>
                    </a:ext>
                  </a:extLst>
                </a:gridCol>
                <a:gridCol w="1155488">
                  <a:extLst>
                    <a:ext uri="{9D8B030D-6E8A-4147-A177-3AD203B41FA5}">
                      <a16:colId xmlns="" xmlns:a16="http://schemas.microsoft.com/office/drawing/2014/main" val="3423229885"/>
                    </a:ext>
                  </a:extLst>
                </a:gridCol>
              </a:tblGrid>
              <a:tr h="300529">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8430" marR="8430" marT="8430" marB="0" anchor="b"/>
                </a:tc>
                <a:tc>
                  <a:txBody>
                    <a:bodyPr/>
                    <a:lstStyle/>
                    <a:p>
                      <a:pPr algn="ctr" fontAlgn="ctr"/>
                      <a:r>
                        <a:rPr lang="ru-RU" sz="1000" u="none" strike="noStrike" dirty="0">
                          <a:effectLst/>
                        </a:rPr>
                        <a:t>Годовой план</a:t>
                      </a:r>
                      <a:endParaRPr lang="ru-RU" sz="10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000" u="none" strike="noStrike" dirty="0">
                          <a:effectLst/>
                        </a:rPr>
                        <a:t>Факт за 8 месяцев</a:t>
                      </a:r>
                      <a:endParaRPr lang="ru-RU" sz="1000" b="0" i="0" u="none" strike="noStrike" dirty="0">
                        <a:solidFill>
                          <a:srgbClr val="000000"/>
                        </a:solidFill>
                        <a:effectLst/>
                        <a:latin typeface="Calibri" panose="020F0502020204030204" pitchFamily="34" charset="0"/>
                      </a:endParaRPr>
                    </a:p>
                  </a:txBody>
                  <a:tcPr marL="8430" marR="8430" marT="8430" marB="0" anchor="ctr"/>
                </a:tc>
                <a:tc>
                  <a:txBody>
                    <a:bodyPr/>
                    <a:lstStyle/>
                    <a:p>
                      <a:pPr algn="ctr" fontAlgn="ctr"/>
                      <a:r>
                        <a:rPr lang="ru-RU" sz="1000" u="none" strike="noStrike" dirty="0">
                          <a:effectLst/>
                        </a:rPr>
                        <a:t>Отклонение</a:t>
                      </a:r>
                      <a:endParaRPr lang="ru-RU" sz="1000" b="0" i="0" u="none" strike="noStrike" dirty="0">
                        <a:solidFill>
                          <a:srgbClr val="000000"/>
                        </a:solidFill>
                        <a:effectLst/>
                        <a:latin typeface="Calibri" panose="020F0502020204030204" pitchFamily="34" charset="0"/>
                      </a:endParaRPr>
                    </a:p>
                  </a:txBody>
                  <a:tcPr marL="8430" marR="8430" marT="8430" marB="0" anchor="ctr"/>
                </a:tc>
                <a:extLst>
                  <a:ext uri="{0D108BD9-81ED-4DB2-BD59-A6C34878D82A}">
                    <a16:rowId xmlns="" xmlns:a16="http://schemas.microsoft.com/office/drawing/2014/main" val="4083491752"/>
                  </a:ext>
                </a:extLst>
              </a:tr>
            </a:tbl>
          </a:graphicData>
        </a:graphic>
      </p:graphicFrame>
      <p:sp>
        <p:nvSpPr>
          <p:cNvPr id="8" name="TextBox 7">
            <a:extLst>
              <a:ext uri="{FF2B5EF4-FFF2-40B4-BE49-F238E27FC236}">
                <a16:creationId xmlns="" xmlns:a16="http://schemas.microsoft.com/office/drawing/2014/main" id="{CA04B1C3-0DC3-4E1D-B473-5CEE3ABC7750}"/>
              </a:ext>
            </a:extLst>
          </p:cNvPr>
          <p:cNvSpPr txBox="1"/>
          <p:nvPr/>
        </p:nvSpPr>
        <p:spPr>
          <a:xfrm>
            <a:off x="6912367" y="176290"/>
            <a:ext cx="4727833" cy="369332"/>
          </a:xfrm>
          <a:prstGeom prst="rect">
            <a:avLst/>
          </a:prstGeom>
          <a:noFill/>
        </p:spPr>
        <p:txBody>
          <a:bodyPr wrap="none" rtlCol="0">
            <a:spAutoFit/>
          </a:bodyPr>
          <a:lstStyle/>
          <a:p>
            <a:r>
              <a:rPr lang="ru-RU"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бюджета операционных расходов</a:t>
            </a:r>
            <a:endParaRPr lang="x-none"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98168094"/>
              </p:ext>
            </p:extLst>
          </p:nvPr>
        </p:nvGraphicFramePr>
        <p:xfrm>
          <a:off x="3156528" y="1195145"/>
          <a:ext cx="6143813" cy="5252394"/>
        </p:xfrm>
        <a:graphic>
          <a:graphicData uri="http://schemas.openxmlformats.org/drawingml/2006/table">
            <a:tbl>
              <a:tblPr>
                <a:tableStyleId>{5C22544A-7EE6-4342-B048-85BDC9FD1C3A}</a:tableStyleId>
              </a:tblPr>
              <a:tblGrid>
                <a:gridCol w="2902811">
                  <a:extLst>
                    <a:ext uri="{9D8B030D-6E8A-4147-A177-3AD203B41FA5}">
                      <a16:colId xmlns="" xmlns:a16="http://schemas.microsoft.com/office/drawing/2014/main" val="3161044376"/>
                    </a:ext>
                  </a:extLst>
                </a:gridCol>
                <a:gridCol w="1042757">
                  <a:extLst>
                    <a:ext uri="{9D8B030D-6E8A-4147-A177-3AD203B41FA5}">
                      <a16:colId xmlns="" xmlns:a16="http://schemas.microsoft.com/office/drawing/2014/main" val="4020688347"/>
                    </a:ext>
                  </a:extLst>
                </a:gridCol>
                <a:gridCol w="1042757">
                  <a:extLst>
                    <a:ext uri="{9D8B030D-6E8A-4147-A177-3AD203B41FA5}">
                      <a16:colId xmlns="" xmlns:a16="http://schemas.microsoft.com/office/drawing/2014/main" val="1169549177"/>
                    </a:ext>
                  </a:extLst>
                </a:gridCol>
                <a:gridCol w="1155488">
                  <a:extLst>
                    <a:ext uri="{9D8B030D-6E8A-4147-A177-3AD203B41FA5}">
                      <a16:colId xmlns="" xmlns:a16="http://schemas.microsoft.com/office/drawing/2014/main" val="3603203559"/>
                    </a:ext>
                  </a:extLst>
                </a:gridCol>
              </a:tblGrid>
              <a:tr h="145283">
                <a:tc>
                  <a:txBody>
                    <a:bodyPr/>
                    <a:lstStyle/>
                    <a:p>
                      <a:pPr algn="l" fontAlgn="b"/>
                      <a:r>
                        <a:rPr lang="ru-RU" sz="1100" u="none" strike="noStrike" dirty="0">
                          <a:effectLst/>
                        </a:rPr>
                        <a:t>Оформление университета</a:t>
                      </a:r>
                      <a:endParaRPr lang="ru-RU" sz="1100" b="0" i="0" u="none" strike="noStrike" dirty="0">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4 000 000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702 033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3 297 967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336814824"/>
                  </a:ext>
                </a:extLst>
              </a:tr>
              <a:tr h="152038">
                <a:tc>
                  <a:txBody>
                    <a:bodyPr/>
                    <a:lstStyle/>
                    <a:p>
                      <a:pPr algn="l" fontAlgn="b"/>
                      <a:r>
                        <a:rPr lang="ru-RU" sz="1100" u="none" strike="noStrike" dirty="0">
                          <a:effectLst/>
                        </a:rPr>
                        <a:t>доступ к ИС Параграф</a:t>
                      </a:r>
                      <a:endParaRPr lang="ru-RU" sz="1100" b="0" i="0" u="none" strike="noStrike" dirty="0">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998 865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358 747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640 118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4227496538"/>
                  </a:ext>
                </a:extLst>
              </a:tr>
              <a:tr h="336507">
                <a:tc>
                  <a:txBody>
                    <a:bodyPr/>
                    <a:lstStyle/>
                    <a:p>
                      <a:pPr algn="l" fontAlgn="b"/>
                      <a:r>
                        <a:rPr lang="ru-RU" sz="1100" u="none" strike="noStrike" dirty="0">
                          <a:effectLst/>
                        </a:rPr>
                        <a:t>Услуги по проведению специальной экспертизы организации и аттестации первого руководителя</a:t>
                      </a:r>
                      <a:endParaRPr lang="ru-RU" sz="1100" b="0" i="0" u="none" strike="noStrike" dirty="0">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dirty="0">
                          <a:effectLst/>
                        </a:rPr>
                        <a:t>             330 000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352 420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22 420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446128381"/>
                  </a:ext>
                </a:extLst>
              </a:tr>
              <a:tr h="401173">
                <a:tc>
                  <a:txBody>
                    <a:bodyPr/>
                    <a:lstStyle/>
                    <a:p>
                      <a:pPr algn="l" fontAlgn="b"/>
                      <a:r>
                        <a:rPr lang="ru-RU" sz="1100" u="none" strike="noStrike">
                          <a:effectLst/>
                        </a:rPr>
                        <a:t>Поддержание разрешительных документов Университета и оборудования, используемых в научно-конструкторских целях</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dirty="0">
                          <a:effectLst/>
                        </a:rPr>
                        <a:t>         1 606 083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350 000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1 256 083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1887635545"/>
                  </a:ext>
                </a:extLst>
              </a:tr>
              <a:tr h="152038">
                <a:tc>
                  <a:txBody>
                    <a:bodyPr/>
                    <a:lstStyle/>
                    <a:p>
                      <a:pPr algn="l" fontAlgn="b"/>
                      <a:r>
                        <a:rPr lang="ru-RU" sz="1100" u="none" strike="noStrike">
                          <a:effectLst/>
                        </a:rPr>
                        <a:t>Электронные торги</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186 150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186 150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2586003270"/>
                  </a:ext>
                </a:extLst>
              </a:tr>
              <a:tr h="152038">
                <a:tc>
                  <a:txBody>
                    <a:bodyPr/>
                    <a:lstStyle/>
                    <a:p>
                      <a:pPr algn="l" fontAlgn="b"/>
                      <a:r>
                        <a:rPr lang="ru-RU" sz="1100" u="none" strike="noStrike">
                          <a:effectLst/>
                        </a:rPr>
                        <a:t>Жедел Кузет (сигнализация кассы)</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300 000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162 011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137 989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1008666612"/>
                  </a:ext>
                </a:extLst>
              </a:tr>
              <a:tr h="152038">
                <a:tc>
                  <a:txBody>
                    <a:bodyPr/>
                    <a:lstStyle/>
                    <a:p>
                      <a:pPr algn="l" fontAlgn="b"/>
                      <a:r>
                        <a:rPr lang="ru-RU" sz="1100" u="none" strike="noStrike">
                          <a:effectLst/>
                        </a:rPr>
                        <a:t>Обслуживание лифта</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270 000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160 714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109 286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1069060878"/>
                  </a:ext>
                </a:extLst>
              </a:tr>
              <a:tr h="289206">
                <a:tc>
                  <a:txBody>
                    <a:bodyPr/>
                    <a:lstStyle/>
                    <a:p>
                      <a:pPr algn="l" fontAlgn="b"/>
                      <a:r>
                        <a:rPr lang="ru-RU" sz="1100" u="none" strike="noStrike">
                          <a:effectLst/>
                        </a:rPr>
                        <a:t>Оплата за редактирование (каз., рус., англ.)</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265 251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135 251   </a:t>
                      </a:r>
                      <a:endParaRPr lang="ru-RU" sz="1100" b="0" i="0" u="none" strike="noStrike" dirty="0">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130 000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1005878687"/>
                  </a:ext>
                </a:extLst>
              </a:tr>
              <a:tr h="152038">
                <a:tc>
                  <a:txBody>
                    <a:bodyPr/>
                    <a:lstStyle/>
                    <a:p>
                      <a:pPr algn="l" fontAlgn="b"/>
                      <a:r>
                        <a:rPr lang="ru-RU" sz="1100" u="none" strike="noStrike">
                          <a:effectLst/>
                        </a:rPr>
                        <a:t>Резерв</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230 000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119 643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110 357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671646732"/>
                  </a:ext>
                </a:extLst>
              </a:tr>
              <a:tr h="152038">
                <a:tc>
                  <a:txBody>
                    <a:bodyPr/>
                    <a:lstStyle/>
                    <a:p>
                      <a:pPr algn="l" fontAlgn="b"/>
                      <a:r>
                        <a:rPr lang="ru-RU" sz="1100" u="none" strike="noStrike">
                          <a:effectLst/>
                        </a:rPr>
                        <a:t>Услуги нотариуса</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100 000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114 825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14 825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783009178"/>
                  </a:ext>
                </a:extLst>
              </a:tr>
              <a:tr h="152038">
                <a:tc>
                  <a:txBody>
                    <a:bodyPr/>
                    <a:lstStyle/>
                    <a:p>
                      <a:pPr algn="l" fontAlgn="b"/>
                      <a:r>
                        <a:rPr lang="ru-RU" sz="1100" u="none" strike="noStrike">
                          <a:effectLst/>
                        </a:rPr>
                        <a:t>Автострахование</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200 000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100 096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99 904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153970257"/>
                  </a:ext>
                </a:extLst>
              </a:tr>
              <a:tr h="289206">
                <a:tc>
                  <a:txBody>
                    <a:bodyPr/>
                    <a:lstStyle/>
                    <a:p>
                      <a:pPr algn="l" fontAlgn="b"/>
                      <a:r>
                        <a:rPr lang="ru-RU" sz="1100" u="none" strike="noStrike">
                          <a:effectLst/>
                        </a:rPr>
                        <a:t>Запчасти и обслуживание оборудования</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500 000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400 000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843564004"/>
                  </a:ext>
                </a:extLst>
              </a:tr>
              <a:tr h="152038">
                <a:tc>
                  <a:txBody>
                    <a:bodyPr/>
                    <a:lstStyle/>
                    <a:p>
                      <a:pPr algn="l" fontAlgn="b"/>
                      <a:r>
                        <a:rPr lang="ru-RU" sz="1100" u="none" strike="noStrike">
                          <a:effectLst/>
                        </a:rPr>
                        <a:t>Техобслуживание и запчасти</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370 000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77 830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292 170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2151083565"/>
                  </a:ext>
                </a:extLst>
              </a:tr>
              <a:tr h="152038">
                <a:tc>
                  <a:txBody>
                    <a:bodyPr/>
                    <a:lstStyle/>
                    <a:p>
                      <a:pPr algn="l" fontAlgn="b"/>
                      <a:r>
                        <a:rPr lang="ru-RU" sz="1100" u="none" strike="noStrike">
                          <a:effectLst/>
                        </a:rPr>
                        <a:t>Сертификация компьютера</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60 000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60 714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714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980387314"/>
                  </a:ext>
                </a:extLst>
              </a:tr>
              <a:tr h="289206">
                <a:tc>
                  <a:txBody>
                    <a:bodyPr/>
                    <a:lstStyle/>
                    <a:p>
                      <a:pPr algn="l" fontAlgn="b"/>
                      <a:r>
                        <a:rPr lang="ru-RU" sz="1100" u="none" strike="noStrike">
                          <a:effectLst/>
                        </a:rPr>
                        <a:t>Членские взносы в Ассоциацию библиотек вузов РК</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50 000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50 000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1872007874"/>
                  </a:ext>
                </a:extLst>
              </a:tr>
              <a:tr h="152038">
                <a:tc>
                  <a:txBody>
                    <a:bodyPr/>
                    <a:lstStyle/>
                    <a:p>
                      <a:pPr algn="l" fontAlgn="b"/>
                      <a:r>
                        <a:rPr lang="ru-RU" sz="1100" u="none" strike="noStrike">
                          <a:effectLst/>
                        </a:rPr>
                        <a:t>доступ к Учет КЗ</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120 000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39 553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80 447   </a:t>
                      </a:r>
                      <a:endParaRPr lang="ru-RU" sz="1100" b="0" i="0" u="none" strike="noStrike">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2057477531"/>
                  </a:ext>
                </a:extLst>
              </a:tr>
              <a:tr h="152038">
                <a:tc>
                  <a:txBody>
                    <a:bodyPr/>
                    <a:lstStyle/>
                    <a:p>
                      <a:pPr algn="l" fontAlgn="b"/>
                      <a:r>
                        <a:rPr lang="en-US" sz="1100" u="none" strike="noStrike">
                          <a:effectLst/>
                        </a:rPr>
                        <a:t>SMS - </a:t>
                      </a:r>
                      <a:r>
                        <a:rPr lang="ru-RU" sz="1100" u="none" strike="noStrike">
                          <a:effectLst/>
                        </a:rPr>
                        <a:t>рассылка</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500 000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31 936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468 064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2495792023"/>
                  </a:ext>
                </a:extLst>
              </a:tr>
              <a:tr h="570811">
                <a:tc>
                  <a:txBody>
                    <a:bodyPr/>
                    <a:lstStyle/>
                    <a:p>
                      <a:pPr algn="l" fontAlgn="b"/>
                      <a:r>
                        <a:rPr lang="ru-RU" sz="1100" u="none" strike="noStrike">
                          <a:effectLst/>
                        </a:rPr>
                        <a:t>Услуги по проведению инструментальной проверки помещений</a:t>
                      </a:r>
                      <a:br>
                        <a:rPr lang="ru-RU" sz="1100" u="none" strike="noStrike">
                          <a:effectLst/>
                        </a:rPr>
                      </a:b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395 000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31 250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363 750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503280344"/>
                  </a:ext>
                </a:extLst>
              </a:tr>
              <a:tr h="289206">
                <a:tc>
                  <a:txBody>
                    <a:bodyPr/>
                    <a:lstStyle/>
                    <a:p>
                      <a:pPr algn="l" fontAlgn="b"/>
                      <a:r>
                        <a:rPr lang="ru-RU" sz="1100" u="none" strike="noStrike">
                          <a:effectLst/>
                        </a:rPr>
                        <a:t>Обновление инфраструктуры лабораторий</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450 000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29 691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420 309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329778949"/>
                  </a:ext>
                </a:extLst>
              </a:tr>
              <a:tr h="152038">
                <a:tc>
                  <a:txBody>
                    <a:bodyPr/>
                    <a:lstStyle/>
                    <a:p>
                      <a:pPr algn="l" fontAlgn="b"/>
                      <a:r>
                        <a:rPr lang="ru-RU" sz="1100" u="none" strike="noStrike">
                          <a:effectLst/>
                        </a:rPr>
                        <a:t>Хостинг сайта (тарифный план)</a:t>
                      </a:r>
                      <a:endParaRPr lang="ru-RU" sz="1100" b="0" i="0" u="none" strike="noStrike">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20 000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20 070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70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3206762434"/>
                  </a:ext>
                </a:extLst>
              </a:tr>
              <a:tr h="152038">
                <a:tc>
                  <a:txBody>
                    <a:bodyPr/>
                    <a:lstStyle/>
                    <a:p>
                      <a:pPr algn="l" fontAlgn="b"/>
                      <a:r>
                        <a:rPr lang="ru-RU" sz="1100" u="none" strike="noStrike" dirty="0">
                          <a:effectLst/>
                        </a:rPr>
                        <a:t>Кофе-брейк</a:t>
                      </a:r>
                      <a:endParaRPr lang="ru-RU" sz="1100" b="0" i="0" u="none" strike="noStrike" dirty="0">
                        <a:solidFill>
                          <a:srgbClr val="000000"/>
                        </a:solidFill>
                        <a:effectLst/>
                        <a:latin typeface="Calibri" panose="020F0502020204030204" pitchFamily="34" charset="0"/>
                      </a:endParaRPr>
                    </a:p>
                  </a:txBody>
                  <a:tcPr marL="66647" marR="7405" marT="7405" marB="0" anchor="b"/>
                </a:tc>
                <a:tc>
                  <a:txBody>
                    <a:bodyPr/>
                    <a:lstStyle/>
                    <a:p>
                      <a:pPr algn="l" fontAlgn="b"/>
                      <a:r>
                        <a:rPr lang="ru-RU" sz="1100" u="none" strike="noStrike">
                          <a:effectLst/>
                        </a:rPr>
                        <a:t>             425 000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a:effectLst/>
                        </a:rPr>
                        <a:t>               10 446   </a:t>
                      </a:r>
                      <a:endParaRPr lang="ru-RU" sz="1100" b="0" i="0" u="none" strike="noStrike">
                        <a:solidFill>
                          <a:srgbClr val="000000"/>
                        </a:solidFill>
                        <a:effectLst/>
                        <a:latin typeface="Calibri" panose="020F0502020204030204" pitchFamily="34" charset="0"/>
                      </a:endParaRPr>
                    </a:p>
                  </a:txBody>
                  <a:tcPr marL="7405" marR="7405" marT="7405" marB="0" anchor="b"/>
                </a:tc>
                <a:tc>
                  <a:txBody>
                    <a:bodyPr/>
                    <a:lstStyle/>
                    <a:p>
                      <a:pPr algn="l" fontAlgn="b"/>
                      <a:r>
                        <a:rPr lang="ru-RU" sz="1100" u="none" strike="noStrike" dirty="0">
                          <a:effectLst/>
                        </a:rPr>
                        <a:t>                414 554   </a:t>
                      </a:r>
                      <a:endParaRPr lang="ru-RU" sz="1100" b="0" i="0" u="none" strike="noStrike" dirty="0">
                        <a:solidFill>
                          <a:srgbClr val="000000"/>
                        </a:solidFill>
                        <a:effectLst/>
                        <a:latin typeface="Calibri" panose="020F0502020204030204" pitchFamily="34" charset="0"/>
                      </a:endParaRPr>
                    </a:p>
                  </a:txBody>
                  <a:tcPr marL="7405" marR="7405" marT="7405" marB="0" anchor="b"/>
                </a:tc>
                <a:extLst>
                  <a:ext uri="{0D108BD9-81ED-4DB2-BD59-A6C34878D82A}">
                    <a16:rowId xmlns="" xmlns:a16="http://schemas.microsoft.com/office/drawing/2014/main" val="833904736"/>
                  </a:ext>
                </a:extLst>
              </a:tr>
            </a:tbl>
          </a:graphicData>
        </a:graphic>
      </p:graphicFrame>
      <p:sp>
        <p:nvSpPr>
          <p:cNvPr id="10" name="Прямоугольник 9"/>
          <p:cNvSpPr/>
          <p:nvPr/>
        </p:nvSpPr>
        <p:spPr>
          <a:xfrm>
            <a:off x="6045574" y="6378457"/>
            <a:ext cx="3254767" cy="369332"/>
          </a:xfrm>
          <a:prstGeom prst="rect">
            <a:avLst/>
          </a:prstGeom>
        </p:spPr>
        <p:txBody>
          <a:bodyPr wrap="square">
            <a:spAutoFit/>
          </a:bodyPr>
          <a:lstStyle/>
          <a:p>
            <a:r>
              <a:rPr lang="ru-RU" dirty="0">
                <a:solidFill>
                  <a:srgbClr val="000000"/>
                </a:solidFill>
                <a:latin typeface="Calibri" panose="020F0502020204030204" pitchFamily="34" charset="0"/>
              </a:rPr>
              <a:t> </a:t>
            </a:r>
            <a:r>
              <a:rPr lang="ru-RU" sz="1100" b="1" dirty="0"/>
              <a:t> </a:t>
            </a:r>
            <a:r>
              <a:rPr lang="ru-RU" sz="1100" b="1" dirty="0">
                <a:solidFill>
                  <a:srgbClr val="000000"/>
                </a:solidFill>
                <a:latin typeface="Calibri" panose="020F0502020204030204" pitchFamily="34" charset="0"/>
              </a:rPr>
              <a:t>     669 754 343        425 260 598           244 493 745 </a:t>
            </a:r>
            <a:endParaRPr lang="ru-RU" sz="1100" b="1" dirty="0"/>
          </a:p>
        </p:txBody>
      </p:sp>
    </p:spTree>
    <p:extLst>
      <p:ext uri="{BB962C8B-B14F-4D97-AF65-F5344CB8AC3E}">
        <p14:creationId xmlns:p14="http://schemas.microsoft.com/office/powerpoint/2010/main" val="176615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90490007"/>
              </p:ext>
            </p:extLst>
          </p:nvPr>
        </p:nvGraphicFramePr>
        <p:xfrm>
          <a:off x="2601532" y="1187658"/>
          <a:ext cx="6762908" cy="2189137"/>
        </p:xfrm>
        <a:graphic>
          <a:graphicData uri="http://schemas.openxmlformats.org/drawingml/2006/table">
            <a:tbl>
              <a:tblPr>
                <a:tableStyleId>{5C22544A-7EE6-4342-B048-85BDC9FD1C3A}</a:tableStyleId>
              </a:tblPr>
              <a:tblGrid>
                <a:gridCol w="4443799">
                  <a:extLst>
                    <a:ext uri="{9D8B030D-6E8A-4147-A177-3AD203B41FA5}">
                      <a16:colId xmlns="" xmlns:a16="http://schemas.microsoft.com/office/drawing/2014/main" val="3962448625"/>
                    </a:ext>
                  </a:extLst>
                </a:gridCol>
                <a:gridCol w="2319109">
                  <a:extLst>
                    <a:ext uri="{9D8B030D-6E8A-4147-A177-3AD203B41FA5}">
                      <a16:colId xmlns="" xmlns:a16="http://schemas.microsoft.com/office/drawing/2014/main" val="1618218849"/>
                    </a:ext>
                  </a:extLst>
                </a:gridCol>
              </a:tblGrid>
              <a:tr h="566920">
                <a:tc>
                  <a:txBody>
                    <a:bodyPr/>
                    <a:lstStyle/>
                    <a:p>
                      <a:pPr algn="l" fontAlgn="b"/>
                      <a:r>
                        <a:rPr lang="ru-RU" sz="2000" b="1" u="none" strike="noStrike" dirty="0">
                          <a:effectLst/>
                        </a:rPr>
                        <a:t>План  расходов без </a:t>
                      </a:r>
                      <a:r>
                        <a:rPr lang="ru-RU" sz="2000" b="1" u="none" strike="noStrike" dirty="0" smtClean="0">
                          <a:effectLst/>
                        </a:rPr>
                        <a:t>научных проектов</a:t>
                      </a:r>
                      <a:endParaRPr lang="ru-R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b="1" u="none" strike="noStrike" dirty="0">
                          <a:effectLst/>
                        </a:rPr>
                        <a:t>3 436 937 297</a:t>
                      </a:r>
                      <a:endParaRPr lang="ru-RU"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11349930"/>
                  </a:ext>
                </a:extLst>
              </a:tr>
              <a:tr h="570728">
                <a:tc>
                  <a:txBody>
                    <a:bodyPr/>
                    <a:lstStyle/>
                    <a:p>
                      <a:pPr algn="l" fontAlgn="b"/>
                      <a:r>
                        <a:rPr lang="ru-RU" sz="2000" u="none" strike="noStrike" dirty="0">
                          <a:effectLst/>
                        </a:rPr>
                        <a:t>Факт 8 месяцев</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u="none" strike="noStrike" dirty="0">
                          <a:effectLst/>
                        </a:rPr>
                        <a:t>1 956 219 414</a:t>
                      </a:r>
                      <a:endParaRPr lang="ru-RU"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14805345"/>
                  </a:ext>
                </a:extLst>
              </a:tr>
              <a:tr h="566920">
                <a:tc>
                  <a:txBody>
                    <a:bodyPr/>
                    <a:lstStyle/>
                    <a:p>
                      <a:pPr algn="l" fontAlgn="b"/>
                      <a:r>
                        <a:rPr lang="ru-RU" sz="2000" u="none" strike="noStrike" dirty="0">
                          <a:effectLst/>
                        </a:rPr>
                        <a:t>Расходы  предстоящих 4 месяцев по август 2020</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u="none" strike="noStrike" dirty="0">
                          <a:effectLst/>
                        </a:rPr>
                        <a:t>903 586 754</a:t>
                      </a:r>
                      <a:endParaRPr lang="ru-RU"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44480775"/>
                  </a:ext>
                </a:extLst>
              </a:tr>
              <a:tr h="432364">
                <a:tc>
                  <a:txBody>
                    <a:bodyPr/>
                    <a:lstStyle/>
                    <a:p>
                      <a:pPr algn="l" fontAlgn="b"/>
                      <a:r>
                        <a:rPr lang="ru-RU" sz="2000" b="1" u="none" strike="noStrike" dirty="0">
                          <a:effectLst/>
                        </a:rPr>
                        <a:t>Экономия средств</a:t>
                      </a:r>
                      <a:endParaRPr lang="ru-R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b="1" u="none" strike="noStrike" dirty="0">
                          <a:effectLst/>
                        </a:rPr>
                        <a:t>577 131 129</a:t>
                      </a:r>
                      <a:endParaRPr lang="ru-RU"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536499720"/>
                  </a:ext>
                </a:extLst>
              </a:tr>
            </a:tbl>
          </a:graphicData>
        </a:graphic>
      </p:graphicFrame>
      <p:sp>
        <p:nvSpPr>
          <p:cNvPr id="8" name="Прямоугольник 7"/>
          <p:cNvSpPr/>
          <p:nvPr/>
        </p:nvSpPr>
        <p:spPr>
          <a:xfrm>
            <a:off x="4344216" y="3949394"/>
            <a:ext cx="3768437" cy="1938992"/>
          </a:xfrm>
          <a:prstGeom prst="rect">
            <a:avLst/>
          </a:prstGeom>
        </p:spPr>
        <p:txBody>
          <a:bodyPr wrap="square">
            <a:spAutoFit/>
          </a:bodyPr>
          <a:lstStyle/>
          <a:p>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270 млн.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тг</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приобретение ноутбуков и ПК</a:t>
            </a:r>
          </a:p>
          <a:p>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278 млн.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тг</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ремонт общежития №2</a:t>
            </a: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44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2" name="Прямоугольник 1">
            <a:extLst>
              <a:ext uri="{FF2B5EF4-FFF2-40B4-BE49-F238E27FC236}">
                <a16:creationId xmlns="" xmlns:a16="http://schemas.microsoft.com/office/drawing/2014/main" id="{F38C7594-2306-4CC1-8AB6-A8CE2101246B}"/>
              </a:ext>
            </a:extLst>
          </p:cNvPr>
          <p:cNvSpPr/>
          <p:nvPr/>
        </p:nvSpPr>
        <p:spPr>
          <a:xfrm>
            <a:off x="798286" y="972458"/>
            <a:ext cx="10697028" cy="4783169"/>
          </a:xfrm>
          <a:prstGeom prst="rect">
            <a:avLst/>
          </a:prstGeom>
        </p:spPr>
        <p:txBody>
          <a:bodyPr wrap="square">
            <a:spAutoFit/>
          </a:bodyPr>
          <a:lstStyle/>
          <a:p>
            <a:pPr algn="just">
              <a:lnSpc>
                <a:spcPct val="107000"/>
              </a:lnSpc>
              <a:spcAft>
                <a:spcPts val="800"/>
              </a:spcAft>
            </a:pP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ДЭП разрабатывается методика расчета фактической стоимости образовательных услуг по направлениям в разрезе академических степеней с использованием комплексного программного обеспечения бизнес-анализа </a:t>
            </a:r>
            <a:r>
              <a:rPr lang="en-US"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Power BI</a:t>
            </a: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Данное приложение позволяет связывать диапазоны данных при наличии общего критерия. Например, студент обучается в группе в названии которой присутствует наименование специальности (данные </a:t>
            </a:r>
            <a:r>
              <a:rPr lang="ru-RU" sz="2000" dirty="0" err="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Платонуса</a:t>
            </a: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далее существует преподаватель, который преподает в данной группе (согласно данных по нагрузкам кафедр), а также имеются данные по оплате труда ППС. В системе создаются связи между диапазонами. Настройка визуализации проводится так, что вытягиваются 1) название специальности, 2) количество студентов, которое по ней обучаются, в разрезе бакалавров, магистрантов и докторантов, 3) из диапазона нагрузок выбираются часы только </a:t>
            </a:r>
            <a:r>
              <a:rPr lang="ru-RU" sz="20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тех </a:t>
            </a: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преподавателей, которым распределена нагрузка на данную специальность. Когда известны часы нагрузок, то можно присвоить 4) денежное выражение выгрузив его сумму из диапазона по оплате труда согласно фамилии преподавателя, предварительно рассчитав стоимость одного часа.</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363603" y="510793"/>
            <a:ext cx="7721794" cy="461665"/>
          </a:xfrm>
          <a:prstGeom prst="rect">
            <a:avLst/>
          </a:prstGeom>
        </p:spPr>
        <p:txBody>
          <a:bodyPr wrap="none">
            <a:spAutoFit/>
          </a:bodyPr>
          <a:lstStyle/>
          <a:p>
            <a:pPr marL="342900" indent="-342900">
              <a:buFont typeface="+mj-lt"/>
              <a:buAutoNum type="arabicPeriod" startAt="4"/>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Модель расчета стоимости образовательных программ</a:t>
            </a:r>
          </a:p>
        </p:txBody>
      </p:sp>
    </p:spTree>
    <p:extLst>
      <p:ext uri="{BB962C8B-B14F-4D97-AF65-F5344CB8AC3E}">
        <p14:creationId xmlns:p14="http://schemas.microsoft.com/office/powerpoint/2010/main" val="599327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24DC19B0-4652-4FE7-BD48-B2CF6B77E9BF}"/>
              </a:ext>
            </a:extLst>
          </p:cNvPr>
          <p:cNvPicPr>
            <a:picLocks noChangeAspect="1"/>
          </p:cNvPicPr>
          <p:nvPr/>
        </p:nvPicPr>
        <p:blipFill rotWithShape="1">
          <a:blip r:embed="rId5"/>
          <a:srcRect l="11010" t="19328" r="15367" b="10948"/>
          <a:stretch/>
        </p:blipFill>
        <p:spPr>
          <a:xfrm>
            <a:off x="1303089" y="1332059"/>
            <a:ext cx="9959997" cy="5305793"/>
          </a:xfrm>
          <a:prstGeom prst="rect">
            <a:avLst/>
          </a:prstGeom>
        </p:spPr>
      </p:pic>
      <p:sp>
        <p:nvSpPr>
          <p:cNvPr id="7" name="TextBox 6">
            <a:extLst>
              <a:ext uri="{FF2B5EF4-FFF2-40B4-BE49-F238E27FC236}">
                <a16:creationId xmlns="" xmlns:a16="http://schemas.microsoft.com/office/drawing/2014/main" id="{CA04B1C3-0DC3-4E1D-B473-5CEE3ABC7750}"/>
              </a:ext>
            </a:extLst>
          </p:cNvPr>
          <p:cNvSpPr txBox="1"/>
          <p:nvPr/>
        </p:nvSpPr>
        <p:spPr>
          <a:xfrm>
            <a:off x="1723039" y="804049"/>
            <a:ext cx="8745920"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Нагрузки кафедр распределены по направлениям образовательных программ</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90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D6FF2B38-4D4A-487D-994A-3DD7CCFC895E}"/>
              </a:ext>
            </a:extLst>
          </p:cNvPr>
          <p:cNvPicPr>
            <a:picLocks noChangeAspect="1"/>
          </p:cNvPicPr>
          <p:nvPr/>
        </p:nvPicPr>
        <p:blipFill rotWithShape="1">
          <a:blip r:embed="rId5"/>
          <a:srcRect l="10940" t="19450" r="14335" b="9602"/>
          <a:stretch/>
        </p:blipFill>
        <p:spPr>
          <a:xfrm>
            <a:off x="1090570" y="1057013"/>
            <a:ext cx="7097085" cy="3790340"/>
          </a:xfrm>
          <a:prstGeom prst="rect">
            <a:avLst/>
          </a:prstGeom>
        </p:spPr>
      </p:pic>
      <p:sp>
        <p:nvSpPr>
          <p:cNvPr id="3" name="Прямоугольник 2">
            <a:extLst>
              <a:ext uri="{FF2B5EF4-FFF2-40B4-BE49-F238E27FC236}">
                <a16:creationId xmlns="" xmlns:a16="http://schemas.microsoft.com/office/drawing/2014/main" id="{057C383C-0445-4C85-8545-1F19A341823F}"/>
              </a:ext>
            </a:extLst>
          </p:cNvPr>
          <p:cNvSpPr/>
          <p:nvPr/>
        </p:nvSpPr>
        <p:spPr>
          <a:xfrm>
            <a:off x="8479700" y="2202287"/>
            <a:ext cx="3471894" cy="2046009"/>
          </a:xfrm>
          <a:prstGeom prst="rect">
            <a:avLst/>
          </a:prstGeom>
        </p:spPr>
        <p:txBody>
          <a:bodyPr wrap="square">
            <a:spAutoFit/>
          </a:bodyPr>
          <a:lstStyle/>
          <a:p>
            <a:pPr algn="just">
              <a:lnSpc>
                <a:spcPct val="107000"/>
              </a:lnSpc>
              <a:spcAft>
                <a:spcPts val="800"/>
              </a:spcAft>
            </a:pP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Постоянные расходы (расходы образовательной среды) распределяются в соответствии с контингентом обучающихся по каждой специальности.</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859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3" name="Рисунок 2">
            <a:extLst>
              <a:ext uri="{FF2B5EF4-FFF2-40B4-BE49-F238E27FC236}">
                <a16:creationId xmlns="" xmlns:a16="http://schemas.microsoft.com/office/drawing/2014/main" id="{BB9DF490-DFF6-45B7-B618-2E9A8BB5D4E0}"/>
              </a:ext>
            </a:extLst>
          </p:cNvPr>
          <p:cNvPicPr>
            <a:picLocks noChangeAspect="1"/>
          </p:cNvPicPr>
          <p:nvPr/>
        </p:nvPicPr>
        <p:blipFill rotWithShape="1">
          <a:blip r:embed="rId5"/>
          <a:srcRect l="16307" t="24832" r="38624" b="24404"/>
          <a:stretch/>
        </p:blipFill>
        <p:spPr>
          <a:xfrm>
            <a:off x="2004523" y="1390072"/>
            <a:ext cx="8036961" cy="5092119"/>
          </a:xfrm>
          <a:prstGeom prst="rect">
            <a:avLst/>
          </a:prstGeom>
        </p:spPr>
      </p:pic>
      <p:sp>
        <p:nvSpPr>
          <p:cNvPr id="5" name="TextBox 4">
            <a:extLst>
              <a:ext uri="{FF2B5EF4-FFF2-40B4-BE49-F238E27FC236}">
                <a16:creationId xmlns="" xmlns:a16="http://schemas.microsoft.com/office/drawing/2014/main" id="{0F8D3C8C-4B1C-4638-B1E4-F2AE0E7CADF0}"/>
              </a:ext>
            </a:extLst>
          </p:cNvPr>
          <p:cNvSpPr txBox="1"/>
          <p:nvPr/>
        </p:nvSpPr>
        <p:spPr>
          <a:xfrm>
            <a:off x="3171092" y="828613"/>
            <a:ext cx="6114687"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бакалавра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32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3C132A5D-FCB2-47A6-869A-C09E65BA8B72}"/>
              </a:ext>
            </a:extLst>
          </p:cNvPr>
          <p:cNvPicPr>
            <a:picLocks noChangeAspect="1"/>
          </p:cNvPicPr>
          <p:nvPr/>
        </p:nvPicPr>
        <p:blipFill rotWithShape="1">
          <a:blip r:embed="rId5"/>
          <a:srcRect l="3543" t="21650" r="21559" b="9236"/>
          <a:stretch/>
        </p:blipFill>
        <p:spPr>
          <a:xfrm>
            <a:off x="1423647" y="1342238"/>
            <a:ext cx="9971055" cy="5175559"/>
          </a:xfrm>
          <a:prstGeom prst="rect">
            <a:avLst/>
          </a:prstGeom>
        </p:spPr>
      </p:pic>
      <p:sp>
        <p:nvSpPr>
          <p:cNvPr id="7" name="TextBox 6">
            <a:extLst>
              <a:ext uri="{FF2B5EF4-FFF2-40B4-BE49-F238E27FC236}">
                <a16:creationId xmlns="" xmlns:a16="http://schemas.microsoft.com/office/drawing/2014/main" id="{DCEC8DA3-029E-4862-AFB7-0C7170999B3B}"/>
              </a:ext>
            </a:extLst>
          </p:cNvPr>
          <p:cNvSpPr txBox="1"/>
          <p:nvPr/>
        </p:nvSpPr>
        <p:spPr>
          <a:xfrm>
            <a:off x="3171092" y="804696"/>
            <a:ext cx="6114687"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бакалавра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782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sp>
        <p:nvSpPr>
          <p:cNvPr id="7" name="Прямоугольник 6"/>
          <p:cNvSpPr/>
          <p:nvPr/>
        </p:nvSpPr>
        <p:spPr>
          <a:xfrm>
            <a:off x="900112" y="2596971"/>
            <a:ext cx="10685084" cy="2308324"/>
          </a:xfrm>
          <a:prstGeom prst="rect">
            <a:avLst/>
          </a:prstGeom>
          <a:noFill/>
        </p:spPr>
        <p:txBody>
          <a:bodyPr wrap="square" lIns="91440" tIns="45720" rIns="91440" bIns="45720">
            <a:spAutoFit/>
          </a:bodyPr>
          <a:lstStyle/>
          <a:p>
            <a:pPr algn="ctr"/>
            <a:r>
              <a:rPr lang="ru-RU" sz="5400" b="0" cap="none" spc="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 исполнении бюджета за 2019-2020 учебный год</a:t>
            </a:r>
          </a:p>
          <a:p>
            <a:pPr algn="ctr"/>
            <a:r>
              <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 состоянию на апрель)</a:t>
            </a:r>
            <a:endParaRPr lang="ru-RU" sz="3600" b="0" cap="none" spc="0" dirty="0">
              <a:ln w="0"/>
              <a:solidFill>
                <a:schemeClr val="accent1">
                  <a:lumMod val="50000"/>
                </a:schemeClr>
              </a:solidFill>
              <a:effectLst>
                <a:outerShdw blurRad="38100" dist="19050" dir="2700000" algn="tl" rotWithShape="0">
                  <a:schemeClr val="dk1">
                    <a:alpha val="40000"/>
                  </a:schemeClr>
                </a:outerShdw>
              </a:effectLst>
            </a:endParaRPr>
          </a:p>
        </p:txBody>
      </p:sp>
      <p:sp>
        <p:nvSpPr>
          <p:cNvPr id="8" name="Заголовок 1"/>
          <p:cNvSpPr txBox="1">
            <a:spLocks/>
          </p:cNvSpPr>
          <p:nvPr/>
        </p:nvSpPr>
        <p:spPr>
          <a:xfrm>
            <a:off x="811244" y="5903180"/>
            <a:ext cx="3505200" cy="931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dirty="0">
                <a:solidFill>
                  <a:schemeClr val="accent1">
                    <a:lumMod val="50000"/>
                  </a:schemeClr>
                </a:solidFill>
                <a:latin typeface="Times New Roman" panose="02020603050405020304" pitchFamily="18" charset="0"/>
                <a:cs typeface="Times New Roman" panose="02020603050405020304" pitchFamily="18" charset="0"/>
              </a:rPr>
              <a:t>Исполнитель: </a:t>
            </a:r>
            <a:r>
              <a:rPr lang="ru-RU" sz="1800" dirty="0" err="1">
                <a:solidFill>
                  <a:schemeClr val="accent1">
                    <a:lumMod val="50000"/>
                  </a:schemeClr>
                </a:solidFill>
                <a:latin typeface="Times New Roman" panose="02020603050405020304" pitchFamily="18" charset="0"/>
                <a:cs typeface="Times New Roman" panose="02020603050405020304" pitchFamily="18" charset="0"/>
              </a:rPr>
              <a:t>Аябергенова</a:t>
            </a:r>
            <a:r>
              <a:rPr lang="ru-RU" sz="1800" dirty="0">
                <a:solidFill>
                  <a:schemeClr val="accent1">
                    <a:lumMod val="50000"/>
                  </a:schemeClr>
                </a:solidFill>
                <a:latin typeface="Times New Roman" panose="02020603050405020304" pitchFamily="18" charset="0"/>
                <a:cs typeface="Times New Roman" panose="02020603050405020304" pitchFamily="18" charset="0"/>
              </a:rPr>
              <a:t> А.</a:t>
            </a:r>
          </a:p>
        </p:txBody>
      </p:sp>
      <p:sp>
        <p:nvSpPr>
          <p:cNvPr id="9" name="Заголовок 1"/>
          <p:cNvSpPr txBox="1">
            <a:spLocks/>
          </p:cNvSpPr>
          <p:nvPr/>
        </p:nvSpPr>
        <p:spPr>
          <a:xfrm>
            <a:off x="900112" y="5484772"/>
            <a:ext cx="3505200" cy="931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8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Tree>
    <p:extLst>
      <p:ext uri="{BB962C8B-B14F-4D97-AF65-F5344CB8AC3E}">
        <p14:creationId xmlns:p14="http://schemas.microsoft.com/office/powerpoint/2010/main" val="61891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1879EC21-5757-492C-80AB-87C7E81E3242}"/>
              </a:ext>
            </a:extLst>
          </p:cNvPr>
          <p:cNvPicPr>
            <a:picLocks noChangeAspect="1"/>
          </p:cNvPicPr>
          <p:nvPr/>
        </p:nvPicPr>
        <p:blipFill rotWithShape="1">
          <a:blip r:embed="rId5"/>
          <a:srcRect l="14175" t="24831" r="38830" b="35903"/>
          <a:stretch/>
        </p:blipFill>
        <p:spPr>
          <a:xfrm>
            <a:off x="3018060" y="2082567"/>
            <a:ext cx="5729681" cy="2692866"/>
          </a:xfrm>
          <a:prstGeom prst="rect">
            <a:avLst/>
          </a:prstGeom>
        </p:spPr>
      </p:pic>
      <p:sp>
        <p:nvSpPr>
          <p:cNvPr id="7" name="TextBox 6">
            <a:extLst>
              <a:ext uri="{FF2B5EF4-FFF2-40B4-BE49-F238E27FC236}">
                <a16:creationId xmlns="" xmlns:a16="http://schemas.microsoft.com/office/drawing/2014/main" id="{7F66F388-A247-41E0-A044-71C1334BB786}"/>
              </a:ext>
            </a:extLst>
          </p:cNvPr>
          <p:cNvSpPr txBox="1"/>
          <p:nvPr/>
        </p:nvSpPr>
        <p:spPr>
          <a:xfrm>
            <a:off x="3018060" y="1566844"/>
            <a:ext cx="6383799"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магистранта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4559EE3-0D53-447D-BEFC-8781279A7515}"/>
              </a:ext>
            </a:extLst>
          </p:cNvPr>
          <p:cNvSpPr txBox="1"/>
          <p:nvPr/>
        </p:nvSpPr>
        <p:spPr>
          <a:xfrm>
            <a:off x="4238970" y="4792475"/>
            <a:ext cx="3941977" cy="307777"/>
          </a:xfrm>
          <a:prstGeom prst="rect">
            <a:avLst/>
          </a:prstGeom>
          <a:noFill/>
        </p:spPr>
        <p:txBody>
          <a:bodyPr wrap="none" rtlCol="0">
            <a:spAutoFit/>
          </a:bodyPr>
          <a:lstStyle/>
          <a:p>
            <a:r>
              <a:rPr lang="ru-RU" sz="1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Средний доход магистратуры в год 420 000 тенге</a:t>
            </a:r>
            <a:endParaRPr lang="x-none" sz="1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16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TextBox 6">
            <a:extLst>
              <a:ext uri="{FF2B5EF4-FFF2-40B4-BE49-F238E27FC236}">
                <a16:creationId xmlns="" xmlns:a16="http://schemas.microsoft.com/office/drawing/2014/main" id="{F9819D60-FD27-45DA-A63E-412A45DF0A8D}"/>
              </a:ext>
            </a:extLst>
          </p:cNvPr>
          <p:cNvSpPr txBox="1"/>
          <p:nvPr/>
        </p:nvSpPr>
        <p:spPr>
          <a:xfrm>
            <a:off x="3009671" y="898085"/>
            <a:ext cx="6383799"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магистранта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 xmlns:a16="http://schemas.microsoft.com/office/drawing/2014/main" id="{2E0C4682-0674-4BFC-A477-E021C25C3924}"/>
              </a:ext>
            </a:extLst>
          </p:cNvPr>
          <p:cNvPicPr>
            <a:picLocks noChangeAspect="1"/>
          </p:cNvPicPr>
          <p:nvPr/>
        </p:nvPicPr>
        <p:blipFill rotWithShape="1">
          <a:blip r:embed="rId5"/>
          <a:srcRect l="10940" t="22295" r="13784" b="9480"/>
          <a:stretch/>
        </p:blipFill>
        <p:spPr>
          <a:xfrm>
            <a:off x="1333850" y="1529016"/>
            <a:ext cx="9177556" cy="4678837"/>
          </a:xfrm>
          <a:prstGeom prst="rect">
            <a:avLst/>
          </a:prstGeom>
        </p:spPr>
      </p:pic>
    </p:spTree>
    <p:extLst>
      <p:ext uri="{BB962C8B-B14F-4D97-AF65-F5344CB8AC3E}">
        <p14:creationId xmlns:p14="http://schemas.microsoft.com/office/powerpoint/2010/main" val="185640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C9A6BAD1-0962-4766-94ED-ACF8F04F5DFA}"/>
              </a:ext>
            </a:extLst>
          </p:cNvPr>
          <p:cNvPicPr>
            <a:picLocks noChangeAspect="1"/>
          </p:cNvPicPr>
          <p:nvPr/>
        </p:nvPicPr>
        <p:blipFill rotWithShape="1">
          <a:blip r:embed="rId5"/>
          <a:srcRect l="18578" t="30704" r="42202" b="42263"/>
          <a:stretch/>
        </p:blipFill>
        <p:spPr>
          <a:xfrm>
            <a:off x="3837557" y="2502016"/>
            <a:ext cx="4781757" cy="1853968"/>
          </a:xfrm>
          <a:prstGeom prst="rect">
            <a:avLst/>
          </a:prstGeom>
        </p:spPr>
      </p:pic>
      <p:sp>
        <p:nvSpPr>
          <p:cNvPr id="7" name="TextBox 6">
            <a:extLst>
              <a:ext uri="{FF2B5EF4-FFF2-40B4-BE49-F238E27FC236}">
                <a16:creationId xmlns="" xmlns:a16="http://schemas.microsoft.com/office/drawing/2014/main" id="{E434D1AE-EF13-48E6-8F7E-F6A1403E00E0}"/>
              </a:ext>
            </a:extLst>
          </p:cNvPr>
          <p:cNvSpPr txBox="1"/>
          <p:nvPr/>
        </p:nvSpPr>
        <p:spPr>
          <a:xfrm>
            <a:off x="3087612" y="1921542"/>
            <a:ext cx="6253763"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докторанта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CC6F720-51B8-41A6-8797-21C445952693}"/>
              </a:ext>
            </a:extLst>
          </p:cNvPr>
          <p:cNvSpPr txBox="1"/>
          <p:nvPr/>
        </p:nvSpPr>
        <p:spPr>
          <a:xfrm>
            <a:off x="3837557" y="4815281"/>
            <a:ext cx="4910185" cy="523220"/>
          </a:xfrm>
          <a:prstGeom prst="rect">
            <a:avLst/>
          </a:prstGeom>
          <a:noFill/>
        </p:spPr>
        <p:txBody>
          <a:bodyPr wrap="square" rtlCol="0">
            <a:spAutoFit/>
          </a:bodyPr>
          <a:lstStyle/>
          <a:p>
            <a:r>
              <a:rPr lang="ru-RU" sz="1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Обучение докторантов становится окупаемым, если набор на специальность составил 4 и более человек</a:t>
            </a:r>
            <a:endParaRPr lang="x-none" sz="1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8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TextBox 6">
            <a:extLst>
              <a:ext uri="{FF2B5EF4-FFF2-40B4-BE49-F238E27FC236}">
                <a16:creationId xmlns="" xmlns:a16="http://schemas.microsoft.com/office/drawing/2014/main" id="{BD641999-9616-4010-8424-6BDE9577B245}"/>
              </a:ext>
            </a:extLst>
          </p:cNvPr>
          <p:cNvSpPr txBox="1"/>
          <p:nvPr/>
        </p:nvSpPr>
        <p:spPr>
          <a:xfrm>
            <a:off x="3221836" y="684676"/>
            <a:ext cx="6253763"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Фактические расходы на подготовку 1 докторанта в год</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 xmlns:a16="http://schemas.microsoft.com/office/drawing/2014/main" id="{CF810C20-7191-4E51-8F64-4540A64F6302}"/>
              </a:ext>
            </a:extLst>
          </p:cNvPr>
          <p:cNvPicPr>
            <a:picLocks noChangeAspect="1"/>
          </p:cNvPicPr>
          <p:nvPr/>
        </p:nvPicPr>
        <p:blipFill rotWithShape="1">
          <a:blip r:embed="rId5"/>
          <a:srcRect l="7087" t="22019" r="17913" b="9730"/>
          <a:stretch/>
        </p:blipFill>
        <p:spPr>
          <a:xfrm>
            <a:off x="1524000" y="1088641"/>
            <a:ext cx="9144000" cy="4680718"/>
          </a:xfrm>
          <a:prstGeom prst="rect">
            <a:avLst/>
          </a:prstGeom>
        </p:spPr>
      </p:pic>
    </p:spTree>
    <p:extLst>
      <p:ext uri="{BB962C8B-B14F-4D97-AF65-F5344CB8AC3E}">
        <p14:creationId xmlns:p14="http://schemas.microsoft.com/office/powerpoint/2010/main" val="2458205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TextBox 6">
            <a:extLst>
              <a:ext uri="{FF2B5EF4-FFF2-40B4-BE49-F238E27FC236}">
                <a16:creationId xmlns="" xmlns:a16="http://schemas.microsoft.com/office/drawing/2014/main" id="{6982D8B6-3BD6-4257-A7D4-0A651B2BE89D}"/>
              </a:ext>
            </a:extLst>
          </p:cNvPr>
          <p:cNvSpPr txBox="1"/>
          <p:nvPr/>
        </p:nvSpPr>
        <p:spPr>
          <a:xfrm>
            <a:off x="7059982" y="266346"/>
            <a:ext cx="5025415" cy="400110"/>
          </a:xfrm>
          <a:prstGeom prst="rect">
            <a:avLst/>
          </a:prstGeom>
          <a:noFill/>
        </p:spPr>
        <p:txBody>
          <a:bodyPr wrap="none" rtlCol="0">
            <a:spAutoFit/>
          </a:bodyPr>
          <a:lstStyle/>
          <a:p>
            <a:r>
              <a:rPr lang="ru-RU" sz="2000" dirty="0" err="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Остепененность</a:t>
            </a: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образовательных программ</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 xmlns:a16="http://schemas.microsoft.com/office/drawing/2014/main" id="{189B8106-A3B9-4A67-A736-2EA58E459008}"/>
              </a:ext>
            </a:extLst>
          </p:cNvPr>
          <p:cNvPicPr>
            <a:picLocks noChangeAspect="1"/>
          </p:cNvPicPr>
          <p:nvPr/>
        </p:nvPicPr>
        <p:blipFill rotWithShape="1">
          <a:blip r:embed="rId5"/>
          <a:srcRect l="10665" t="20428" r="13853" b="10011"/>
          <a:stretch/>
        </p:blipFill>
        <p:spPr>
          <a:xfrm>
            <a:off x="1448143" y="666456"/>
            <a:ext cx="9202723" cy="4770499"/>
          </a:xfrm>
          <a:prstGeom prst="rect">
            <a:avLst/>
          </a:prstGeom>
        </p:spPr>
      </p:pic>
      <p:sp>
        <p:nvSpPr>
          <p:cNvPr id="2" name="TextBox 1"/>
          <p:cNvSpPr txBox="1"/>
          <p:nvPr/>
        </p:nvSpPr>
        <p:spPr>
          <a:xfrm>
            <a:off x="2014780" y="5780868"/>
            <a:ext cx="5827362" cy="369332"/>
          </a:xfrm>
          <a:prstGeom prst="rect">
            <a:avLst/>
          </a:prstGeom>
          <a:noFill/>
        </p:spPr>
        <p:txBody>
          <a:bodyPr wrap="square" rtlCol="0">
            <a:spAutoFit/>
          </a:bodyPr>
          <a:lstStyle/>
          <a:p>
            <a:r>
              <a:rPr lang="ru-RU" dirty="0" err="1" smtClean="0"/>
              <a:t>Остепененность</a:t>
            </a:r>
            <a:r>
              <a:rPr lang="ru-RU" dirty="0" smtClean="0"/>
              <a:t> образовательной программы РЭТ - 42 %</a:t>
            </a:r>
            <a:endParaRPr lang="ru-RU" dirty="0"/>
          </a:p>
        </p:txBody>
      </p:sp>
    </p:spTree>
    <p:extLst>
      <p:ext uri="{BB962C8B-B14F-4D97-AF65-F5344CB8AC3E}">
        <p14:creationId xmlns:p14="http://schemas.microsoft.com/office/powerpoint/2010/main" val="1875237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B90A163B-76C1-44FA-9165-80CDFE94E9B3}"/>
              </a:ext>
            </a:extLst>
          </p:cNvPr>
          <p:cNvPicPr>
            <a:picLocks noChangeAspect="1"/>
          </p:cNvPicPr>
          <p:nvPr/>
        </p:nvPicPr>
        <p:blipFill rotWithShape="1">
          <a:blip r:embed="rId5"/>
          <a:srcRect l="10733" t="21040" r="13854" b="9235"/>
          <a:stretch/>
        </p:blipFill>
        <p:spPr>
          <a:xfrm>
            <a:off x="1664517" y="667264"/>
            <a:ext cx="9194335" cy="4781725"/>
          </a:xfrm>
          <a:prstGeom prst="rect">
            <a:avLst/>
          </a:prstGeom>
        </p:spPr>
      </p:pic>
      <p:sp>
        <p:nvSpPr>
          <p:cNvPr id="7" name="TextBox 6">
            <a:extLst>
              <a:ext uri="{FF2B5EF4-FFF2-40B4-BE49-F238E27FC236}">
                <a16:creationId xmlns="" xmlns:a16="http://schemas.microsoft.com/office/drawing/2014/main" id="{DA659DBD-4594-42EB-8842-FD9AB1DBE397}"/>
              </a:ext>
            </a:extLst>
          </p:cNvPr>
          <p:cNvSpPr txBox="1"/>
          <p:nvPr/>
        </p:nvSpPr>
        <p:spPr>
          <a:xfrm>
            <a:off x="7113283" y="267154"/>
            <a:ext cx="5025415" cy="400110"/>
          </a:xfrm>
          <a:prstGeom prst="rect">
            <a:avLst/>
          </a:prstGeom>
          <a:noFill/>
        </p:spPr>
        <p:txBody>
          <a:bodyPr wrap="none" rtlCol="0">
            <a:spAutoFit/>
          </a:bodyPr>
          <a:lstStyle/>
          <a:p>
            <a:r>
              <a:rPr lang="ru-RU" sz="2000" dirty="0" err="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Остепененность</a:t>
            </a:r>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образовательных программ</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014780" y="5780868"/>
            <a:ext cx="5827362" cy="369332"/>
          </a:xfrm>
          <a:prstGeom prst="rect">
            <a:avLst/>
          </a:prstGeom>
          <a:noFill/>
        </p:spPr>
        <p:txBody>
          <a:bodyPr wrap="square" rtlCol="0">
            <a:spAutoFit/>
          </a:bodyPr>
          <a:lstStyle/>
          <a:p>
            <a:r>
              <a:rPr lang="ru-RU" dirty="0" err="1" smtClean="0"/>
              <a:t>Остепененность</a:t>
            </a:r>
            <a:r>
              <a:rPr lang="ru-RU" dirty="0" smtClean="0"/>
              <a:t> образовательной программы АУ - 55 %</a:t>
            </a:r>
            <a:endParaRPr lang="ru-RU" dirty="0"/>
          </a:p>
        </p:txBody>
      </p:sp>
    </p:spTree>
    <p:extLst>
      <p:ext uri="{BB962C8B-B14F-4D97-AF65-F5344CB8AC3E}">
        <p14:creationId xmlns:p14="http://schemas.microsoft.com/office/powerpoint/2010/main" val="487345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pic>
        <p:nvPicPr>
          <p:cNvPr id="2" name="Рисунок 1">
            <a:extLst>
              <a:ext uri="{FF2B5EF4-FFF2-40B4-BE49-F238E27FC236}">
                <a16:creationId xmlns="" xmlns:a16="http://schemas.microsoft.com/office/drawing/2014/main" id="{45C72644-197C-4958-9962-92C527265727}"/>
              </a:ext>
            </a:extLst>
          </p:cNvPr>
          <p:cNvPicPr>
            <a:picLocks noChangeAspect="1"/>
          </p:cNvPicPr>
          <p:nvPr/>
        </p:nvPicPr>
        <p:blipFill>
          <a:blip r:embed="rId5"/>
          <a:stretch>
            <a:fillRect/>
          </a:stretch>
        </p:blipFill>
        <p:spPr>
          <a:xfrm>
            <a:off x="1751922" y="1293415"/>
            <a:ext cx="8953026" cy="5036077"/>
          </a:xfrm>
          <a:prstGeom prst="rect">
            <a:avLst/>
          </a:prstGeom>
        </p:spPr>
      </p:pic>
      <p:sp>
        <p:nvSpPr>
          <p:cNvPr id="7" name="TextBox 6">
            <a:extLst>
              <a:ext uri="{FF2B5EF4-FFF2-40B4-BE49-F238E27FC236}">
                <a16:creationId xmlns="" xmlns:a16="http://schemas.microsoft.com/office/drawing/2014/main" id="{57316574-AAE2-4A4B-A1C1-E5E97CA601B5}"/>
              </a:ext>
            </a:extLst>
          </p:cNvPr>
          <p:cNvSpPr txBox="1"/>
          <p:nvPr/>
        </p:nvSpPr>
        <p:spPr>
          <a:xfrm>
            <a:off x="2959757" y="893305"/>
            <a:ext cx="6272486" cy="400110"/>
          </a:xfrm>
          <a:prstGeom prst="rect">
            <a:avLst/>
          </a:prstGeom>
          <a:noFill/>
        </p:spPr>
        <p:txBody>
          <a:bodyPr wrap="none" rtlCol="0">
            <a:spAutoFit/>
          </a:bodyPr>
          <a:lstStyle/>
          <a:p>
            <a:r>
              <a:rPr lang="ru-RU"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Связи диапазонов данных в соответствии с критериями</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60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3" name="TextBox 2"/>
          <p:cNvSpPr txBox="1"/>
          <p:nvPr/>
        </p:nvSpPr>
        <p:spPr>
          <a:xfrm>
            <a:off x="1282700" y="1270000"/>
            <a:ext cx="9677400" cy="4524315"/>
          </a:xfrm>
          <a:prstGeom prst="rect">
            <a:avLst/>
          </a:prstGeom>
          <a:noFill/>
        </p:spPr>
        <p:txBody>
          <a:bodyPr wrap="square" rtlCol="0">
            <a:spAutoFit/>
          </a:bodyPr>
          <a:lstStyle/>
          <a:p>
            <a:pPr marL="342900" indent="-342900">
              <a:buFont typeface="+mj-lt"/>
              <a:buAutoNum type="arabicPeriod"/>
            </a:pPr>
            <a:r>
              <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Цели </a:t>
            </a: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бюджетирования</a:t>
            </a:r>
          </a:p>
          <a:p>
            <a:pPr marL="342900" indent="-342900">
              <a:buFont typeface="+mj-lt"/>
              <a:buAutoNum type="arabicPeriod"/>
            </a:pPr>
            <a:endPar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Внедрение </a:t>
            </a:r>
            <a:r>
              <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бюджетирования в </a:t>
            </a: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АУЭС</a:t>
            </a:r>
          </a:p>
          <a:p>
            <a:pPr marL="342900" indent="-342900">
              <a:buFont typeface="+mj-lt"/>
              <a:buAutoNum type="arabicPeriod"/>
            </a:pPr>
            <a:endPar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Результат за 8 месяцев учебного года</a:t>
            </a:r>
          </a:p>
          <a:p>
            <a:pPr marL="342900" indent="-342900">
              <a:buFont typeface="+mj-lt"/>
              <a:buAutoNum type="arabicPeriod"/>
            </a:pPr>
            <a:endPar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Модель расчета стоимости образовательных </a:t>
            </a: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программ</a:t>
            </a:r>
            <a:endPar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03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2" name="Прямоугольник 1"/>
          <p:cNvSpPr/>
          <p:nvPr/>
        </p:nvSpPr>
        <p:spPr>
          <a:xfrm>
            <a:off x="8074812" y="667264"/>
            <a:ext cx="3516027" cy="461665"/>
          </a:xfrm>
          <a:prstGeom prst="rect">
            <a:avLst/>
          </a:prstGeom>
        </p:spPr>
        <p:txBody>
          <a:bodyPr wrap="none">
            <a:spAutoFit/>
          </a:bodyPr>
          <a:lstStyle/>
          <a:p>
            <a:pPr marL="342900" indent="-342900">
              <a:buFont typeface="+mj-lt"/>
              <a:buAutoNum type="arabicPeriod"/>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Цели бюджетирования</a:t>
            </a:r>
          </a:p>
        </p:txBody>
      </p:sp>
      <p:sp>
        <p:nvSpPr>
          <p:cNvPr id="3" name="Прямоугольник 2"/>
          <p:cNvSpPr/>
          <p:nvPr/>
        </p:nvSpPr>
        <p:spPr>
          <a:xfrm>
            <a:off x="3479800" y="1790700"/>
            <a:ext cx="3999688" cy="369332"/>
          </a:xfrm>
          <a:prstGeom prst="rect">
            <a:avLst/>
          </a:prstGeom>
        </p:spPr>
        <p:txBody>
          <a:bodyPr wrap="square">
            <a:spAutoFit/>
          </a:bodyPr>
          <a:lstStyle/>
          <a:p>
            <a:endParaRPr lang="ru-RU"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53766" y="1371600"/>
            <a:ext cx="9749339" cy="5262979"/>
          </a:xfrm>
          <a:prstGeom prst="rect">
            <a:avLst/>
          </a:prstGeom>
        </p:spPr>
        <p:txBody>
          <a:bodyPr wrap="square">
            <a:spAutoFit/>
          </a:bodyPr>
          <a:lstStyle/>
          <a:p>
            <a:pPr marL="457200" indent="-457200" algn="just">
              <a:buFont typeface="+mj-lt"/>
              <a:buAutoNum type="arabicPeriod"/>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Ориентация руководителей всех рангов на достижение задач, поставленных перед их центрами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ответственности (делегирование финансовой ответственности).</a:t>
            </a:r>
          </a:p>
          <a:p>
            <a:pPr marL="457200" indent="-457200" algn="just">
              <a:buFont typeface="+mj-lt"/>
              <a:buAutoNum type="arabicPeriod"/>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Контроль текущей деятельности, обеспечение плановой дисциплины</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457200" indent="-457200" algn="just">
              <a:buFont typeface="+mj-lt"/>
              <a:buAutoNum type="arabicPeriod"/>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Повышение профессионализма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сотрудников.</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Составление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бюджетов способствует детальному изучению деятельности своих подразделений и взаимоотношений центров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ответственности.</a:t>
            </a:r>
          </a:p>
          <a:p>
            <a:pPr marL="457200" indent="-457200" algn="just">
              <a:buFont typeface="+mj-lt"/>
              <a:buAutoNum type="arabicPeriod"/>
            </a:pPr>
            <a:endPar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Распределение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экономических ресурсов, находящихся в распоряжении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организации.</a:t>
            </a: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Формирование управленческой отчетности</a:t>
            </a: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06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Прямоугольник 6"/>
          <p:cNvSpPr/>
          <p:nvPr/>
        </p:nvSpPr>
        <p:spPr>
          <a:xfrm>
            <a:off x="1254285" y="1673227"/>
            <a:ext cx="9664700" cy="3416320"/>
          </a:xfrm>
          <a:prstGeom prst="rect">
            <a:avLst/>
          </a:prstGeom>
        </p:spPr>
        <p:txBody>
          <a:bodyPr wrap="square">
            <a:spAutoFit/>
          </a:bodyPr>
          <a:lstStyle/>
          <a:p>
            <a:pPr algn="ctr"/>
            <a:r>
              <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Формирование лучших интеллектуальных ресурсов национальной экономики знаний и самых передовых технологий для индустриально-инновационного развития страны, адаптированных к условиям мировой интеграции и глобализации. </a:t>
            </a:r>
          </a:p>
        </p:txBody>
      </p:sp>
      <p:sp>
        <p:nvSpPr>
          <p:cNvPr id="8" name="Прямоугольник 7"/>
          <p:cNvSpPr/>
          <p:nvPr/>
        </p:nvSpPr>
        <p:spPr>
          <a:xfrm>
            <a:off x="3915392" y="1026896"/>
            <a:ext cx="4072770" cy="646331"/>
          </a:xfrm>
          <a:prstGeom prst="rect">
            <a:avLst/>
          </a:prstGeom>
        </p:spPr>
        <p:txBody>
          <a:bodyPr wrap="square">
            <a:spAutoFit/>
          </a:bodyPr>
          <a:lstStyle/>
          <a:p>
            <a:pPr algn="r"/>
            <a:r>
              <a:rPr lang="ru-RU" sz="36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НАША МИССИЯ</a:t>
            </a:r>
            <a:endParaRPr lang="ru-RU" sz="36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5-конечная звезда 1"/>
          <p:cNvSpPr/>
          <p:nvPr/>
        </p:nvSpPr>
        <p:spPr>
          <a:xfrm>
            <a:off x="11681575" y="6488770"/>
            <a:ext cx="206062" cy="18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353766" y="5711124"/>
            <a:ext cx="9749339" cy="830997"/>
          </a:xfrm>
          <a:prstGeom prst="rect">
            <a:avLst/>
          </a:prstGeom>
        </p:spPr>
        <p:txBody>
          <a:bodyPr wrap="square">
            <a:spAutoFit/>
          </a:bodyPr>
          <a:lstStyle/>
          <a:p>
            <a:pPr algn="just"/>
            <a:r>
              <a:rPr lang="ru-RU" sz="2400" i="1"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АУЭС как организация образования вносит вклад в развитие нашего общества, выпуская высококвалифицированные кадры.</a:t>
            </a:r>
            <a:endParaRPr lang="ru-RU" sz="2400" i="1"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1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2" name="Прямоугольник 1"/>
          <p:cNvSpPr/>
          <p:nvPr/>
        </p:nvSpPr>
        <p:spPr>
          <a:xfrm>
            <a:off x="5842000" y="667264"/>
            <a:ext cx="6104770" cy="461665"/>
          </a:xfrm>
          <a:prstGeom prst="rect">
            <a:avLst/>
          </a:prstGeom>
        </p:spPr>
        <p:txBody>
          <a:bodyPr wrap="square">
            <a:spAutoFit/>
          </a:bodyPr>
          <a:lstStyle/>
          <a:p>
            <a:pPr marL="457200" indent="-457200" algn="r">
              <a:buFont typeface="+mj-lt"/>
              <a:buAutoNum type="arabicPeriod" startAt="2"/>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Внедрение бюджетирования в АУЭС</a:t>
            </a:r>
          </a:p>
        </p:txBody>
      </p:sp>
      <p:sp>
        <p:nvSpPr>
          <p:cNvPr id="3" name="Прямоугольник 2"/>
          <p:cNvSpPr/>
          <p:nvPr/>
        </p:nvSpPr>
        <p:spPr>
          <a:xfrm>
            <a:off x="1259915" y="1128929"/>
            <a:ext cx="9653690" cy="5909310"/>
          </a:xfrm>
          <a:prstGeom prst="rect">
            <a:avLst/>
          </a:prstGeom>
        </p:spPr>
        <p:txBody>
          <a:bodyPr wrap="square">
            <a:spAutoFit/>
          </a:bodyPr>
          <a:lstStyle/>
          <a:p>
            <a:pPr marL="285750" indent="-285750">
              <a:buFont typeface="Arial" panose="020B0604020202020204" pitchFamily="34" charset="0"/>
              <a:buChar char="•"/>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еред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началом 2019-2020 учебного года принято решение о внедрении бюджетов, нацеленных на результат. В дальнейшем  предполагалась разработка показателей (</a:t>
            </a:r>
            <a:r>
              <a:rPr lang="en-US"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KPI</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для </a:t>
            </a:r>
            <a:r>
              <a:rPr lang="kk-KZ"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использования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 оценке деятельности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подразделений, которым делегируется ответственность.</a:t>
            </a: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Планирование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проводилось с участием всех подразделений. Было выделено 55 центров ответственности</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Руководителями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подразделений бюджеты защищались на Бюджетной комиссии</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ДЭП составлен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консолидированный бюджет</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019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sp>
        <p:nvSpPr>
          <p:cNvPr id="7" name="Прямоугольник 6"/>
          <p:cNvSpPr/>
          <p:nvPr/>
        </p:nvSpPr>
        <p:spPr>
          <a:xfrm>
            <a:off x="6081486" y="297932"/>
            <a:ext cx="5889467" cy="461665"/>
          </a:xfrm>
          <a:prstGeom prst="rect">
            <a:avLst/>
          </a:prstGeom>
        </p:spPr>
        <p:txBody>
          <a:bodyPr wrap="square">
            <a:spAutoFit/>
          </a:bodyPr>
          <a:lstStyle/>
          <a:p>
            <a:pPr marL="342900" indent="-342900">
              <a:buFont typeface="+mj-lt"/>
              <a:buAutoNum type="arabicPeriod"/>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Результат за 8 месяцев учебного 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132866411"/>
              </p:ext>
            </p:extLst>
          </p:nvPr>
        </p:nvGraphicFramePr>
        <p:xfrm>
          <a:off x="565006" y="916803"/>
          <a:ext cx="5917577" cy="3657620"/>
        </p:xfrm>
        <a:graphic>
          <a:graphicData uri="http://schemas.openxmlformats.org/drawingml/2006/table">
            <a:tbl>
              <a:tblPr>
                <a:tableStyleId>{5C22544A-7EE6-4342-B048-85BDC9FD1C3A}</a:tableStyleId>
              </a:tblPr>
              <a:tblGrid>
                <a:gridCol w="2608485">
                  <a:extLst>
                    <a:ext uri="{9D8B030D-6E8A-4147-A177-3AD203B41FA5}">
                      <a16:colId xmlns="" xmlns:a16="http://schemas.microsoft.com/office/drawing/2014/main" val="2848937431"/>
                    </a:ext>
                  </a:extLst>
                </a:gridCol>
                <a:gridCol w="1135748">
                  <a:extLst>
                    <a:ext uri="{9D8B030D-6E8A-4147-A177-3AD203B41FA5}">
                      <a16:colId xmlns="" xmlns:a16="http://schemas.microsoft.com/office/drawing/2014/main" val="2875200966"/>
                    </a:ext>
                  </a:extLst>
                </a:gridCol>
                <a:gridCol w="1135748">
                  <a:extLst>
                    <a:ext uri="{9D8B030D-6E8A-4147-A177-3AD203B41FA5}">
                      <a16:colId xmlns="" xmlns:a16="http://schemas.microsoft.com/office/drawing/2014/main" val="158107467"/>
                    </a:ext>
                  </a:extLst>
                </a:gridCol>
                <a:gridCol w="1037596">
                  <a:extLst>
                    <a:ext uri="{9D8B030D-6E8A-4147-A177-3AD203B41FA5}">
                      <a16:colId xmlns="" xmlns:a16="http://schemas.microsoft.com/office/drawing/2014/main" val="2374452192"/>
                    </a:ext>
                  </a:extLst>
                </a:gridCol>
              </a:tblGrid>
              <a:tr h="510768">
                <a:tc>
                  <a:txBody>
                    <a:bodyPr/>
                    <a:lstStyle/>
                    <a:p>
                      <a:pPr algn="ctr" fontAlgn="b"/>
                      <a:r>
                        <a:rPr lang="ru-RU" sz="1200" b="1" u="none" strike="noStrike" dirty="0">
                          <a:effectLst/>
                        </a:rPr>
                        <a:t>Доходы</a:t>
                      </a:r>
                      <a:endParaRPr lang="ru-R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200" b="1" u="none" strike="noStrike" dirty="0" smtClean="0">
                          <a:effectLst/>
                        </a:rPr>
                        <a:t>План годовой</a:t>
                      </a:r>
                      <a:endParaRPr lang="ru-R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200" b="1" u="none" strike="noStrike" dirty="0">
                          <a:effectLst/>
                        </a:rPr>
                        <a:t>Факт</a:t>
                      </a:r>
                      <a:endParaRPr lang="ru-R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200" b="1" u="none" strike="noStrike" dirty="0">
                          <a:effectLst/>
                        </a:rPr>
                        <a:t>Отклонение</a:t>
                      </a:r>
                      <a:endParaRPr lang="ru-RU"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853090849"/>
                  </a:ext>
                </a:extLst>
              </a:tr>
              <a:tr h="335766">
                <a:tc>
                  <a:txBody>
                    <a:bodyPr/>
                    <a:lstStyle/>
                    <a:p>
                      <a:pPr algn="l" fontAlgn="b"/>
                      <a:r>
                        <a:rPr lang="ru-RU" sz="1200" u="none" strike="noStrike" dirty="0">
                          <a:effectLst/>
                        </a:rPr>
                        <a:t>Академическая деятельность</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3 182 480 300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3 168 482 386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13 997 914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84834756"/>
                  </a:ext>
                </a:extLst>
              </a:tr>
              <a:tr h="315842">
                <a:tc>
                  <a:txBody>
                    <a:bodyPr/>
                    <a:lstStyle/>
                    <a:p>
                      <a:pPr algn="l" fontAlgn="b"/>
                      <a:r>
                        <a:rPr lang="ru-RU" sz="1200" u="none" strike="noStrike">
                          <a:effectLst/>
                        </a:rPr>
                        <a:t>Научная деятельность</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570 455 764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183 817 400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97447915"/>
                  </a:ext>
                </a:extLst>
              </a:tr>
              <a:tr h="350152">
                <a:tc>
                  <a:txBody>
                    <a:bodyPr/>
                    <a:lstStyle/>
                    <a:p>
                      <a:pPr algn="l" fontAlgn="b"/>
                      <a:r>
                        <a:rPr lang="ru-RU" sz="1200" i="1" u="none" strike="noStrike" dirty="0">
                          <a:effectLst/>
                        </a:rPr>
                        <a:t>Научные проекты ГФ</a:t>
                      </a:r>
                      <a:endParaRPr lang="ru-RU" sz="1200" b="0" i="1"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200" i="1" u="none" strike="noStrike" dirty="0">
                          <a:effectLst/>
                        </a:rPr>
                        <a:t>       162 871 797   </a:t>
                      </a:r>
                      <a:endParaRPr lang="ru-RU"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i="1" u="none" strike="noStrike" dirty="0">
                          <a:effectLst/>
                        </a:rPr>
                        <a:t>          83 365 274   </a:t>
                      </a:r>
                      <a:endParaRPr lang="ru-RU"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41052116"/>
                  </a:ext>
                </a:extLst>
              </a:tr>
              <a:tr h="325634">
                <a:tc>
                  <a:txBody>
                    <a:bodyPr/>
                    <a:lstStyle/>
                    <a:p>
                      <a:pPr algn="l" fontAlgn="b"/>
                      <a:r>
                        <a:rPr lang="ru-RU" sz="1200" i="1" u="none" strike="noStrike">
                          <a:effectLst/>
                        </a:rPr>
                        <a:t>Научные проекты ХД</a:t>
                      </a:r>
                      <a:endParaRPr lang="ru-RU" sz="1200" b="0" i="1" u="none" strike="noStrike">
                        <a:solidFill>
                          <a:srgbClr val="000000"/>
                        </a:solidFill>
                        <a:effectLst/>
                        <a:latin typeface="Calibri" panose="020F0502020204030204" pitchFamily="34" charset="0"/>
                      </a:endParaRPr>
                    </a:p>
                  </a:txBody>
                  <a:tcPr marL="85725" marR="9525" marT="9525" marB="0" anchor="b"/>
                </a:tc>
                <a:tc>
                  <a:txBody>
                    <a:bodyPr/>
                    <a:lstStyle/>
                    <a:p>
                      <a:pPr algn="l" fontAlgn="b"/>
                      <a:r>
                        <a:rPr lang="ru-RU" sz="1200" i="1" u="none" strike="noStrike" dirty="0">
                          <a:effectLst/>
                        </a:rPr>
                        <a:t>       407 583 968   </a:t>
                      </a:r>
                      <a:endParaRPr lang="ru-RU"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i="1" u="none" strike="noStrike" dirty="0">
                          <a:effectLst/>
                        </a:rPr>
                        <a:t>       100 452 125   </a:t>
                      </a:r>
                      <a:endParaRPr lang="ru-RU"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2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934400063"/>
                  </a:ext>
                </a:extLst>
              </a:tr>
              <a:tr h="315842">
                <a:tc>
                  <a:txBody>
                    <a:bodyPr/>
                    <a:lstStyle/>
                    <a:p>
                      <a:pPr algn="l" fontAlgn="b"/>
                      <a:r>
                        <a:rPr lang="ru-RU" sz="1200" b="0" i="0" u="none" strike="noStrike" dirty="0" smtClean="0">
                          <a:solidFill>
                            <a:schemeClr val="dk1"/>
                          </a:solidFill>
                          <a:effectLst/>
                          <a:latin typeface="+mn-lt"/>
                        </a:rPr>
                        <a:t>ИПК</a:t>
                      </a:r>
                      <a:endParaRPr lang="ru-RU"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100 000 000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30 065 653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69 934 347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20302261"/>
                  </a:ext>
                </a:extLst>
              </a:tr>
              <a:tr h="361164">
                <a:tc>
                  <a:txBody>
                    <a:bodyPr/>
                    <a:lstStyle/>
                    <a:p>
                      <a:pPr algn="l" fontAlgn="b"/>
                      <a:r>
                        <a:rPr lang="ru-RU" sz="1200" u="none" strike="noStrike">
                          <a:effectLst/>
                        </a:rPr>
                        <a:t>Колледж АУЭС</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102 805 575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93 476 165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9 329 410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46117817"/>
                  </a:ext>
                </a:extLst>
              </a:tr>
              <a:tr h="315842">
                <a:tc>
                  <a:txBody>
                    <a:bodyPr/>
                    <a:lstStyle/>
                    <a:p>
                      <a:pPr algn="l" fontAlgn="b"/>
                      <a:r>
                        <a:rPr lang="ru-RU" sz="1200" u="none" strike="noStrike">
                          <a:effectLst/>
                        </a:rPr>
                        <a:t>Общежития</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a:effectLst/>
                        </a:rPr>
                        <a:t>        176 567 000   </a:t>
                      </a:r>
                      <a:endParaRPr lang="ru-RU"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108 822 334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67 744 666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298909001"/>
                  </a:ext>
                </a:extLst>
              </a:tr>
              <a:tr h="315842">
                <a:tc>
                  <a:txBody>
                    <a:bodyPr/>
                    <a:lstStyle/>
                    <a:p>
                      <a:pPr algn="l" fontAlgn="b"/>
                      <a:r>
                        <a:rPr lang="ru-RU" sz="1200" u="none" strike="noStrike">
                          <a:effectLst/>
                        </a:rPr>
                        <a:t>Прочие доходы</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a:effectLst/>
                        </a:rPr>
                        <a:t>          11 265 906   </a:t>
                      </a:r>
                      <a:endParaRPr lang="ru-RU"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41 944 419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30 678 513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264004844"/>
                  </a:ext>
                </a:extLst>
              </a:tr>
              <a:tr h="510768">
                <a:tc>
                  <a:txBody>
                    <a:bodyPr/>
                    <a:lstStyle/>
                    <a:p>
                      <a:pPr algn="l" fontAlgn="b"/>
                      <a:r>
                        <a:rPr lang="ru-RU" sz="1200" u="none" strike="noStrike">
                          <a:effectLst/>
                        </a:rPr>
                        <a:t>Общий итог</a:t>
                      </a:r>
                      <a:endParaRPr lang="ru-RU"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a:effectLst/>
                        </a:rPr>
                        <a:t>     4 143 574 545   </a:t>
                      </a:r>
                      <a:endParaRPr lang="ru-RU"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200" b="1" u="none" strike="noStrike" dirty="0">
                          <a:effectLst/>
                        </a:rPr>
                        <a:t>     3 626 608 356   </a:t>
                      </a:r>
                      <a:endParaRPr lang="ru-RU"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200" u="none" strike="noStrike" dirty="0">
                          <a:effectLst/>
                        </a:rPr>
                        <a:t>-   516 966 189   </a:t>
                      </a:r>
                      <a:endParaRPr lang="ru-RU"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01697092"/>
                  </a:ext>
                </a:extLst>
              </a:tr>
            </a:tbl>
          </a:graphicData>
        </a:graphic>
      </p:graphicFrame>
      <p:sp>
        <p:nvSpPr>
          <p:cNvPr id="9" name="Прямоугольник 8"/>
          <p:cNvSpPr/>
          <p:nvPr/>
        </p:nvSpPr>
        <p:spPr>
          <a:xfrm>
            <a:off x="6471368" y="759597"/>
            <a:ext cx="5534941" cy="3785652"/>
          </a:xfrm>
          <a:prstGeom prst="rect">
            <a:avLst/>
          </a:prstGeom>
        </p:spPr>
        <p:txBody>
          <a:bodyPr wrap="square">
            <a:spAutoFit/>
          </a:bodyPr>
          <a:lstStyle/>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Доходы по академической не довыполнены ввиду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недополучения</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выручки от  отчисленных студентов</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магистрантов.</a:t>
            </a: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Заявленный план по научным проектам на начало года составлял 251 млн.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тг</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скорректированный план (по август 2020) составляет 570 млн.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тг</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(без проекта КПС). </a:t>
            </a: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85918" y="4702455"/>
            <a:ext cx="11405947" cy="1938992"/>
          </a:xfrm>
          <a:prstGeom prst="rect">
            <a:avLst/>
          </a:prstGeom>
        </p:spPr>
        <p:txBody>
          <a:bodyPr wrap="square">
            <a:spAutoFit/>
          </a:bodyPr>
          <a:lstStyle/>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ИПК заключены договоры на сумму в размере 22,4 млн.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тг</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ожидает поступлений до </a:t>
            </a: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конца августа </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(вместо -69,9 </a:t>
            </a:r>
            <a:r>
              <a:rPr lang="ru-RU" sz="2400" dirty="0" err="1"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млн.тг</a:t>
            </a: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Колледжем АУЭС не дополучен доход ввиду снижения размера гранта</a:t>
            </a:r>
            <a:endPar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Общежитиями не дополучен доход в связи с пандемией.</a:t>
            </a:r>
          </a:p>
          <a:p>
            <a:pPr marL="285750" indent="-285750">
              <a:buFont typeface="Arial" panose="020B0604020202020204" pitchFamily="34" charset="0"/>
              <a:buChar char="•"/>
            </a:pPr>
            <a:r>
              <a:rPr lang="ru-RU" sz="24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Прочие доходы: + вознаграждения по депозитам, положительная курсовая разница</a:t>
            </a:r>
          </a:p>
        </p:txBody>
      </p:sp>
    </p:spTree>
    <p:extLst>
      <p:ext uri="{BB962C8B-B14F-4D97-AF65-F5344CB8AC3E}">
        <p14:creationId xmlns:p14="http://schemas.microsoft.com/office/powerpoint/2010/main" val="375028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743251210"/>
              </p:ext>
            </p:extLst>
          </p:nvPr>
        </p:nvGraphicFramePr>
        <p:xfrm>
          <a:off x="953037" y="951419"/>
          <a:ext cx="10187188" cy="3169961"/>
        </p:xfrm>
        <a:graphic>
          <a:graphicData uri="http://schemas.openxmlformats.org/drawingml/2006/table">
            <a:tbl>
              <a:tblPr>
                <a:tableStyleId>{5C22544A-7EE6-4342-B048-85BDC9FD1C3A}</a:tableStyleId>
              </a:tblPr>
              <a:tblGrid>
                <a:gridCol w="4108360">
                  <a:extLst>
                    <a:ext uri="{9D8B030D-6E8A-4147-A177-3AD203B41FA5}">
                      <a16:colId xmlns="" xmlns:a16="http://schemas.microsoft.com/office/drawing/2014/main" val="938805510"/>
                    </a:ext>
                  </a:extLst>
                </a:gridCol>
                <a:gridCol w="2163651">
                  <a:extLst>
                    <a:ext uri="{9D8B030D-6E8A-4147-A177-3AD203B41FA5}">
                      <a16:colId xmlns="" xmlns:a16="http://schemas.microsoft.com/office/drawing/2014/main" val="591842857"/>
                    </a:ext>
                  </a:extLst>
                </a:gridCol>
                <a:gridCol w="2292439">
                  <a:extLst>
                    <a:ext uri="{9D8B030D-6E8A-4147-A177-3AD203B41FA5}">
                      <a16:colId xmlns="" xmlns:a16="http://schemas.microsoft.com/office/drawing/2014/main" val="812968047"/>
                    </a:ext>
                  </a:extLst>
                </a:gridCol>
                <a:gridCol w="1173304">
                  <a:extLst>
                    <a:ext uri="{9D8B030D-6E8A-4147-A177-3AD203B41FA5}">
                      <a16:colId xmlns="" xmlns:a16="http://schemas.microsoft.com/office/drawing/2014/main" val="1416460703"/>
                    </a:ext>
                  </a:extLst>
                </a:gridCol>
                <a:gridCol w="449434">
                  <a:extLst>
                    <a:ext uri="{9D8B030D-6E8A-4147-A177-3AD203B41FA5}">
                      <a16:colId xmlns="" xmlns:a16="http://schemas.microsoft.com/office/drawing/2014/main" val="2243499423"/>
                    </a:ext>
                  </a:extLst>
                </a:gridCol>
              </a:tblGrid>
              <a:tr h="684996">
                <a:tc>
                  <a:txBody>
                    <a:bodyPr/>
                    <a:lstStyle/>
                    <a:p>
                      <a:pPr algn="ctr" fontAlgn="b"/>
                      <a:r>
                        <a:rPr lang="ru-RU" sz="2000" b="1" u="none" strike="noStrike" dirty="0">
                          <a:effectLst/>
                        </a:rPr>
                        <a:t>Доходы</a:t>
                      </a:r>
                      <a:endParaRPr lang="ru-RU"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2000" b="1" u="none" strike="noStrike" dirty="0">
                          <a:effectLst/>
                        </a:rPr>
                        <a:t>План годовой</a:t>
                      </a:r>
                      <a:endParaRPr lang="ru-RU"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2000" b="1" u="none" strike="noStrike" dirty="0">
                          <a:effectLst/>
                        </a:rPr>
                        <a:t>Факт 8 месяцев</a:t>
                      </a:r>
                      <a:endParaRPr lang="ru-RU"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b="0" u="none" strike="noStrike" dirty="0">
                          <a:effectLst/>
                        </a:rPr>
                        <a:t>Отклонение</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b="0" i="0" u="none" strike="noStrike" dirty="0" smtClean="0">
                          <a:solidFill>
                            <a:srgbClr val="000000"/>
                          </a:solidFill>
                          <a:effectLst/>
                          <a:latin typeface="Calibri" panose="020F0502020204030204" pitchFamily="34" charset="0"/>
                        </a:rPr>
                        <a:t>%</a:t>
                      </a:r>
                      <a:endParaRPr lang="ru-RU"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812732488"/>
                  </a:ext>
                </a:extLst>
              </a:tr>
              <a:tr h="385568">
                <a:tc>
                  <a:txBody>
                    <a:bodyPr/>
                    <a:lstStyle/>
                    <a:p>
                      <a:pPr algn="l" fontAlgn="b"/>
                      <a:r>
                        <a:rPr lang="ru-RU" sz="2000" u="none" strike="noStrike" dirty="0">
                          <a:effectLst/>
                        </a:rPr>
                        <a:t>Без оборотов </a:t>
                      </a:r>
                      <a:r>
                        <a:rPr lang="ru-RU" sz="2000" u="none" strike="noStrike" dirty="0" smtClean="0">
                          <a:effectLst/>
                        </a:rPr>
                        <a:t>Научных проектов</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b="1" u="none" strike="noStrike" dirty="0">
                          <a:effectLst/>
                        </a:rPr>
                        <a:t>3 573 118 781</a:t>
                      </a:r>
                      <a:endParaRPr lang="ru-R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2000" u="none" strike="noStrike" dirty="0">
                          <a:effectLst/>
                        </a:rPr>
                        <a:t>3 442 790 956</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10249426"/>
                  </a:ext>
                </a:extLst>
              </a:tr>
              <a:tr h="396031">
                <a:tc gridSpan="3">
                  <a:txBody>
                    <a:bodyPr/>
                    <a:lstStyle/>
                    <a:p>
                      <a:pPr algn="r" fontAlgn="b"/>
                      <a:r>
                        <a:rPr lang="ru-RU" sz="2000" i="1" u="sng" strike="noStrike" dirty="0">
                          <a:effectLst/>
                        </a:rPr>
                        <a:t>Ожидаемые поступления по август 2020</a:t>
                      </a:r>
                      <a:endParaRPr lang="ru-RU" sz="2000" b="0" i="1"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ru-RU"/>
                    </a:p>
                  </a:txBody>
                  <a:tcPr/>
                </a:tc>
                <a:tc hMerge="1">
                  <a:txBody>
                    <a:bodyPr/>
                    <a:lstStyle/>
                    <a:p>
                      <a:endParaRPr lang="ru-RU"/>
                    </a:p>
                  </a:txBody>
                  <a:tcPr/>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875583899"/>
                  </a:ext>
                </a:extLst>
              </a:tr>
              <a:tr h="453975">
                <a:tc>
                  <a:txBody>
                    <a:bodyPr/>
                    <a:lstStyle/>
                    <a:p>
                      <a:pPr algn="l" fontAlgn="b"/>
                      <a:r>
                        <a:rPr lang="ru-RU" sz="2000" u="none" strike="noStrike">
                          <a:effectLst/>
                        </a:rPr>
                        <a:t>Накладные АУЭС  от научной деятельности 20%</a:t>
                      </a:r>
                      <a:endParaRPr lang="ru-RU" sz="2000" b="0" i="0" u="none" strike="noStrike">
                        <a:solidFill>
                          <a:srgbClr val="000000"/>
                        </a:solidFill>
                        <a:effectLst/>
                        <a:latin typeface="Calibri" panose="020F0502020204030204" pitchFamily="34" charset="0"/>
                      </a:endParaRPr>
                    </a:p>
                  </a:txBody>
                  <a:tcPr marL="9525" marR="9525" marT="9525" marB="0" anchor="b"/>
                </a:tc>
                <a:tc>
                  <a:txBody>
                    <a:bodyPr/>
                    <a:lstStyle/>
                    <a:p>
                      <a:endParaRPr lang="ru-RU" dirty="0"/>
                    </a:p>
                  </a:txBody>
                  <a:tcPr marL="9525" marR="9525" marT="9525" marB="0" anchor="b"/>
                </a:tc>
                <a:tc>
                  <a:txBody>
                    <a:bodyPr/>
                    <a:lstStyle/>
                    <a:p>
                      <a:pPr algn="r" fontAlgn="b"/>
                      <a:r>
                        <a:rPr lang="ru-RU" sz="2000" u="none" strike="noStrike" dirty="0">
                          <a:effectLst/>
                        </a:rPr>
                        <a:t>81 516 794</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0838299"/>
                  </a:ext>
                </a:extLst>
              </a:tr>
              <a:tr h="399245">
                <a:tc>
                  <a:txBody>
                    <a:bodyPr/>
                    <a:lstStyle/>
                    <a:p>
                      <a:pPr algn="l" fontAlgn="b"/>
                      <a:r>
                        <a:rPr lang="ru-RU" sz="2000" u="none" strike="noStrike">
                          <a:effectLst/>
                        </a:rPr>
                        <a:t>Доходы ИПК</a:t>
                      </a:r>
                      <a:endParaRPr lang="ru-RU" sz="2000" b="0" i="0" u="none" strike="noStrike">
                        <a:solidFill>
                          <a:srgbClr val="000000"/>
                        </a:solidFill>
                        <a:effectLst/>
                        <a:latin typeface="Calibri" panose="020F0502020204030204" pitchFamily="34" charset="0"/>
                      </a:endParaRPr>
                    </a:p>
                  </a:txBody>
                  <a:tcPr marL="9525" marR="9525" marT="9525" marB="0" anchor="b"/>
                </a:tc>
                <a:tc>
                  <a:txBody>
                    <a:bodyPr/>
                    <a:lstStyle/>
                    <a:p>
                      <a:endParaRPr lang="ru-RU"/>
                    </a:p>
                  </a:txBody>
                  <a:tcPr marL="9525" marR="9525" marT="9525" marB="0" anchor="b"/>
                </a:tc>
                <a:tc>
                  <a:txBody>
                    <a:bodyPr/>
                    <a:lstStyle/>
                    <a:p>
                      <a:pPr algn="r" fontAlgn="b"/>
                      <a:r>
                        <a:rPr lang="ru-RU" sz="2000" u="none" strike="noStrike" dirty="0">
                          <a:effectLst/>
                        </a:rPr>
                        <a:t>22 382 544</a:t>
                      </a:r>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43949770"/>
                  </a:ext>
                </a:extLst>
              </a:tr>
              <a:tr h="684996">
                <a:tc>
                  <a:txBody>
                    <a:bodyPr/>
                    <a:lstStyle/>
                    <a:p>
                      <a:pPr algn="l" fontAlgn="b"/>
                      <a:endParaRPr lang="ru-RU" sz="20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ru-RU"/>
                    </a:p>
                  </a:txBody>
                  <a:tcPr marL="9525" marR="9525" marT="9525" marB="0" anchor="b"/>
                </a:tc>
                <a:tc>
                  <a:txBody>
                    <a:bodyPr/>
                    <a:lstStyle/>
                    <a:p>
                      <a:pPr algn="r" fontAlgn="b"/>
                      <a:r>
                        <a:rPr lang="ru-RU" sz="2000" b="1" u="none" strike="noStrike" dirty="0">
                          <a:effectLst/>
                        </a:rPr>
                        <a:t>3 546 690 294</a:t>
                      </a:r>
                      <a:endParaRPr lang="ru-RU"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-26 428 487</a:t>
                      </a:r>
                      <a:endParaRPr lang="ru-R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-1%</a:t>
                      </a:r>
                      <a:endParaRPr lang="ru-R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27862009"/>
                  </a:ext>
                </a:extLst>
              </a:tr>
            </a:tbl>
          </a:graphicData>
        </a:graphic>
      </p:graphicFrame>
    </p:spTree>
    <p:extLst>
      <p:ext uri="{BB962C8B-B14F-4D97-AF65-F5344CB8AC3E}">
        <p14:creationId xmlns:p14="http://schemas.microsoft.com/office/powerpoint/2010/main" val="189782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1475" cy="685800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397" y="0"/>
            <a:ext cx="106603"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3" y="80731"/>
            <a:ext cx="4978133" cy="586533"/>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365029637"/>
              </p:ext>
            </p:extLst>
          </p:nvPr>
        </p:nvGraphicFramePr>
        <p:xfrm>
          <a:off x="3158428" y="1501805"/>
          <a:ext cx="5918199" cy="2498691"/>
        </p:xfrm>
        <a:graphic>
          <a:graphicData uri="http://schemas.openxmlformats.org/drawingml/2006/table">
            <a:tbl>
              <a:tblPr>
                <a:tableStyleId>{5C22544A-7EE6-4342-B048-85BDC9FD1C3A}</a:tableStyleId>
              </a:tblPr>
              <a:tblGrid>
                <a:gridCol w="4154497">
                  <a:extLst>
                    <a:ext uri="{9D8B030D-6E8A-4147-A177-3AD203B41FA5}">
                      <a16:colId xmlns="" xmlns:a16="http://schemas.microsoft.com/office/drawing/2014/main" val="1980280844"/>
                    </a:ext>
                  </a:extLst>
                </a:gridCol>
                <a:gridCol w="881851">
                  <a:extLst>
                    <a:ext uri="{9D8B030D-6E8A-4147-A177-3AD203B41FA5}">
                      <a16:colId xmlns="" xmlns:a16="http://schemas.microsoft.com/office/drawing/2014/main" val="513104259"/>
                    </a:ext>
                  </a:extLst>
                </a:gridCol>
                <a:gridCol w="881851">
                  <a:extLst>
                    <a:ext uri="{9D8B030D-6E8A-4147-A177-3AD203B41FA5}">
                      <a16:colId xmlns="" xmlns:a16="http://schemas.microsoft.com/office/drawing/2014/main" val="2369544334"/>
                    </a:ext>
                  </a:extLst>
                </a:gridCol>
              </a:tblGrid>
              <a:tr h="192207">
                <a:tc rowSpan="2">
                  <a:txBody>
                    <a:bodyPr/>
                    <a:lstStyle/>
                    <a:p>
                      <a:pPr algn="ctr" fontAlgn="ctr"/>
                      <a:r>
                        <a:rPr lang="ru-RU" sz="1100" u="none" strike="noStrike" dirty="0">
                          <a:effectLst/>
                        </a:rPr>
                        <a:t>Научные проекты ГФ</a:t>
                      </a:r>
                      <a:endParaRPr lang="ru-RU" sz="11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ru-RU" sz="1100" u="none" strike="noStrike">
                          <a:effectLst/>
                        </a:rPr>
                        <a:t>Сен 2019-Апр 2020</a:t>
                      </a:r>
                      <a:endParaRPr lang="ru-RU"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ru-RU"/>
                    </a:p>
                  </a:txBody>
                  <a:tcPr/>
                </a:tc>
                <a:extLst>
                  <a:ext uri="{0D108BD9-81ED-4DB2-BD59-A6C34878D82A}">
                    <a16:rowId xmlns="" xmlns:a16="http://schemas.microsoft.com/office/drawing/2014/main" val="3710120112"/>
                  </a:ext>
                </a:extLst>
              </a:tr>
              <a:tr h="192207">
                <a:tc vMerge="1">
                  <a:txBody>
                    <a:bodyPr/>
                    <a:lstStyle/>
                    <a:p>
                      <a:endParaRPr lang="ru-RU"/>
                    </a:p>
                  </a:txBody>
                  <a:tcPr/>
                </a:tc>
                <a:tc>
                  <a:txBody>
                    <a:bodyPr/>
                    <a:lstStyle/>
                    <a:p>
                      <a:pPr algn="ctr" fontAlgn="b"/>
                      <a:r>
                        <a:rPr lang="ru-RU" sz="1100" u="none" strike="noStrike" dirty="0">
                          <a:effectLst/>
                        </a:rPr>
                        <a:t>План</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Факт</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969832463"/>
                  </a:ext>
                </a:extLst>
              </a:tr>
              <a:tr h="192207">
                <a:tc>
                  <a:txBody>
                    <a:bodyPr/>
                    <a:lstStyle/>
                    <a:p>
                      <a:pPr algn="l" fontAlgn="b"/>
                      <a:r>
                        <a:rPr lang="ru-RU" sz="1100" b="1" u="none" strike="noStrike" dirty="0">
                          <a:effectLst/>
                        </a:rPr>
                        <a:t>Доходы</a:t>
                      </a:r>
                      <a:endParaRPr lang="ru-RU" sz="1100" b="1"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100" b="1" u="none" strike="noStrike" dirty="0">
                          <a:effectLst/>
                        </a:rPr>
                        <a:t>    83 106 860   </a:t>
                      </a:r>
                      <a:endParaRPr lang="ru-R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100" b="1" u="none" strike="noStrike">
                          <a:effectLst/>
                        </a:rPr>
                        <a:t>    83 365 274   </a:t>
                      </a:r>
                      <a:endParaRPr lang="ru-RU"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99145899"/>
                  </a:ext>
                </a:extLst>
              </a:tr>
              <a:tr h="192207">
                <a:tc>
                  <a:txBody>
                    <a:bodyPr/>
                    <a:lstStyle/>
                    <a:p>
                      <a:pPr algn="l" fontAlgn="b"/>
                      <a:r>
                        <a:rPr lang="ru-RU" sz="1100" b="1" u="none" strike="noStrike" dirty="0">
                          <a:effectLst/>
                        </a:rPr>
                        <a:t>Расходы</a:t>
                      </a:r>
                      <a:endParaRPr lang="ru-RU" sz="1100" b="1"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100" b="1" u="none" strike="noStrike" dirty="0">
                          <a:effectLst/>
                        </a:rPr>
                        <a:t>    85 524 683   </a:t>
                      </a:r>
                      <a:endParaRPr lang="ru-R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100" b="1" u="none" strike="noStrike" dirty="0">
                          <a:effectLst/>
                        </a:rPr>
                        <a:t>    83 106 860   </a:t>
                      </a:r>
                      <a:endParaRPr lang="ru-RU"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9311759"/>
                  </a:ext>
                </a:extLst>
              </a:tr>
              <a:tr h="192207">
                <a:tc>
                  <a:txBody>
                    <a:bodyPr/>
                    <a:lstStyle/>
                    <a:p>
                      <a:pPr algn="l" fontAlgn="b"/>
                      <a:r>
                        <a:rPr lang="ru-RU" sz="1100" u="none" strike="noStrike">
                          <a:effectLst/>
                        </a:rPr>
                        <a:t>Заработная плата</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45 889 227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45 889 227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54404463"/>
                  </a:ext>
                </a:extLst>
              </a:tr>
              <a:tr h="192207">
                <a:tc>
                  <a:txBody>
                    <a:bodyPr/>
                    <a:lstStyle/>
                    <a:p>
                      <a:pPr algn="l" fontAlgn="b"/>
                      <a:r>
                        <a:rPr lang="ru-RU" sz="1100" u="none" strike="noStrike">
                          <a:effectLst/>
                        </a:rPr>
                        <a:t>Командировочные расходы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10 237 111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10 406 549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85174431"/>
                  </a:ext>
                </a:extLst>
              </a:tr>
              <a:tr h="192207">
                <a:tc>
                  <a:txBody>
                    <a:bodyPr/>
                    <a:lstStyle/>
                    <a:p>
                      <a:pPr algn="l" fontAlgn="b"/>
                      <a:r>
                        <a:rPr lang="ru-RU" sz="1100" u="none" strike="noStrike">
                          <a:effectLst/>
                        </a:rPr>
                        <a:t>Накладные расходы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1 002 132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64653739"/>
                  </a:ext>
                </a:extLst>
              </a:tr>
              <a:tr h="192207">
                <a:tc>
                  <a:txBody>
                    <a:bodyPr/>
                    <a:lstStyle/>
                    <a:p>
                      <a:pPr algn="l" fontAlgn="b"/>
                      <a:r>
                        <a:rPr lang="ru-RU" sz="1100" u="none" strike="noStrike">
                          <a:effectLst/>
                        </a:rPr>
                        <a:t>Накладные расходы университета</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1 046 111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30583743"/>
                  </a:ext>
                </a:extLst>
              </a:tr>
              <a:tr h="192207">
                <a:tc>
                  <a:txBody>
                    <a:bodyPr/>
                    <a:lstStyle/>
                    <a:p>
                      <a:pPr algn="l" fontAlgn="b"/>
                      <a:r>
                        <a:rPr lang="ru-RU" sz="1100" u="none" strike="noStrike">
                          <a:effectLst/>
                        </a:rPr>
                        <a:t>Научно-организационное сопровождение</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6 606 609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6 852 425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76465721"/>
                  </a:ext>
                </a:extLst>
              </a:tr>
              <a:tr h="192207">
                <a:tc>
                  <a:txBody>
                    <a:bodyPr/>
                    <a:lstStyle/>
                    <a:p>
                      <a:pPr algn="l" fontAlgn="b"/>
                      <a:r>
                        <a:rPr lang="ru-RU" sz="1100" u="none" strike="noStrike">
                          <a:effectLst/>
                        </a:rPr>
                        <a:t>Прибретение материалов</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381 335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28778390"/>
                  </a:ext>
                </a:extLst>
              </a:tr>
              <a:tr h="192207">
                <a:tc>
                  <a:txBody>
                    <a:bodyPr/>
                    <a:lstStyle/>
                    <a:p>
                      <a:pPr algn="l" fontAlgn="b"/>
                      <a:r>
                        <a:rPr lang="ru-RU" sz="1100" u="none" strike="noStrike">
                          <a:effectLst/>
                        </a:rPr>
                        <a:t>Приобретение оборудования и программного обеспечения </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13 439 181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13 035 682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25396289"/>
                  </a:ext>
                </a:extLst>
              </a:tr>
              <a:tr h="192207">
                <a:tc>
                  <a:txBody>
                    <a:bodyPr/>
                    <a:lstStyle/>
                    <a:p>
                      <a:pPr algn="l" fontAlgn="b"/>
                      <a:r>
                        <a:rPr lang="ru-RU" sz="1100" u="none" strike="noStrike">
                          <a:effectLst/>
                        </a:rPr>
                        <a:t>Услуги сторонних организаций</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6 922 977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6 922 977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48893081"/>
                  </a:ext>
                </a:extLst>
              </a:tr>
              <a:tr h="192207">
                <a:tc>
                  <a:txBody>
                    <a:bodyPr/>
                    <a:lstStyle/>
                    <a:p>
                      <a:pPr algn="l" fontAlgn="b"/>
                      <a:r>
                        <a:rPr lang="ru-RU" sz="1100" u="none" strike="noStrike">
                          <a:effectLst/>
                        </a:rPr>
                        <a:t>Эксплуатационные расходы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dirty="0">
                          <a:effectLst/>
                        </a:rPr>
                        <a:t>                     -     </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58408128"/>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57156199"/>
              </p:ext>
            </p:extLst>
          </p:nvPr>
        </p:nvGraphicFramePr>
        <p:xfrm>
          <a:off x="3158428" y="4241795"/>
          <a:ext cx="5918199" cy="2457455"/>
        </p:xfrm>
        <a:graphic>
          <a:graphicData uri="http://schemas.openxmlformats.org/drawingml/2006/table">
            <a:tbl>
              <a:tblPr>
                <a:tableStyleId>{5C22544A-7EE6-4342-B048-85BDC9FD1C3A}</a:tableStyleId>
              </a:tblPr>
              <a:tblGrid>
                <a:gridCol w="4047285">
                  <a:extLst>
                    <a:ext uri="{9D8B030D-6E8A-4147-A177-3AD203B41FA5}">
                      <a16:colId xmlns="" xmlns:a16="http://schemas.microsoft.com/office/drawing/2014/main" val="590197953"/>
                    </a:ext>
                  </a:extLst>
                </a:gridCol>
                <a:gridCol w="935457">
                  <a:extLst>
                    <a:ext uri="{9D8B030D-6E8A-4147-A177-3AD203B41FA5}">
                      <a16:colId xmlns="" xmlns:a16="http://schemas.microsoft.com/office/drawing/2014/main" val="1260415063"/>
                    </a:ext>
                  </a:extLst>
                </a:gridCol>
                <a:gridCol w="935457">
                  <a:extLst>
                    <a:ext uri="{9D8B030D-6E8A-4147-A177-3AD203B41FA5}">
                      <a16:colId xmlns="" xmlns:a16="http://schemas.microsoft.com/office/drawing/2014/main" val="3288027802"/>
                    </a:ext>
                  </a:extLst>
                </a:gridCol>
              </a:tblGrid>
              <a:tr h="189035">
                <a:tc rowSpan="2">
                  <a:txBody>
                    <a:bodyPr/>
                    <a:lstStyle/>
                    <a:p>
                      <a:pPr algn="ctr" fontAlgn="ctr"/>
                      <a:r>
                        <a:rPr lang="ru-RU" sz="1100" u="none" strike="noStrike">
                          <a:effectLst/>
                        </a:rPr>
                        <a:t>Научные проекты ХД</a:t>
                      </a:r>
                      <a:endParaRPr lang="ru-RU" sz="11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ru-RU" sz="1100" u="none" strike="noStrike">
                          <a:effectLst/>
                        </a:rPr>
                        <a:t>Сен 2019-Апр 2020</a:t>
                      </a:r>
                      <a:endParaRPr lang="ru-RU"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ru-RU"/>
                    </a:p>
                  </a:txBody>
                  <a:tcPr/>
                </a:tc>
                <a:extLst>
                  <a:ext uri="{0D108BD9-81ED-4DB2-BD59-A6C34878D82A}">
                    <a16:rowId xmlns="" xmlns:a16="http://schemas.microsoft.com/office/drawing/2014/main" val="924471426"/>
                  </a:ext>
                </a:extLst>
              </a:tr>
              <a:tr h="189035">
                <a:tc vMerge="1">
                  <a:txBody>
                    <a:bodyPr/>
                    <a:lstStyle/>
                    <a:p>
                      <a:endParaRPr lang="ru-RU"/>
                    </a:p>
                  </a:txBody>
                  <a:tcPr/>
                </a:tc>
                <a:tc>
                  <a:txBody>
                    <a:bodyPr/>
                    <a:lstStyle/>
                    <a:p>
                      <a:pPr algn="ctr" fontAlgn="b"/>
                      <a:r>
                        <a:rPr lang="ru-RU" sz="1100" u="none" strike="noStrike" dirty="0">
                          <a:effectLst/>
                        </a:rPr>
                        <a:t>План</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Факт</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146005204"/>
                  </a:ext>
                </a:extLst>
              </a:tr>
              <a:tr h="189035">
                <a:tc>
                  <a:txBody>
                    <a:bodyPr/>
                    <a:lstStyle/>
                    <a:p>
                      <a:pPr algn="l" fontAlgn="b"/>
                      <a:r>
                        <a:rPr lang="ru-RU" sz="1100" b="1" u="none" strike="noStrike" dirty="0">
                          <a:effectLst/>
                        </a:rPr>
                        <a:t>Доходы</a:t>
                      </a:r>
                      <a:endParaRPr lang="ru-RU" sz="1100" b="1"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100" b="1" u="none" strike="noStrike" dirty="0">
                          <a:effectLst/>
                        </a:rPr>
                        <a:t>     116 269 336   </a:t>
                      </a:r>
                      <a:endParaRPr lang="ru-R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100" b="1" u="none" strike="noStrike">
                          <a:effectLst/>
                        </a:rPr>
                        <a:t>     100 452 125   </a:t>
                      </a:r>
                      <a:endParaRPr lang="ru-RU"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27168522"/>
                  </a:ext>
                </a:extLst>
              </a:tr>
              <a:tr h="189035">
                <a:tc>
                  <a:txBody>
                    <a:bodyPr/>
                    <a:lstStyle/>
                    <a:p>
                      <a:pPr algn="l" fontAlgn="b"/>
                      <a:r>
                        <a:rPr lang="ru-RU" sz="1100" b="1" u="none" strike="noStrike" dirty="0">
                          <a:effectLst/>
                        </a:rPr>
                        <a:t>Расходы</a:t>
                      </a:r>
                      <a:endParaRPr lang="ru-RU" sz="1100" b="1"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r>
                        <a:rPr lang="ru-RU" sz="1100" b="1" u="none" strike="noStrike" dirty="0">
                          <a:effectLst/>
                        </a:rPr>
                        <a:t>     101 361 070   </a:t>
                      </a:r>
                      <a:endParaRPr lang="ru-RU"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100" b="1" u="none" strike="noStrike" dirty="0">
                          <a:effectLst/>
                        </a:rPr>
                        <a:t>       99 311 393   </a:t>
                      </a:r>
                      <a:endParaRPr lang="ru-RU"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864557919"/>
                  </a:ext>
                </a:extLst>
              </a:tr>
              <a:tr h="189035">
                <a:tc>
                  <a:txBody>
                    <a:bodyPr/>
                    <a:lstStyle/>
                    <a:p>
                      <a:pPr algn="l" fontAlgn="b"/>
                      <a:r>
                        <a:rPr lang="ru-RU" sz="1100" u="none" strike="noStrike">
                          <a:effectLst/>
                        </a:rPr>
                        <a:t>Заработная плата</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50 814 029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66 914 813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74537343"/>
                  </a:ext>
                </a:extLst>
              </a:tr>
              <a:tr h="189035">
                <a:tc>
                  <a:txBody>
                    <a:bodyPr/>
                    <a:lstStyle/>
                    <a:p>
                      <a:pPr algn="l" fontAlgn="b"/>
                      <a:r>
                        <a:rPr lang="ru-RU" sz="1100" u="none" strike="noStrike">
                          <a:effectLst/>
                        </a:rPr>
                        <a:t>Затраты на закуп оборудования для заказчика</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13 386 250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13 630 668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200166306"/>
                  </a:ext>
                </a:extLst>
              </a:tr>
              <a:tr h="189035">
                <a:tc>
                  <a:txBody>
                    <a:bodyPr/>
                    <a:lstStyle/>
                    <a:p>
                      <a:pPr algn="l" fontAlgn="b"/>
                      <a:r>
                        <a:rPr lang="ru-RU" sz="1100" u="none" strike="noStrike">
                          <a:effectLst/>
                        </a:rPr>
                        <a:t>Командировочные расходы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4 781 601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4 585 562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60095712"/>
                  </a:ext>
                </a:extLst>
              </a:tr>
              <a:tr h="189035">
                <a:tc>
                  <a:txBody>
                    <a:bodyPr/>
                    <a:lstStyle/>
                    <a:p>
                      <a:pPr algn="l" fontAlgn="b"/>
                      <a:r>
                        <a:rPr lang="ru-RU" sz="1100" u="none" strike="noStrike">
                          <a:effectLst/>
                        </a:rPr>
                        <a:t>Накладные расходы университета</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dirty="0">
                          <a:effectLst/>
                        </a:rPr>
                        <a:t>         7 349 093   </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73293952"/>
                  </a:ext>
                </a:extLst>
              </a:tr>
              <a:tr h="189035">
                <a:tc>
                  <a:txBody>
                    <a:bodyPr/>
                    <a:lstStyle/>
                    <a:p>
                      <a:pPr algn="l" fontAlgn="b"/>
                      <a:r>
                        <a:rPr lang="ru-RU" sz="1100" u="none" strike="noStrike">
                          <a:effectLst/>
                        </a:rPr>
                        <a:t>Отчисления от заработной платы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148 035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32986856"/>
                  </a:ext>
                </a:extLst>
              </a:tr>
              <a:tr h="189035">
                <a:tc>
                  <a:txBody>
                    <a:bodyPr/>
                    <a:lstStyle/>
                    <a:p>
                      <a:pPr algn="l" fontAlgn="b"/>
                      <a:r>
                        <a:rPr lang="ru-RU" sz="1100" u="none" strike="noStrike">
                          <a:effectLst/>
                        </a:rPr>
                        <a:t>Прибретение материалов</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1 821 343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1 507 799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109244477"/>
                  </a:ext>
                </a:extLst>
              </a:tr>
              <a:tr h="189035">
                <a:tc>
                  <a:txBody>
                    <a:bodyPr/>
                    <a:lstStyle/>
                    <a:p>
                      <a:pPr algn="l" fontAlgn="b"/>
                      <a:r>
                        <a:rPr lang="ru-RU" sz="1100" u="none" strike="noStrike">
                          <a:effectLst/>
                        </a:rPr>
                        <a:t>Прочие затраты</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1 046 014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612 441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79846355"/>
                  </a:ext>
                </a:extLst>
              </a:tr>
              <a:tr h="189035">
                <a:tc>
                  <a:txBody>
                    <a:bodyPr/>
                    <a:lstStyle/>
                    <a:p>
                      <a:pPr algn="l" fontAlgn="b"/>
                      <a:r>
                        <a:rPr lang="ru-RU" sz="1100" u="none" strike="noStrike">
                          <a:effectLst/>
                        </a:rPr>
                        <a:t>Услуги сторонних организаций</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17 787 247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a:effectLst/>
                        </a:rPr>
                        <a:t>       11 912 075   </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34452184"/>
                  </a:ext>
                </a:extLst>
              </a:tr>
              <a:tr h="189035">
                <a:tc>
                  <a:txBody>
                    <a:bodyPr/>
                    <a:lstStyle/>
                    <a:p>
                      <a:pPr algn="l" fontAlgn="b"/>
                      <a:r>
                        <a:rPr lang="ru-RU" sz="1100" u="none" strike="noStrike">
                          <a:effectLst/>
                        </a:rPr>
                        <a:t>Фонд развития НТЦ, ТНИЛ, УИЛ</a:t>
                      </a:r>
                      <a:endParaRPr lang="ru-RU" sz="1100" b="0" i="0" u="none" strike="noStrike">
                        <a:solidFill>
                          <a:srgbClr val="000000"/>
                        </a:solidFill>
                        <a:effectLst/>
                        <a:latin typeface="Calibri" panose="020F0502020204030204" pitchFamily="34" charset="0"/>
                      </a:endParaRPr>
                    </a:p>
                  </a:txBody>
                  <a:tcPr marL="171450" marR="9525" marT="9525" marB="0" anchor="b"/>
                </a:tc>
                <a:tc>
                  <a:txBody>
                    <a:bodyPr/>
                    <a:lstStyle/>
                    <a:p>
                      <a:pPr algn="l" fontAlgn="b"/>
                      <a:r>
                        <a:rPr lang="ru-RU" sz="1100" u="none" strike="noStrike">
                          <a:effectLst/>
                        </a:rPr>
                        <a:t>         4 375 493   </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ru-RU" sz="1100" u="none" strike="noStrike" dirty="0">
                          <a:effectLst/>
                        </a:rPr>
                        <a:t>                        -     </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84212451"/>
                  </a:ext>
                </a:extLst>
              </a:tr>
            </a:tbl>
          </a:graphicData>
        </a:graphic>
      </p:graphicFrame>
      <p:sp>
        <p:nvSpPr>
          <p:cNvPr id="7" name="TextBox 6">
            <a:extLst>
              <a:ext uri="{FF2B5EF4-FFF2-40B4-BE49-F238E27FC236}">
                <a16:creationId xmlns="" xmlns:a16="http://schemas.microsoft.com/office/drawing/2014/main" id="{CA04B1C3-0DC3-4E1D-B473-5CEE3ABC7750}"/>
              </a:ext>
            </a:extLst>
          </p:cNvPr>
          <p:cNvSpPr txBox="1"/>
          <p:nvPr/>
        </p:nvSpPr>
        <p:spPr>
          <a:xfrm>
            <a:off x="3334913" y="1101695"/>
            <a:ext cx="5412828" cy="400110"/>
          </a:xfrm>
          <a:prstGeom prst="rect">
            <a:avLst/>
          </a:prstGeom>
          <a:noFill/>
        </p:spPr>
        <p:txBody>
          <a:bodyPr wrap="none" rtlCol="0">
            <a:spAutoFit/>
          </a:bodyPr>
          <a:lstStyle/>
          <a:p>
            <a:r>
              <a:rPr lang="ru-RU" sz="2000" dirty="0" smtClean="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бюджета по Научной деятельности</a:t>
            </a:r>
            <a:endParaRPr lang="x-none" sz="20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081486" y="297932"/>
            <a:ext cx="5889467" cy="461665"/>
          </a:xfrm>
          <a:prstGeom prst="rect">
            <a:avLst/>
          </a:prstGeom>
        </p:spPr>
        <p:txBody>
          <a:bodyPr wrap="square">
            <a:spAutoFit/>
          </a:bodyPr>
          <a:lstStyle/>
          <a:p>
            <a:pPr marL="457200" indent="-457200">
              <a:buFont typeface="+mj-lt"/>
              <a:buAutoNum type="arabicPeriod" startAt="3"/>
            </a:pPr>
            <a:r>
              <a:rPr lang="ru-RU" sz="2400" dirty="0">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Результат за 8 месяцев учебного года</a:t>
            </a:r>
          </a:p>
        </p:txBody>
      </p:sp>
    </p:spTree>
    <p:extLst>
      <p:ext uri="{BB962C8B-B14F-4D97-AF65-F5344CB8AC3E}">
        <p14:creationId xmlns:p14="http://schemas.microsoft.com/office/powerpoint/2010/main" val="22444755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3468</TotalTime>
  <Words>2079</Words>
  <Application>Microsoft Office PowerPoint</Application>
  <PresentationFormat>Произвольный</PresentationFormat>
  <Paragraphs>508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Zarina Mukharlyamova</dc:creator>
  <cp:lastModifiedBy>Пользователь Windows</cp:lastModifiedBy>
  <cp:revision>75</cp:revision>
  <dcterms:created xsi:type="dcterms:W3CDTF">2020-06-12T09:53:46Z</dcterms:created>
  <dcterms:modified xsi:type="dcterms:W3CDTF">2020-08-24T03:08:42Z</dcterms:modified>
</cp:coreProperties>
</file>