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9" r:id="rId4"/>
    <p:sldId id="282" r:id="rId5"/>
    <p:sldId id="283" r:id="rId6"/>
    <p:sldId id="284" r:id="rId7"/>
    <p:sldId id="260" r:id="rId8"/>
    <p:sldId id="279" r:id="rId9"/>
    <p:sldId id="280" r:id="rId10"/>
    <p:sldId id="281" r:id="rId11"/>
    <p:sldId id="261" r:id="rId12"/>
    <p:sldId id="262" r:id="rId13"/>
    <p:sldId id="269" r:id="rId14"/>
    <p:sldId id="272" r:id="rId15"/>
    <p:sldId id="273" r:id="rId16"/>
    <p:sldId id="285" r:id="rId17"/>
    <p:sldId id="277" r:id="rId18"/>
  </p:sldIdLst>
  <p:sldSz cx="9144000" cy="6858000" type="screen4x3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60A21-18BA-40F6-9B49-E665AAAC88D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8E397-9126-49F7-A615-C8C94870B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5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8E397-9126-49F7-A615-C8C94870BD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5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7272808" cy="385018"/>
          </a:xfrm>
        </p:spPr>
        <p:txBody>
          <a:bodyPr anchor="ctr"/>
          <a:lstStyle>
            <a:lvl1pPr algn="ctr">
              <a:defRPr sz="1400" b="1" i="1"/>
            </a:lvl1pPr>
          </a:lstStyle>
          <a:p>
            <a:r>
              <a:rPr lang="ru-RU" dirty="0" smtClean="0"/>
              <a:t>Казахский университет экономики, финансов и международной торговли</a:t>
            </a:r>
            <a:endParaRPr lang="uk-U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800" b="1"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7" name="Рисунок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3648" cy="125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8FA8-BD44-4A42-8FF4-6F3AEC56D555}" type="datetime1">
              <a:rPr lang="uk-UA" smtClean="0"/>
              <a:t>24.08.2020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F70E-F7BD-4B26-96EA-1DF175BC1775}" type="datetime1">
              <a:rPr lang="uk-UA" smtClean="0"/>
              <a:t>24.08.2020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A00B-09A7-47F8-B5CC-BC6F2C0836A9}" type="datetime1">
              <a:rPr lang="uk-UA" smtClean="0"/>
              <a:t>24.08.2020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70A6-C734-4328-AB9B-9093424845C5}" type="datetime1">
              <a:rPr lang="uk-UA" smtClean="0"/>
              <a:t>24.08.2020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8808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416824" cy="241002"/>
          </a:xfrm>
        </p:spPr>
        <p:txBody>
          <a:bodyPr anchor="ctr"/>
          <a:lstStyle>
            <a:lvl1pPr algn="ctr">
              <a:defRPr sz="1400" b="1" i="1"/>
            </a:lvl1pPr>
          </a:lstStyle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600" b="1"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7" name="Рисунок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0"/>
            <a:ext cx="1403648" cy="125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C7E-96E9-42CB-8DDD-6B7B739D769B}" type="datetime1">
              <a:rPr lang="uk-UA" smtClean="0"/>
              <a:t>24.08.2020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D531-76F2-4714-8729-5460E929F6AD}" type="datetime1">
              <a:rPr lang="uk-UA" smtClean="0"/>
              <a:t>24.08.2020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255-4802-470E-AE0E-C36FA74E2445}" type="datetime1">
              <a:rPr lang="uk-UA" smtClean="0"/>
              <a:t>24.08.2020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292A-CC87-42F3-ADED-0DE14F1F2A3A}" type="datetime1">
              <a:rPr lang="uk-UA" smtClean="0"/>
              <a:t>24.08.2020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054F-3C93-419B-97BC-524A90250AE8}" type="datetime1">
              <a:rPr lang="uk-UA" smtClean="0"/>
              <a:t>24.08.2020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493-A86C-4CE6-A81E-14393347B48F}" type="datetime1">
              <a:rPr lang="uk-UA" smtClean="0"/>
              <a:t>24.08.2020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2770A6-C734-4328-AB9B-9093424845C5}" type="datetime1">
              <a:rPr lang="uk-UA" smtClean="0"/>
              <a:t>24.08.2020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Казахский университет экономики, финансов и международной торговли</a:t>
            </a:r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424936" cy="4093064"/>
          </a:xfrm>
        </p:spPr>
        <p:txBody>
          <a:bodyPr>
            <a:noAutofit/>
          </a:bodyPr>
          <a:lstStyle/>
          <a:p>
            <a:pPr algn="ctr"/>
            <a:r>
              <a:rPr lang="kk-KZ" sz="5400" b="1" dirty="0" smtClean="0">
                <a:solidFill>
                  <a:schemeClr val="bg2">
                    <a:lumMod val="50000"/>
                  </a:schemeClr>
                </a:solidFill>
              </a:rPr>
              <a:t>Учебная нагрузка,</a:t>
            </a:r>
            <a:br>
              <a:rPr lang="kk-KZ" sz="5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kk-KZ" sz="5400" b="1" dirty="0" smtClean="0">
                <a:solidFill>
                  <a:schemeClr val="bg2">
                    <a:lumMod val="50000"/>
                  </a:schemeClr>
                </a:solidFill>
              </a:rPr>
              <a:t>нормы времени</a:t>
            </a:r>
            <a:endParaRPr lang="ru-RU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1628800"/>
            <a:ext cx="7345363" cy="5762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        Вопрос к заседанию Ученого совета от 30.06.20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336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10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36712"/>
            <a:ext cx="7992888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Проректорам разрешается проведение только внеаудиторной нагрузки. </a:t>
            </a: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Директорам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институтов разрешается проведение не более 0,25 ставки. </a:t>
            </a: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Всем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остальным сотрудникам АП не разрешается преподавание по совместительству.</a:t>
            </a:r>
            <a:endParaRPr lang="ru-RU" sz="32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122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11</a:t>
            </a:fld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59000" y="260350"/>
            <a:ext cx="6985000" cy="11525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Руководство дипломными работами (проектами)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1" y="1484784"/>
            <a:ext cx="7560839" cy="483981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100" dirty="0" smtClean="0"/>
              <a:t>Руководство дипломными работами или проектами осуществляется преподавателями по профилю и (или) специалистами, соответствующими 8 уровню Национальной рамки квалификации со стажем работы не менее 3 лет.</a:t>
            </a:r>
          </a:p>
          <a:p>
            <a:r>
              <a:rPr lang="ru-RU" sz="2100" b="1" dirty="0" smtClean="0"/>
              <a:t>Национальная рамка квалификаций </a:t>
            </a:r>
            <a:r>
              <a:rPr lang="ru-RU" sz="2100" dirty="0" smtClean="0"/>
              <a:t>(далее - НРК) содержит восемь уровней квалификации, что соответствует Европейской рамке квалификаций и уровням образования, определенным Законом Республики Казахстан от 27 июля 2007 года «Об образовании». Восемь рекомендуемых уровней описаны в форме результатов обучения. Результаты обучения подразделяются на три категории: знания, способности и компетенции.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074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12</a:t>
            </a:fld>
            <a:endParaRPr lang="uk-UA" sz="200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268413"/>
            <a:ext cx="8229600" cy="855662"/>
          </a:xfrm>
        </p:spPr>
        <p:txBody>
          <a:bodyPr>
            <a:normAutofit/>
          </a:bodyPr>
          <a:lstStyle/>
          <a:p>
            <a:r>
              <a:rPr lang="ru-RU" sz="3600" b="1" dirty="0"/>
              <a:t>Национальная рамка квалификаций 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2396621"/>
              </p:ext>
            </p:extLst>
          </p:nvPr>
        </p:nvGraphicFramePr>
        <p:xfrm>
          <a:off x="914400" y="836613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864096"/>
                <a:gridCol w="2088232"/>
                <a:gridCol w="2736304"/>
                <a:gridCol w="1810544"/>
              </a:tblGrid>
              <a:tr h="792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Умения и навыки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 и профессиональные компетенции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Пути достижения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Методологические знания в области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-профессиональной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Генерирование идей, прогнозирование результатов инновационной деятельности осуществление широко- масштабных изменений в профессиональной и социальной сфере, руководство сложными производственными и научными процессами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стратегии, управление процессами и деятельностью, принятие решений и ответственность на уровне институциональных структур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к лидерству, автономности, анализу, оценке и реализации сложных инновационных идей в научной и практической области.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Докторантура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ученая степень доктора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степень доктора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профилю, кандидата наук, доктора наук или высшее профессиональное образование и практический опыт по специальности, либо управленческий опыт работы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6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13</a:t>
            </a:fld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89113" y="274638"/>
            <a:ext cx="7354887" cy="8509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Научное руководство магистрантами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48577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30. Осуществление </a:t>
            </a:r>
            <a:r>
              <a:rPr lang="ru-RU" dirty="0"/>
              <a:t>научного руководства у магистрантов преподавателем, </a:t>
            </a:r>
            <a:r>
              <a:rPr lang="ru-RU" dirty="0" smtClean="0"/>
              <a:t>имеющим </a:t>
            </a:r>
            <a:r>
              <a:rPr lang="ru-RU" dirty="0"/>
              <a:t>ученую степень «кандидат наук», или «доктор наук», или «доктор философии (</a:t>
            </a:r>
            <a:r>
              <a:rPr lang="ru-RU" dirty="0" err="1"/>
              <a:t>PhD</a:t>
            </a:r>
            <a:r>
              <a:rPr lang="ru-RU" dirty="0"/>
              <a:t>)», или «доктор по профилю», или академическую степень «доктор философии (</a:t>
            </a:r>
            <a:r>
              <a:rPr lang="ru-RU" dirty="0" err="1"/>
              <a:t>PhD</a:t>
            </a:r>
            <a:r>
              <a:rPr lang="ru-RU" dirty="0"/>
              <a:t>)», или «доктор по профилю», или степень «доктор философии (</a:t>
            </a:r>
            <a:r>
              <a:rPr lang="ru-RU" dirty="0" err="1"/>
              <a:t>PhD</a:t>
            </a:r>
            <a:r>
              <a:rPr lang="ru-RU" dirty="0"/>
              <a:t>)», или «доктор по профилю», соответствующую профилю запрашиваемого направления, со стажем научно-педагогической работы </a:t>
            </a:r>
            <a:r>
              <a:rPr lang="ru-RU" b="1" dirty="0"/>
              <a:t>не менее трех лет</a:t>
            </a:r>
            <a:r>
              <a:rPr lang="ru-RU" dirty="0"/>
              <a:t>, являющимся автором </a:t>
            </a:r>
            <a:r>
              <a:rPr lang="ru-RU" b="1" dirty="0"/>
              <a:t>5 научных статей за последние пять лет </a:t>
            </a:r>
            <a:r>
              <a:rPr lang="ru-RU" dirty="0"/>
              <a:t>в изданиях, включенных в Перечень научных изданий, рекомендуемых для публикации основных результатов научной деятельности, утвержденный уполномоченным органом в области образования и науки (далее – Перечень изданий) и </a:t>
            </a:r>
            <a:r>
              <a:rPr lang="ru-RU" b="1" dirty="0"/>
              <a:t>1 научной статьи в международном рецензируемом научном журнале, </a:t>
            </a:r>
            <a:r>
              <a:rPr lang="ru-RU" dirty="0"/>
              <a:t>имеющем </a:t>
            </a:r>
            <a:r>
              <a:rPr lang="ru-RU" dirty="0" err="1"/>
              <a:t>импакт</a:t>
            </a:r>
            <a:r>
              <a:rPr lang="ru-RU" dirty="0"/>
              <a:t>-фактор по данным JCR (ЖСР) или индексируемым в одной из баз </a:t>
            </a:r>
            <a:r>
              <a:rPr lang="ru-RU" b="1" dirty="0" err="1"/>
              <a:t>Science</a:t>
            </a:r>
            <a:r>
              <a:rPr lang="ru-RU" b="1" dirty="0"/>
              <a:t> </a:t>
            </a:r>
            <a:r>
              <a:rPr lang="ru-RU" b="1" dirty="0" err="1"/>
              <a:t>Citation</a:t>
            </a:r>
            <a:r>
              <a:rPr lang="ru-RU" b="1" dirty="0"/>
              <a:t> </a:t>
            </a:r>
            <a:r>
              <a:rPr lang="ru-RU" b="1" dirty="0" err="1"/>
              <a:t>Index</a:t>
            </a:r>
            <a:r>
              <a:rPr lang="ru-RU" b="1" dirty="0"/>
              <a:t> </a:t>
            </a:r>
            <a:r>
              <a:rPr lang="ru-RU" b="1" dirty="0" err="1"/>
              <a:t>Expanded</a:t>
            </a:r>
            <a:r>
              <a:rPr lang="ru-RU" b="1" dirty="0"/>
              <a:t>, </a:t>
            </a:r>
            <a:r>
              <a:rPr lang="ru-RU" b="1" dirty="0" err="1"/>
              <a:t>Social</a:t>
            </a:r>
            <a:r>
              <a:rPr lang="ru-RU" b="1" dirty="0"/>
              <a:t> </a:t>
            </a:r>
            <a:r>
              <a:rPr lang="ru-RU" b="1" dirty="0" err="1"/>
              <a:t>Science</a:t>
            </a:r>
            <a:r>
              <a:rPr lang="ru-RU" b="1" dirty="0"/>
              <a:t> </a:t>
            </a:r>
            <a:r>
              <a:rPr lang="ru-RU" b="1" dirty="0" err="1"/>
              <a:t>Citation</a:t>
            </a:r>
            <a:r>
              <a:rPr lang="ru-RU" b="1" dirty="0"/>
              <a:t> </a:t>
            </a:r>
            <a:r>
              <a:rPr lang="ru-RU" b="1" dirty="0" err="1"/>
              <a:t>Index</a:t>
            </a:r>
            <a:r>
              <a:rPr lang="ru-RU" b="1" dirty="0"/>
              <a:t> или </a:t>
            </a:r>
            <a:r>
              <a:rPr lang="ru-RU" b="1" dirty="0" err="1"/>
              <a:t>Arts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Humanities</a:t>
            </a:r>
            <a:r>
              <a:rPr lang="ru-RU" b="1" dirty="0"/>
              <a:t> </a:t>
            </a:r>
            <a:r>
              <a:rPr lang="ru-RU" b="1" dirty="0" err="1"/>
              <a:t>Citation</a:t>
            </a:r>
            <a:r>
              <a:rPr lang="ru-RU" b="1" dirty="0"/>
              <a:t> </a:t>
            </a:r>
            <a:r>
              <a:rPr lang="ru-RU" b="1" dirty="0" err="1"/>
              <a:t>Index</a:t>
            </a:r>
            <a:r>
              <a:rPr lang="ru-RU" b="1" dirty="0"/>
              <a:t> в </a:t>
            </a:r>
            <a:r>
              <a:rPr lang="ru-RU" b="1" dirty="0" err="1"/>
              <a:t>Web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Science</a:t>
            </a:r>
            <a:r>
              <a:rPr lang="ru-RU" b="1" dirty="0"/>
              <a:t> </a:t>
            </a:r>
            <a:r>
              <a:rPr lang="ru-RU" b="1" dirty="0" err="1"/>
              <a:t>Core</a:t>
            </a:r>
            <a:r>
              <a:rPr lang="ru-RU" b="1" dirty="0"/>
              <a:t> </a:t>
            </a:r>
            <a:r>
              <a:rPr lang="ru-RU" b="1" dirty="0" err="1"/>
              <a:t>Collection</a:t>
            </a:r>
            <a:r>
              <a:rPr lang="ru-RU" b="1" dirty="0"/>
              <a:t> (</a:t>
            </a:r>
            <a:r>
              <a:rPr lang="ru-RU" b="1" dirty="0" err="1"/>
              <a:t>Вэб</a:t>
            </a:r>
            <a:r>
              <a:rPr lang="ru-RU" b="1" dirty="0"/>
              <a:t> оф </a:t>
            </a:r>
            <a:r>
              <a:rPr lang="ru-RU" b="1" dirty="0" err="1"/>
              <a:t>Сайнс</a:t>
            </a:r>
            <a:r>
              <a:rPr lang="ru-RU" b="1" dirty="0"/>
              <a:t> Кор </a:t>
            </a:r>
            <a:r>
              <a:rPr lang="ru-RU" b="1" dirty="0" err="1"/>
              <a:t>Коллекшн</a:t>
            </a:r>
            <a:r>
              <a:rPr lang="ru-RU" b="1" dirty="0"/>
              <a:t>) или показатель </a:t>
            </a:r>
            <a:r>
              <a:rPr lang="ru-RU" b="1" dirty="0" err="1"/>
              <a:t>процентиль</a:t>
            </a:r>
            <a:r>
              <a:rPr lang="ru-RU" b="1" dirty="0"/>
              <a:t> по </a:t>
            </a:r>
            <a:r>
              <a:rPr lang="ru-RU" b="1" dirty="0" err="1"/>
              <a:t>CiteScore</a:t>
            </a:r>
            <a:r>
              <a:rPr lang="ru-RU" b="1" dirty="0"/>
              <a:t> (</a:t>
            </a:r>
            <a:r>
              <a:rPr lang="ru-RU" b="1" dirty="0" err="1"/>
              <a:t>СайтСкор</a:t>
            </a:r>
            <a:r>
              <a:rPr lang="ru-RU" b="1" dirty="0"/>
              <a:t>) не менее 25 в базе данных </a:t>
            </a:r>
            <a:r>
              <a:rPr lang="ru-RU" b="1" dirty="0" err="1"/>
              <a:t>Scopus</a:t>
            </a:r>
            <a:r>
              <a:rPr lang="ru-RU" b="1" dirty="0"/>
              <a:t> (</a:t>
            </a:r>
            <a:r>
              <a:rPr lang="ru-RU" b="1" dirty="0" err="1"/>
              <a:t>Скопус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53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14</a:t>
            </a:fld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05013" y="704850"/>
            <a:ext cx="7138987" cy="6365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Руководство ДД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341438"/>
            <a:ext cx="8229600" cy="4387850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u-RU" dirty="0"/>
              <a:t>«82. Научное руководство докторантами на соискание степени доктора философии (</a:t>
            </a:r>
            <a:r>
              <a:rPr lang="ru-RU" dirty="0" err="1"/>
              <a:t>PhD</a:t>
            </a:r>
            <a:r>
              <a:rPr lang="ru-RU" dirty="0"/>
              <a:t>) осуществляется консультантами в количестве не менее 2-х человек, один из которых – ученый из зарубежного вуза (за исключением группы направлений подготовки «Национальное безопасность и военное дело»).</a:t>
            </a:r>
          </a:p>
          <a:p>
            <a:pPr fontAlgn="base"/>
            <a:r>
              <a:rPr lang="ru-RU" dirty="0"/>
              <a:t>Научное руководство докторантами на соискание степени доктора по профилю или DBA осуществляется консультантами в количестве не менее 2-х человек, один из которых – высококвалифицированный специалист соответствующей отрасли или сферы деятельности.</a:t>
            </a:r>
          </a:p>
          <a:p>
            <a:pPr hangingPunct="0"/>
            <a:r>
              <a:rPr lang="ru-RU" dirty="0"/>
              <a:t>Научные консультанты обеспечивают выполнение докторской диссертации </a:t>
            </a:r>
            <a:r>
              <a:rPr lang="ru-RU" b="1" dirty="0"/>
              <a:t>и соблюдение принципов академической честности</a:t>
            </a:r>
            <a:r>
              <a:rPr lang="ru-RU" dirty="0"/>
              <a:t>, и своевременное представление диссертационной работы на защиту.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0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15</a:t>
            </a:fld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65375" y="274638"/>
            <a:ext cx="6778625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Руководство ДД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713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82. Научное </a:t>
            </a:r>
            <a:r>
              <a:rPr lang="ru-RU" sz="2600" dirty="0"/>
              <a:t>руководство осуществляется</a:t>
            </a:r>
            <a:r>
              <a:rPr lang="ru-RU" sz="2600" b="1" dirty="0"/>
              <a:t> </a:t>
            </a:r>
            <a:r>
              <a:rPr lang="ru-RU" sz="2600" dirty="0"/>
              <a:t>преподавателем, имеющим ученую степень «кандидат наук», или «доктор наук», или «доктор философии (</a:t>
            </a:r>
            <a:r>
              <a:rPr lang="ru-RU" sz="2600" dirty="0" err="1"/>
              <a:t>PhD</a:t>
            </a:r>
            <a:r>
              <a:rPr lang="ru-RU" sz="2600" dirty="0"/>
              <a:t>)», или «доктор по профилю», или академическую степень «доктор философии (</a:t>
            </a:r>
            <a:r>
              <a:rPr lang="ru-RU" sz="2600" dirty="0" err="1"/>
              <a:t>PhD</a:t>
            </a:r>
            <a:r>
              <a:rPr lang="ru-RU" sz="2600" dirty="0"/>
              <a:t>)», или «доктор по профилю», или степень «доктор философии (</a:t>
            </a:r>
            <a:r>
              <a:rPr lang="ru-RU" sz="2600" dirty="0" err="1"/>
              <a:t>PhD</a:t>
            </a:r>
            <a:r>
              <a:rPr lang="ru-RU" sz="2600" dirty="0"/>
              <a:t>)», или «доктор по профилю», стаж научно-педагогической работы не менее трех лет, являющимся автором:</a:t>
            </a:r>
          </a:p>
          <a:p>
            <a:pPr marL="0" indent="0">
              <a:buNone/>
            </a:pPr>
            <a:r>
              <a:rPr lang="ru-RU" sz="2600" dirty="0" smtClean="0"/>
              <a:t>- по </a:t>
            </a:r>
            <a:r>
              <a:rPr lang="ru-RU" sz="2600" dirty="0"/>
              <a:t>остальным направлениям подготовки, </a:t>
            </a:r>
            <a:r>
              <a:rPr lang="ru-RU" sz="2600" b="1" dirty="0"/>
              <a:t>являющийся автором 5 научных статей в изданиях по профилю, включенных в перечень изданий, рекомендуемых для публикации результатов научной деятельности и 1 научной статьи в международном рецензируемом научном журнале, имеющем </a:t>
            </a:r>
            <a:r>
              <a:rPr lang="ru-RU" sz="2600" b="1" dirty="0" err="1"/>
              <a:t>импакт</a:t>
            </a:r>
            <a:r>
              <a:rPr lang="ru-RU" sz="2600" b="1" dirty="0"/>
              <a:t>-фактор по данным JCR (ЖСР) или индексируемым в одной из баз </a:t>
            </a:r>
            <a:r>
              <a:rPr lang="ru-RU" sz="2600" b="1" dirty="0" err="1"/>
              <a:t>Science</a:t>
            </a:r>
            <a:r>
              <a:rPr lang="ru-RU" sz="2600" b="1" dirty="0"/>
              <a:t> </a:t>
            </a:r>
            <a:r>
              <a:rPr lang="ru-RU" sz="2600" b="1" dirty="0" err="1"/>
              <a:t>Citation</a:t>
            </a:r>
            <a:r>
              <a:rPr lang="ru-RU" sz="2600" b="1" dirty="0"/>
              <a:t> </a:t>
            </a:r>
            <a:r>
              <a:rPr lang="ru-RU" sz="2600" b="1" dirty="0" err="1"/>
              <a:t>Index</a:t>
            </a:r>
            <a:r>
              <a:rPr lang="ru-RU" sz="2600" b="1" dirty="0"/>
              <a:t> </a:t>
            </a:r>
            <a:r>
              <a:rPr lang="ru-RU" sz="2600" b="1" dirty="0" err="1"/>
              <a:t>Expanded</a:t>
            </a:r>
            <a:r>
              <a:rPr lang="ru-RU" sz="2600" b="1" dirty="0"/>
              <a:t>, </a:t>
            </a:r>
            <a:r>
              <a:rPr lang="ru-RU" sz="2600" b="1" dirty="0" err="1"/>
              <a:t>Social</a:t>
            </a:r>
            <a:r>
              <a:rPr lang="ru-RU" sz="2600" b="1" dirty="0"/>
              <a:t> </a:t>
            </a:r>
            <a:r>
              <a:rPr lang="ru-RU" sz="2600" b="1" dirty="0" err="1"/>
              <a:t>Science</a:t>
            </a:r>
            <a:r>
              <a:rPr lang="ru-RU" sz="2600" b="1" dirty="0"/>
              <a:t> </a:t>
            </a:r>
            <a:r>
              <a:rPr lang="ru-RU" sz="2600" b="1" dirty="0" err="1"/>
              <a:t>Citation</a:t>
            </a:r>
            <a:r>
              <a:rPr lang="ru-RU" sz="2600" b="1" dirty="0"/>
              <a:t> </a:t>
            </a:r>
            <a:r>
              <a:rPr lang="ru-RU" sz="2600" b="1" dirty="0" err="1"/>
              <a:t>Index</a:t>
            </a:r>
            <a:r>
              <a:rPr lang="ru-RU" sz="2600" b="1" dirty="0"/>
              <a:t> или </a:t>
            </a:r>
            <a:r>
              <a:rPr lang="ru-RU" sz="2600" b="1" dirty="0" err="1"/>
              <a:t>Arts</a:t>
            </a:r>
            <a:r>
              <a:rPr lang="ru-RU" sz="2600" b="1" dirty="0"/>
              <a:t> </a:t>
            </a:r>
            <a:r>
              <a:rPr lang="ru-RU" sz="2600" b="1" dirty="0" err="1"/>
              <a:t>and</a:t>
            </a:r>
            <a:r>
              <a:rPr lang="ru-RU" sz="2600" b="1" dirty="0"/>
              <a:t> </a:t>
            </a:r>
            <a:r>
              <a:rPr lang="ru-RU" sz="2600" b="1" dirty="0" err="1"/>
              <a:t>Humanities</a:t>
            </a:r>
            <a:r>
              <a:rPr lang="ru-RU" sz="2600" b="1" dirty="0"/>
              <a:t> </a:t>
            </a:r>
            <a:r>
              <a:rPr lang="ru-RU" sz="2600" b="1" dirty="0" err="1"/>
              <a:t>Citation</a:t>
            </a:r>
            <a:r>
              <a:rPr lang="ru-RU" sz="2600" b="1" dirty="0"/>
              <a:t> </a:t>
            </a:r>
            <a:r>
              <a:rPr lang="ru-RU" sz="2600" b="1" dirty="0" err="1"/>
              <a:t>Index</a:t>
            </a:r>
            <a:r>
              <a:rPr lang="ru-RU" sz="2600" b="1" dirty="0"/>
              <a:t> в </a:t>
            </a:r>
            <a:r>
              <a:rPr lang="ru-RU" sz="2600" b="1" dirty="0" err="1"/>
              <a:t>Web</a:t>
            </a:r>
            <a:r>
              <a:rPr lang="ru-RU" sz="2600" b="1" dirty="0"/>
              <a:t> </a:t>
            </a:r>
            <a:r>
              <a:rPr lang="ru-RU" sz="2600" b="1" dirty="0" err="1"/>
              <a:t>of</a:t>
            </a:r>
            <a:r>
              <a:rPr lang="ru-RU" sz="2600" b="1" dirty="0"/>
              <a:t> </a:t>
            </a:r>
            <a:r>
              <a:rPr lang="ru-RU" sz="2600" b="1" dirty="0" err="1"/>
              <a:t>Science</a:t>
            </a:r>
            <a:r>
              <a:rPr lang="ru-RU" sz="2600" b="1" dirty="0"/>
              <a:t> </a:t>
            </a:r>
            <a:r>
              <a:rPr lang="ru-RU" sz="2600" b="1" dirty="0" err="1"/>
              <a:t>Core</a:t>
            </a:r>
            <a:r>
              <a:rPr lang="ru-RU" sz="2600" b="1" dirty="0"/>
              <a:t> </a:t>
            </a:r>
            <a:r>
              <a:rPr lang="ru-RU" sz="2600" b="1" dirty="0" err="1"/>
              <a:t>Collection</a:t>
            </a:r>
            <a:r>
              <a:rPr lang="ru-RU" sz="2600" b="1" dirty="0"/>
              <a:t> (</a:t>
            </a:r>
            <a:r>
              <a:rPr lang="ru-RU" sz="2600" b="1" dirty="0" err="1"/>
              <a:t>Вэб</a:t>
            </a:r>
            <a:r>
              <a:rPr lang="ru-RU" sz="2600" b="1" dirty="0"/>
              <a:t> оф </a:t>
            </a:r>
            <a:r>
              <a:rPr lang="ru-RU" sz="2600" b="1" dirty="0" err="1"/>
              <a:t>Сайнс</a:t>
            </a:r>
            <a:r>
              <a:rPr lang="ru-RU" sz="2600" b="1" dirty="0"/>
              <a:t> Кор </a:t>
            </a:r>
            <a:r>
              <a:rPr lang="ru-RU" sz="2600" b="1" dirty="0" err="1"/>
              <a:t>Коллекшн</a:t>
            </a:r>
            <a:r>
              <a:rPr lang="ru-RU" sz="2600" b="1" dirty="0"/>
              <a:t>) либо имеющем в базе данных </a:t>
            </a:r>
            <a:r>
              <a:rPr lang="ru-RU" sz="2600" b="1" dirty="0" err="1"/>
              <a:t>Scopus</a:t>
            </a:r>
            <a:r>
              <a:rPr lang="ru-RU" sz="2600" b="1" dirty="0"/>
              <a:t> (</a:t>
            </a:r>
            <a:r>
              <a:rPr lang="ru-RU" sz="2600" b="1" dirty="0" err="1"/>
              <a:t>Скопус</a:t>
            </a:r>
            <a:r>
              <a:rPr lang="ru-RU" sz="2600" b="1" dirty="0"/>
              <a:t>) показатель </a:t>
            </a:r>
            <a:r>
              <a:rPr lang="ru-RU" sz="2600" b="1" dirty="0" err="1"/>
              <a:t>процентиль</a:t>
            </a:r>
            <a:r>
              <a:rPr lang="ru-RU" sz="2600" b="1" dirty="0"/>
              <a:t> по </a:t>
            </a:r>
            <a:r>
              <a:rPr lang="ru-RU" sz="2600" b="1" dirty="0" err="1"/>
              <a:t>CiteScore</a:t>
            </a:r>
            <a:r>
              <a:rPr lang="ru-RU" sz="2600" b="1" dirty="0"/>
              <a:t> (</a:t>
            </a:r>
            <a:r>
              <a:rPr lang="ru-RU" sz="2600" b="1" dirty="0" err="1"/>
              <a:t>СайтСкор</a:t>
            </a:r>
            <a:r>
              <a:rPr lang="ru-RU" sz="2600" b="1" dirty="0"/>
              <a:t>) не менее 35;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16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80728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ПЛАНИРУЕМЫЙ ШТАТ ППС</a:t>
            </a:r>
          </a:p>
          <a:p>
            <a:pPr algn="ctr"/>
            <a:endParaRPr lang="ru-RU" sz="2800" b="1" dirty="0"/>
          </a:p>
          <a:p>
            <a:r>
              <a:rPr lang="ru-RU" sz="2800" dirty="0" smtClean="0"/>
              <a:t>Учебная нагрузка                         – 285 ставок</a:t>
            </a:r>
          </a:p>
          <a:p>
            <a:r>
              <a:rPr lang="ru-RU" sz="2800" dirty="0" smtClean="0"/>
              <a:t>Физическая культура                     - 10 ставок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Наука                                                 - 10 ставок</a:t>
            </a:r>
          </a:p>
          <a:p>
            <a:r>
              <a:rPr lang="ru-RU" sz="2800" dirty="0" smtClean="0"/>
              <a:t>Практика, рецензирование, АК, заочное, малочисленные группы </a:t>
            </a:r>
          </a:p>
          <a:p>
            <a:r>
              <a:rPr lang="ru-RU" sz="2800" dirty="0" smtClean="0"/>
              <a:t>(почасовой фонд)                          </a:t>
            </a:r>
          </a:p>
          <a:p>
            <a:r>
              <a:rPr lang="ru-RU" sz="2800" dirty="0" smtClean="0"/>
              <a:t>                                                           – 20 ставок</a:t>
            </a:r>
          </a:p>
          <a:p>
            <a:r>
              <a:rPr lang="ru-RU" sz="2800" dirty="0" smtClean="0"/>
              <a:t>Зарубежные консультанты           - 25 ставок</a:t>
            </a:r>
          </a:p>
          <a:p>
            <a:r>
              <a:rPr lang="ru-RU" sz="2800" dirty="0" smtClean="0"/>
              <a:t> итого                                             - </a:t>
            </a:r>
            <a:r>
              <a:rPr lang="ru-RU" sz="2800" b="1" dirty="0" smtClean="0"/>
              <a:t>350 ставок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32941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39552" y="6237312"/>
            <a:ext cx="7632848" cy="360040"/>
          </a:xfrm>
        </p:spPr>
        <p:txBody>
          <a:bodyPr anchor="ctr"/>
          <a:lstStyle/>
          <a:p>
            <a:pPr algn="ctr"/>
            <a:endParaRPr lang="uk-UA" sz="1600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9530" y="6237312"/>
            <a:ext cx="762000" cy="365125"/>
          </a:xfrm>
        </p:spPr>
        <p:txBody>
          <a:bodyPr anchor="ctr"/>
          <a:lstStyle/>
          <a:p>
            <a:pPr algn="ctr"/>
            <a:fld id="{764F593F-0D5B-4CF0-BEE2-6583C73E7271}" type="slidenum">
              <a:rPr lang="uk-UA" sz="2000" b="1" smtClean="0"/>
              <a:pPr algn="ctr"/>
              <a:t>17</a:t>
            </a:fld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1922" y="2967335"/>
            <a:ext cx="8580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3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2800" smtClean="0"/>
              <a:t>2</a:t>
            </a:fld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5" y="692696"/>
            <a:ext cx="6984775" cy="72017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Нормативная учебная нагрузка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556792"/>
            <a:ext cx="7632848" cy="4320480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редняя нормативная учебная нагрузка ППС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АУЭС на 2020/2021 учебный год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– 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640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часов, из них:  </a:t>
            </a: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специальные кафедры   -    600 час.;  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 общеобразовательные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кафедры  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-  680 час.</a:t>
            </a:r>
            <a:endParaRPr lang="ru-RU" sz="2800" b="1" dirty="0">
              <a:latin typeface="Calibri"/>
              <a:ea typeface="Times New Roman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52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64F593F-0D5B-4CF0-BEE2-6583C73E7271}" type="slidenum">
              <a:rPr lang="uk-UA" sz="2000" smtClean="0"/>
              <a:t>3</a:t>
            </a:fld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620688"/>
            <a:ext cx="6923087" cy="6365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Планирование нагрузки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7" y="1700808"/>
            <a:ext cx="7704855" cy="4031655"/>
          </a:xfrm>
        </p:spPr>
        <p:txBody>
          <a:bodyPr>
            <a:normAutofit fontScale="92500" lnSpcReduction="10000"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Нагрузку планировать, исходя из соотношения: в среднем на одного преподавателя – не более 1,25 ставки. </a:t>
            </a: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сумме совместительство, согласно Законодательству РК, не может превышать 0,5 ставки. </a:t>
            </a: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При планировании нагрузки специальным кафедрам привлекать практиков с производства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4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7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Индивидуальная нагрузка преподавателя может устанавливаться заведующим кафедрой в пределах ± 5% от средней по кафедре, т.е. от 570 до 630 часов для выпускающих кафедр и 650-710 </a:t>
            </a:r>
            <a:r>
              <a:rPr lang="ru-RU" sz="3200" b="1" dirty="0" smtClean="0"/>
              <a:t>для общеобразовательных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90550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5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7768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800" b="1" dirty="0"/>
              <a:t>Д</a:t>
            </a:r>
            <a:r>
              <a:rPr lang="ru-RU" sz="2800" b="1" dirty="0" smtClean="0"/>
              <a:t>опускается </a:t>
            </a:r>
            <a:r>
              <a:rPr lang="ru-RU" sz="2800" b="1" dirty="0"/>
              <a:t>дополнительное снижение нагрузки отдельным преподавателям более 5% (например: 0,5 часа за каждого студента или магистранта за выполнение работы секретаря </a:t>
            </a:r>
            <a:r>
              <a:rPr lang="ru-RU" sz="2800" b="1" dirty="0" smtClean="0"/>
              <a:t>АК </a:t>
            </a:r>
            <a:r>
              <a:rPr lang="ru-RU" sz="2800" b="1" dirty="0"/>
              <a:t>и т.п.), но эти часы тогда распределяются между всеми остальными преподавателями кафедры. </a:t>
            </a:r>
            <a:endParaRPr lang="ru-RU" sz="28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81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6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/>
          </a:p>
          <a:p>
            <a:r>
              <a:rPr lang="ru-RU" sz="4000" b="1" dirty="0" smtClean="0"/>
              <a:t>Любое снижение нагрузки,  ее </a:t>
            </a:r>
            <a:r>
              <a:rPr lang="ru-RU" sz="4000" b="1" dirty="0"/>
              <a:t>распределение </a:t>
            </a:r>
            <a:r>
              <a:rPr lang="ru-RU" sz="4000" b="1" dirty="0" smtClean="0"/>
              <a:t>должны </a:t>
            </a:r>
            <a:r>
              <a:rPr lang="ru-RU" sz="4000" b="1" dirty="0"/>
              <a:t>гласно обсуждаться на кафедре и утверждаться на заседании </a:t>
            </a:r>
            <a:r>
              <a:rPr lang="ru-RU" sz="4000" b="1" dirty="0" smtClean="0"/>
              <a:t>кафедры</a:t>
            </a:r>
            <a:r>
              <a:rPr lang="ru-RU" sz="4000" b="1" dirty="0"/>
              <a:t> </a:t>
            </a:r>
            <a:r>
              <a:rPr lang="ru-RU" sz="4000" b="1" dirty="0" smtClean="0"/>
              <a:t>!!!!!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93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7</a:t>
            </a:fld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628801"/>
            <a:ext cx="7546032" cy="3024335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Преподавателям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, ведущим занятия в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колледже АУЭС,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допускается увеличение нагрузки с учетом колледжа до 1,5 ставок и дополнительной почасовой в колледже до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150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часов. </a:t>
            </a:r>
            <a:endParaRPr lang="ru-RU" sz="2000" b="1" dirty="0">
              <a:latin typeface="Calibri"/>
              <a:ea typeface="Times New Roman"/>
              <a:cs typeface="Times New Roman"/>
            </a:endParaRPr>
          </a:p>
          <a:p>
            <a:pPr marL="0" indent="0" hangingPunc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40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8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1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Загрузку по часам необходимо планировать равномерно по семестрам, с перекосом не более 30 % в семестре (100 часов). </a:t>
            </a: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3200" b="1" dirty="0">
              <a:latin typeface="Times New Roman"/>
              <a:ea typeface="Times New Roman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Аудиторной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нагрузки (лекции, лабораторные и практические) при загрузке в  1 ставку не должно быть более 240 часов в каждом семестре (за исключением языковых кафедр). </a:t>
            </a:r>
            <a:endParaRPr lang="ru-RU" sz="32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838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9</a:t>
            </a:fld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92696"/>
            <a:ext cx="7491035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При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планировании нагрузки в </a:t>
            </a:r>
            <a:r>
              <a:rPr lang="ru-RU" sz="3200" b="1" dirty="0" err="1">
                <a:latin typeface="Times New Roman"/>
                <a:ea typeface="Times New Roman"/>
                <a:cs typeface="Times New Roman"/>
              </a:rPr>
              <a:t>бакалавриате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, магистратуре и докторантуре если количество обучающихся 12 и менее, то планируется только аудиторная нагрузка и СРСП, остальные виды работы ведутся в рамках СРСП.</a:t>
            </a:r>
            <a:endParaRPr lang="ru-RU" sz="32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545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3147</TotalTime>
  <Words>1040</Words>
  <Application>Microsoft Office PowerPoint</Application>
  <PresentationFormat>Экран (4:3)</PresentationFormat>
  <Paragraphs>80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Учебная нагрузка, нормы времени</vt:lpstr>
      <vt:lpstr>Нормативная учебная нагрузка </vt:lpstr>
      <vt:lpstr>Планирование нагрузки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Руководство дипломными работами (проектами)</vt:lpstr>
      <vt:lpstr>Национальная рамка квалификаций </vt:lpstr>
      <vt:lpstr>Научное руководство магистрантами</vt:lpstr>
      <vt:lpstr>Руководство ДД</vt:lpstr>
      <vt:lpstr>Руководство ДД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Пользователь Windows</cp:lastModifiedBy>
  <cp:revision>58</cp:revision>
  <cp:lastPrinted>2020-06-30T08:21:04Z</cp:lastPrinted>
  <dcterms:created xsi:type="dcterms:W3CDTF">2010-02-23T11:30:32Z</dcterms:created>
  <dcterms:modified xsi:type="dcterms:W3CDTF">2020-08-24T03:09:52Z</dcterms:modified>
</cp:coreProperties>
</file>