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99FF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928694"/>
          </a:xfrm>
        </p:spPr>
        <p:txBody>
          <a:bodyPr>
            <a:normAutofit/>
          </a:bodyPr>
          <a:lstStyle/>
          <a:p>
            <a:r>
              <a:rPr lang="ru-RU" sz="40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Отчет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714380"/>
          </a:xfrm>
        </p:spPr>
        <p:txBody>
          <a:bodyPr>
            <a:normAutofit fontScale="25000" lnSpcReduction="20000"/>
          </a:bodyPr>
          <a:lstStyle/>
          <a:p>
            <a:r>
              <a:rPr lang="ru-RU" sz="16000" spc="-10" dirty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 формах и методах ведения учебной деятельности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214290"/>
            <a:ext cx="4357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 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214290"/>
            <a:ext cx="1000132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ject 27"/>
          <p:cNvSpPr txBox="1"/>
          <p:nvPr/>
        </p:nvSpPr>
        <p:spPr>
          <a:xfrm>
            <a:off x="783742" y="3660604"/>
            <a:ext cx="7654925" cy="223009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3168650" marR="438784">
              <a:lnSpc>
                <a:spcPts val="2160"/>
              </a:lnSpc>
              <a:spcBef>
                <a:spcPts val="270"/>
              </a:spcBef>
            </a:pPr>
            <a:endParaRPr sz="1900" dirty="0">
              <a:solidFill>
                <a:srgbClr val="FFC000"/>
              </a:solidFill>
              <a:latin typeface="Comic Sans MS"/>
              <a:cs typeface="Comic Sans MS"/>
            </a:endParaRPr>
          </a:p>
          <a:p>
            <a:pPr marL="12700" marR="4745355" algn="r">
              <a:lnSpc>
                <a:spcPts val="2160"/>
              </a:lnSpc>
              <a:spcBef>
                <a:spcPts val="1220"/>
              </a:spcBef>
            </a:pPr>
            <a:endParaRPr sz="19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/>
              <a:cs typeface="Comic Sans MS"/>
            </a:endParaRPr>
          </a:p>
          <a:p>
            <a:pPr marL="12700" algn="r"/>
            <a:r>
              <a:rPr lang="ru-RU" sz="2400" i="1" spc="-7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"Скажи </a:t>
            </a:r>
            <a:r>
              <a:rPr lang="ru-RU" sz="2400" i="1" spc="-7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мне и я забуду.  </a:t>
            </a:r>
          </a:p>
          <a:p>
            <a:pPr marL="12700" algn="r"/>
            <a:r>
              <a:rPr lang="ru-RU" sz="2400" i="1" spc="-7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Покажи </a:t>
            </a:r>
            <a:r>
              <a:rPr lang="ru-RU" sz="2400" i="1" spc="-7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мне и я запомню.</a:t>
            </a:r>
          </a:p>
          <a:p>
            <a:pPr marL="12700" algn="r"/>
            <a:r>
              <a:rPr sz="2400" i="1" spc="-7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Дай</a:t>
            </a:r>
            <a:r>
              <a:rPr sz="2400" i="1" spc="-3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sz="2400" i="1" spc="-65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мне</a:t>
            </a:r>
            <a:r>
              <a:rPr sz="2400" i="1"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sz="2400" i="1" spc="-55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действовать</a:t>
            </a:r>
            <a:r>
              <a:rPr sz="2400" i="1" spc="-45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sz="2400" i="1" spc="-6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самому,</a:t>
            </a:r>
            <a:r>
              <a:rPr sz="2400" i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sz="2400" i="1" spc="-65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и</a:t>
            </a:r>
            <a:r>
              <a:rPr sz="2400" i="1"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sz="2400" i="1" spc="-55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я</a:t>
            </a:r>
            <a:r>
              <a:rPr sz="2400" i="1"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 </a:t>
            </a:r>
            <a:r>
              <a:rPr sz="2400" i="1" spc="-65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пойму</a:t>
            </a:r>
            <a:r>
              <a:rPr lang="ru-RU" sz="2400" i="1" spc="-6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"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omic Sans MS"/>
              <a:cs typeface="Comic Sans MS"/>
            </a:endParaRPr>
          </a:p>
          <a:p>
            <a:pPr marL="3713479" algn="r"/>
            <a:r>
              <a:rPr sz="2400" i="1" spc="-65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/>
                <a:cs typeface="Comic Sans MS"/>
              </a:rPr>
              <a:t>Конфуций</a:t>
            </a:r>
            <a:endParaRPr sz="2400" dirty="0">
              <a:solidFill>
                <a:schemeClr val="tx1">
                  <a:lumMod val="95000"/>
                  <a:lumOff val="5000"/>
                </a:schemeClr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757742" cy="141763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Проектная</a:t>
            </a:r>
            <a:r>
              <a:rPr lang="ru-RU" sz="3200" spc="-9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ject 13"/>
          <p:cNvSpPr txBox="1"/>
          <p:nvPr/>
        </p:nvSpPr>
        <p:spPr>
          <a:xfrm>
            <a:off x="214282" y="1000109"/>
            <a:ext cx="8715436" cy="31925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wrap="square" lIns="0" tIns="12065" rIns="0" bIns="0" rtlCol="0">
            <a:spAutoFit/>
          </a:bodyPr>
          <a:lstStyle/>
          <a:p>
            <a:pPr indent="-343535" algn="just"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Проектный</a:t>
            </a:r>
            <a:r>
              <a:rPr sz="2000" spc="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sz="2000" spc="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sz="2000" spc="3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sz="2000" spc="1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совокупность</a:t>
            </a:r>
            <a:r>
              <a:rPr sz="2000" spc="3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таких</a:t>
            </a:r>
            <a:r>
              <a:rPr lang="ru-RU" sz="20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20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sz="2000" spc="-5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мов</a:t>
            </a:r>
            <a:r>
              <a:rPr sz="2000" spc="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способов</a:t>
            </a:r>
            <a:r>
              <a:rPr sz="2000" spc="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обучения,</a:t>
            </a:r>
            <a:r>
              <a:rPr sz="2000" spc="2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2000" spc="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которых</a:t>
            </a:r>
            <a:r>
              <a:rPr sz="2000" spc="2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студенты</a:t>
            </a:r>
            <a:r>
              <a:rPr sz="2000" spc="3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000" spc="-59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помощью коллективной</a:t>
            </a:r>
            <a:r>
              <a:rPr sz="2000" spc="1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2000" spc="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индивидуальной</a:t>
            </a:r>
            <a:r>
              <a:rPr lang="ru-RU" sz="20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отбору,</a:t>
            </a:r>
            <a:r>
              <a:rPr sz="2000" spc="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распределению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систематизации</a:t>
            </a:r>
            <a:r>
              <a:rPr sz="2000" spc="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материала</a:t>
            </a:r>
            <a:r>
              <a:rPr sz="2000" spc="3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000" spc="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определенной</a:t>
            </a:r>
            <a:r>
              <a:rPr sz="2000" spc="1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теме, </a:t>
            </a:r>
            <a:r>
              <a:rPr sz="2000" spc="-59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составляют	проект.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indent="-343535" algn="just">
              <a:buChar char="•"/>
              <a:tabLst>
                <a:tab pos="355600" algn="l"/>
                <a:tab pos="356235" algn="l"/>
              </a:tabLst>
            </a:pP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sz="20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проектного</a:t>
            </a:r>
            <a:r>
              <a:rPr sz="20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err="1" smtClean="0"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sz="20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являет</a:t>
            </a:r>
            <a:r>
              <a:rPr sz="20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совокупность</a:t>
            </a:r>
            <a:r>
              <a:rPr sz="20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самых</a:t>
            </a:r>
            <a:r>
              <a:rPr sz="20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современных</a:t>
            </a:r>
            <a:r>
              <a:rPr sz="20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подходов</a:t>
            </a:r>
            <a:r>
              <a:rPr sz="20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0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err="1" smtClean="0">
                <a:latin typeface="Times New Roman" pitchFamily="18" charset="0"/>
                <a:cs typeface="Times New Roman" pitchFamily="18" charset="0"/>
              </a:rPr>
              <a:t>обучению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sz="2000" spc="-5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sz="2000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преподавателя</a:t>
            </a:r>
            <a:r>
              <a:rPr sz="2000" spc="2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учетом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>
                <a:latin typeface="Times New Roman" pitchFamily="18" charset="0"/>
                <a:cs typeface="Times New Roman" pitchFamily="18" charset="0"/>
              </a:rPr>
              <a:t>возрастных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000" spc="-10" dirty="0" err="1" smtClean="0">
                <a:latin typeface="Times New Roman" pitchFamily="18" charset="0"/>
                <a:cs typeface="Times New Roman" pitchFamily="18" charset="0"/>
              </a:rPr>
              <a:t>индивидуальных</a:t>
            </a:r>
            <a:r>
              <a:rPr sz="2000" spc="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особенностей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студентов,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интересов, </a:t>
            </a:r>
            <a:r>
              <a:rPr sz="2000" spc="-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потребностей, планов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 будущее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создать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такую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рабочую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атмосферу,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которая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бы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>
                <a:latin typeface="Times New Roman" pitchFamily="18" charset="0"/>
                <a:cs typeface="Times New Roman" pitchFamily="18" charset="0"/>
              </a:rPr>
              <a:t>стимулировала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мыслительную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коммуникативную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творческую </a:t>
            </a:r>
            <a:r>
              <a:rPr sz="2000" spc="-5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деятельность.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142844" y="4214818"/>
            <a:ext cx="8786873" cy="2212144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algn="just"/>
            <a:r>
              <a:rPr sz="20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Понимание </a:t>
            </a:r>
            <a:r>
              <a:rPr sz="2000" spc="-5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sz="2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err="1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это самостоятельная, оригинальная работа, </a:t>
            </a:r>
            <a:r>
              <a:rPr sz="20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выполняемая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студентами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err="1">
                <a:latin typeface="Times New Roman" pitchFamily="18" charset="0"/>
                <a:cs typeface="Times New Roman" pitchFamily="18" charset="0"/>
              </a:rPr>
              <a:t>соответствии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избранной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ими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темой-проблемой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>
                <a:latin typeface="Times New Roman" pitchFamily="18" charset="0"/>
                <a:cs typeface="Times New Roman" pitchFamily="18" charset="0"/>
              </a:rPr>
              <a:t>включающая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err="1" smtClean="0">
                <a:latin typeface="Times New Roman" pitchFamily="18" charset="0"/>
                <a:cs typeface="Times New Roman" pitchFamily="18" charset="0"/>
              </a:rPr>
              <a:t>себя</a:t>
            </a:r>
            <a:r>
              <a:rPr sz="20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отбор,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распределение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информатизацию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материала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spc="-20" dirty="0" smtClean="0">
              <a:latin typeface="Times New Roman" pitchFamily="18" charset="0"/>
              <a:cs typeface="Times New Roman" pitchFamily="18" charset="0"/>
            </a:endParaRPr>
          </a:p>
          <a:p>
            <a:pPr marR="5080" indent="-342900" algn="just">
              <a:buChar char="•"/>
              <a:tabLst>
                <a:tab pos="354965" algn="l"/>
                <a:tab pos="355600" algn="l"/>
              </a:tabLst>
            </a:pPr>
            <a:r>
              <a:rPr sz="2000" spc="-5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Результатом</a:t>
            </a:r>
            <a:r>
              <a:rPr sz="2000" spc="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этой деятельности</a:t>
            </a:r>
            <a:r>
              <a:rPr sz="2000" spc="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всегда </a:t>
            </a:r>
            <a:r>
              <a:rPr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sz="20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быть какой-то </a:t>
            </a:r>
            <a:r>
              <a:rPr sz="2000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продукт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: программа,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комплект </a:t>
            </a:r>
            <a:r>
              <a:rPr sz="20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технической документации, брошюра, альбом,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сценарий,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принципиальная схема</a:t>
            </a:r>
            <a:r>
              <a:rPr sz="20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т.д.</a:t>
            </a:r>
          </a:p>
          <a:p>
            <a:pPr marR="144145" indent="-342900" algn="just">
              <a:tabLst>
                <a:tab pos="354965" algn="l"/>
                <a:tab pos="355600" algn="l"/>
              </a:tabLst>
            </a:pP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14290"/>
            <a:ext cx="6643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8"/>
          <p:cNvSpPr txBox="1">
            <a:spLocks/>
          </p:cNvSpPr>
          <p:nvPr/>
        </p:nvSpPr>
        <p:spPr>
          <a:xfrm>
            <a:off x="214282" y="928670"/>
            <a:ext cx="8929718" cy="27828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R="0" lvl="0" indent="-3429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-1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Студенты</a:t>
            </a:r>
            <a:r>
              <a:rPr kumimoji="0" lang="ru-RU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R="0" lvl="0" indent="-28702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720090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kumimoji="0" lang="ru-RU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kern="1200" cap="none" spc="-2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желанием</a:t>
            </a:r>
            <a:r>
              <a:rPr kumimoji="0" lang="ru-RU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получают</a:t>
            </a:r>
            <a:r>
              <a:rPr kumimoji="0" lang="ru-RU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знания</a:t>
            </a:r>
            <a:r>
              <a:rPr kumimoji="0" lang="ru-RU" sz="2000" b="0" i="0" u="none" strike="noStrike" kern="1200" cap="none" spc="-1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разных</a:t>
            </a:r>
            <a:r>
              <a:rPr kumimoji="0" lang="ru-RU" sz="2000" b="0" i="0" u="none" strike="noStrike" kern="1200" cap="none" spc="-4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источников;</a:t>
            </a:r>
          </a:p>
          <a:p>
            <a:pPr marR="5080" lvl="0" indent="-28702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720090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учатся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пользоваться этими знаниями для решения </a:t>
            </a:r>
            <a:r>
              <a:rPr kumimoji="0" lang="ru-RU" sz="2000" b="0" i="0" u="none" strike="noStrike" kern="1200" cap="none" spc="-6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новых</a:t>
            </a:r>
            <a:r>
              <a:rPr kumimoji="0" lang="ru-RU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познавательных</a:t>
            </a:r>
            <a:r>
              <a:rPr kumimoji="0" lang="ru-RU" sz="2000" b="0" i="0" u="none" strike="noStrike" kern="1200" cap="none" spc="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практических</a:t>
            </a:r>
            <a:r>
              <a:rPr kumimoji="0" lang="ru-RU" sz="2000" b="0" i="0" u="none" strike="noStrike" kern="1200" cap="none" spc="-1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задач; </a:t>
            </a:r>
          </a:p>
          <a:p>
            <a:pPr marR="82550" lvl="0" indent="-28702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720090" algn="l"/>
              </a:tabLst>
              <a:defRPr/>
            </a:pP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приобретают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коммуникативные умения,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работая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000" b="0" i="0" u="none" strike="noStrike" kern="1200" cap="none" spc="-6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разных</a:t>
            </a:r>
            <a:r>
              <a:rPr kumimoji="0" lang="ru-RU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группах;</a:t>
            </a:r>
          </a:p>
          <a:p>
            <a:pPr marR="923290" lvl="0" indent="-28702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720090" algn="l"/>
              </a:tabLst>
              <a:defRPr/>
            </a:pP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развивают свои исследовательские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умения </a:t>
            </a:r>
            <a:r>
              <a:rPr kumimoji="0" lang="ru-RU" sz="2000" b="0" i="0" u="none" strike="noStrike" kern="1200" cap="none" spc="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(выявление 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проблемы, сбор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информации из </a:t>
            </a:r>
            <a:r>
              <a:rPr kumimoji="0" lang="ru-RU" sz="2000" b="0" i="0" u="none" strike="noStrike" kern="1200" cap="none" spc="-6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литературы, документов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 т.д.,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наблюдение, </a:t>
            </a:r>
            <a:r>
              <a:rPr kumimoji="0" lang="ru-RU" sz="2000" b="0" i="0" u="none" strike="noStrike" kern="1200" cap="none" spc="-6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эксперимент, анализ, построение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гипотез, </a:t>
            </a:r>
            <a:r>
              <a:rPr kumimoji="0" lang="ru-RU" sz="2000" b="0" i="0" u="none" strike="noStrike" kern="1200" cap="none" spc="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обобщение); </a:t>
            </a:r>
          </a:p>
          <a:p>
            <a:pPr marR="0" lvl="0" indent="-28702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 pitchFamily="34" charset="0"/>
              <a:buChar char="–"/>
              <a:tabLst>
                <a:tab pos="720090" algn="l"/>
              </a:tabLst>
              <a:defRPr/>
            </a:pP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развивают</a:t>
            </a:r>
            <a:r>
              <a:rPr kumimoji="0" lang="ru-RU" sz="2000" b="0" i="0" u="none" strike="noStrike" kern="1200" cap="none" spc="-2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аналитическое</a:t>
            </a:r>
            <a:r>
              <a:rPr kumimoji="0" lang="ru-RU" sz="2000" b="0" i="0" u="none" strike="noStrike" kern="1200" cap="none" spc="-2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мышление.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8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Проектная</a:t>
            </a:r>
            <a:r>
              <a:rPr lang="ru-RU" sz="3200" spc="-9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072198" y="0"/>
            <a:ext cx="3071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dirty="0"/>
          </a:p>
        </p:txBody>
      </p:sp>
      <p:sp>
        <p:nvSpPr>
          <p:cNvPr id="7" name="object 16"/>
          <p:cNvSpPr txBox="1"/>
          <p:nvPr/>
        </p:nvSpPr>
        <p:spPr>
          <a:xfrm>
            <a:off x="214282" y="3714753"/>
            <a:ext cx="8929718" cy="30912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sz="2000" b="1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sz="2000" b="1" spc="-3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преподавателя: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R="5080" indent="-343535" algn="just">
              <a:buChar char="•"/>
              <a:tabLst>
                <a:tab pos="355600" algn="l"/>
                <a:tab pos="356235" algn="l"/>
              </a:tabLst>
            </a:pPr>
            <a:r>
              <a:rPr sz="2000" spc="-1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000" spc="-2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подготовительном</a:t>
            </a:r>
            <a:r>
              <a:rPr sz="2000" spc="4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этапе</a:t>
            </a:r>
            <a:r>
              <a:rPr sz="2000" spc="3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инициировать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идеи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создать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появления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идеи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проекта,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sz="2000" spc="-5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оказать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первоначальном</a:t>
            </a:r>
            <a:r>
              <a:rPr sz="2000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>
                <a:latin typeface="Times New Roman" pitchFamily="18" charset="0"/>
                <a:cs typeface="Times New Roman" pitchFamily="18" charset="0"/>
              </a:rPr>
              <a:t>планировании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spc="-5" dirty="0" smtClean="0">
              <a:latin typeface="Times New Roman" pitchFamily="18" charset="0"/>
              <a:cs typeface="Times New Roman" pitchFamily="18" charset="0"/>
            </a:endParaRPr>
          </a:p>
          <a:p>
            <a:pPr marR="5080" lvl="0" indent="-343535" algn="just">
              <a:buFontTx/>
              <a:buChar char="•"/>
              <a:tabLst>
                <a:tab pos="355600" algn="l"/>
                <a:tab pos="356235" algn="l"/>
              </a:tabLst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этапе реализации проекта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роль помощника, консультанта  по  отдельным вопросам, источника дополнительной информации. Существенная роль  отводится координации действий между отдельными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микрогруппами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участниками проекта. </a:t>
            </a:r>
          </a:p>
          <a:p>
            <a:pPr marR="253365" indent="-343535" algn="just">
              <a:buChar char="•"/>
              <a:tabLst>
                <a:tab pos="356235" algn="l"/>
              </a:tabLst>
            </a:pPr>
            <a:r>
              <a:rPr sz="2000" spc="-5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заключительном этапе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- подведение итогов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000" spc="-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качестве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независимого эксперта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(контрольно-оценочная </a:t>
            </a:r>
            <a:r>
              <a:rPr sz="2000" spc="-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функция).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429256" cy="1214446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Проектная</a:t>
            </a:r>
            <a:r>
              <a:rPr lang="ru-RU" spc="-9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14422"/>
            <a:ext cx="8858280" cy="247760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lang="ru-RU" sz="2400" spc="-5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Требования</a:t>
            </a:r>
            <a:r>
              <a:rPr lang="ru-RU" sz="2400" spc="-3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к</a:t>
            </a:r>
            <a:r>
              <a:rPr lang="ru-RU" sz="2400" spc="-1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2400" spc="-5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реализации</a:t>
            </a:r>
            <a:r>
              <a:rPr lang="ru-RU" sz="2400" spc="-2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2400" spc="-5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технологии: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605"/>
              </a:spcBef>
              <a:buChar char="•"/>
              <a:tabLst>
                <a:tab pos="354965" algn="l"/>
                <a:tab pos="355600" algn="l"/>
              </a:tabLst>
            </a:pPr>
            <a:r>
              <a:rPr lang="ru-RU" spc="-5" dirty="0" smtClean="0">
                <a:latin typeface="Arial"/>
                <a:cs typeface="Arial"/>
              </a:rPr>
              <a:t>Наличие</a:t>
            </a:r>
            <a:r>
              <a:rPr lang="ru-RU" spc="-15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значимой</a:t>
            </a:r>
            <a:r>
              <a:rPr lang="ru-RU" spc="-20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в</a:t>
            </a:r>
            <a:r>
              <a:rPr lang="ru-RU" spc="-1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исследовательском,</a:t>
            </a:r>
            <a:r>
              <a:rPr lang="ru-RU" spc="-1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творческом</a:t>
            </a:r>
            <a:endParaRPr lang="ru-RU" dirty="0" smtClean="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lang="ru-RU" spc="-5" dirty="0" smtClean="0">
                <a:latin typeface="Arial"/>
                <a:cs typeface="Arial"/>
              </a:rPr>
              <a:t>плане</a:t>
            </a:r>
            <a:r>
              <a:rPr lang="ru-RU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проблемы/задачи,</a:t>
            </a:r>
            <a:r>
              <a:rPr lang="ru-RU" spc="-35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требующей</a:t>
            </a:r>
            <a:r>
              <a:rPr lang="ru-RU" spc="-15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интегрированного</a:t>
            </a:r>
            <a:endParaRPr lang="ru-RU" dirty="0" smtClean="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</a:pPr>
            <a:r>
              <a:rPr lang="ru-RU" spc="-5" dirty="0" smtClean="0">
                <a:latin typeface="Arial"/>
                <a:cs typeface="Arial"/>
              </a:rPr>
              <a:t>знания,</a:t>
            </a:r>
            <a:r>
              <a:rPr lang="ru-RU" spc="-25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исследовательского</a:t>
            </a:r>
            <a:r>
              <a:rPr lang="ru-RU" spc="-15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поиска для</a:t>
            </a:r>
            <a:r>
              <a:rPr lang="ru-RU" spc="-35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ее решения.</a:t>
            </a:r>
            <a:endParaRPr lang="ru-RU" dirty="0" smtClean="0">
              <a:latin typeface="Arial"/>
              <a:cs typeface="Arial"/>
            </a:endParaRPr>
          </a:p>
          <a:p>
            <a:pPr marL="355600" marR="1308100" indent="-342900" algn="just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ru-RU" dirty="0" smtClean="0">
                <a:latin typeface="Arial"/>
                <a:cs typeface="Arial"/>
              </a:rPr>
              <a:t>Практическая,</a:t>
            </a:r>
            <a:r>
              <a:rPr lang="ru-RU" spc="-50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теоретическая,</a:t>
            </a:r>
            <a:r>
              <a:rPr lang="ru-RU" spc="-25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познавательная </a:t>
            </a:r>
            <a:r>
              <a:rPr lang="ru-RU" spc="-65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значимость</a:t>
            </a:r>
            <a:r>
              <a:rPr lang="ru-RU" spc="-3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предполагаемых</a:t>
            </a:r>
            <a:r>
              <a:rPr lang="ru-RU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результатов.</a:t>
            </a:r>
            <a:endParaRPr lang="ru-RU" dirty="0" smtClean="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lang="ru-RU" spc="-5" dirty="0" smtClean="0">
                <a:latin typeface="Arial"/>
                <a:cs typeface="Arial"/>
              </a:rPr>
              <a:t>Самостоятельная</a:t>
            </a:r>
            <a:r>
              <a:rPr lang="ru-RU" spc="1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(индивидуальная, </a:t>
            </a:r>
            <a:r>
              <a:rPr lang="ru-RU" spc="-10" dirty="0" smtClean="0">
                <a:latin typeface="Arial"/>
                <a:cs typeface="Arial"/>
              </a:rPr>
              <a:t>парная,</a:t>
            </a:r>
            <a:r>
              <a:rPr lang="ru-RU" spc="3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групповая) </a:t>
            </a:r>
            <a:r>
              <a:rPr lang="ru-RU" spc="-65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деятельность</a:t>
            </a:r>
            <a:r>
              <a:rPr lang="ru-RU" spc="-2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учащихся.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4143380"/>
            <a:ext cx="8643998" cy="230832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Например, проектный метод обучения используется преподавателем кафедры МПИ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Бокановой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Г.Ш. Проектный подход с организационной точки зрения ( по мнению преподавателя) напоминает традиционные лабораторные работы. Каждая работа является мини проектом и позволяет отработать те или иные экономические показатели, получить навыки анализа и критического осмысления результатов. Все проекты рассчитаны на выполнение их в течение одного занятия. В сумме все проекты (лабораторные работы), которые студент выполнит за время отведенное на изучение дисциплины, включают весь обязательный для освоения материал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4972056" cy="1000132"/>
          </a:xfrm>
        </p:spPr>
        <p:txBody>
          <a:bodyPr>
            <a:noAutofit/>
          </a:bodyPr>
          <a:lstStyle/>
          <a:p>
            <a:pPr marL="1905">
              <a:lnSpc>
                <a:spcPct val="100000"/>
              </a:lnSpc>
              <a:spcBef>
                <a:spcPts val="105"/>
              </a:spcBef>
            </a:pPr>
            <a:r>
              <a:rPr lang="en-US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Case-study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2800" spc="-4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1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конкретных</a:t>
            </a:r>
            <a:r>
              <a:rPr lang="ru-RU" sz="2800" spc="-3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ситуаций)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7"/>
          <p:cNvSpPr txBox="1"/>
          <p:nvPr/>
        </p:nvSpPr>
        <p:spPr>
          <a:xfrm>
            <a:off x="214282" y="1214423"/>
            <a:ext cx="8786874" cy="24718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12065" rIns="0" bIns="0" rtlCol="0">
            <a:spAutoFit/>
          </a:bodyPr>
          <a:lstStyle/>
          <a:p>
            <a:pPr marL="355600" marR="193040" indent="-34353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Анализ</a:t>
            </a:r>
            <a:r>
              <a:rPr sz="22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конкретных</a:t>
            </a:r>
            <a:r>
              <a:rPr sz="2200" spc="3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ситуаций </a:t>
            </a:r>
            <a:r>
              <a:rPr sz="22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(case-study)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- </a:t>
            </a:r>
            <a:r>
              <a:rPr sz="2200" spc="-76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эффективный</a:t>
            </a:r>
            <a:r>
              <a:rPr sz="2200" spc="-2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метод</a:t>
            </a:r>
            <a:r>
              <a:rPr sz="2200" spc="1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активизации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учебно- </a:t>
            </a:r>
            <a:r>
              <a:rPr sz="2200" spc="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познавательной</a:t>
            </a:r>
            <a:r>
              <a:rPr sz="2200" spc="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деятельности</a:t>
            </a:r>
            <a:r>
              <a:rPr sz="2200" spc="3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обучаемых.</a:t>
            </a:r>
            <a:endParaRPr sz="220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355600" marR="24130" algn="just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Кейс-метод</a:t>
            </a:r>
            <a:r>
              <a:rPr sz="2200" spc="-1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наиболее</a:t>
            </a:r>
            <a:r>
              <a:rPr sz="2200" spc="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широко</a:t>
            </a:r>
            <a:r>
              <a:rPr sz="2200" spc="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используется </a:t>
            </a:r>
            <a:r>
              <a:rPr sz="2200" spc="-76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в</a:t>
            </a:r>
            <a:r>
              <a:rPr sz="2200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обучении</a:t>
            </a:r>
            <a:r>
              <a:rPr sz="2200" spc="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экономике</a:t>
            </a:r>
            <a:r>
              <a:rPr sz="2200" spc="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и</a:t>
            </a:r>
            <a:r>
              <a:rPr sz="220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бизнес-наукам</a:t>
            </a:r>
            <a:r>
              <a:rPr sz="2200" spc="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за </a:t>
            </a:r>
            <a:r>
              <a:rPr sz="2200" spc="-5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рубежом.</a:t>
            </a:r>
            <a:endParaRPr sz="220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355600" indent="-343535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Arial"/>
                <a:cs typeface="Arial"/>
              </a:rPr>
              <a:t>Кейс</a:t>
            </a:r>
            <a:r>
              <a:rPr sz="2200" spc="-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-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это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описание реальной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>
                <a:latin typeface="Arial"/>
                <a:cs typeface="Arial"/>
              </a:rPr>
              <a:t>ситуации</a:t>
            </a:r>
            <a:r>
              <a:rPr sz="2200" spc="-10">
                <a:latin typeface="Arial"/>
                <a:cs typeface="Arial"/>
              </a:rPr>
              <a:t> </a:t>
            </a:r>
            <a:r>
              <a:rPr sz="2200" spc="-5" smtClean="0">
                <a:latin typeface="Arial"/>
                <a:cs typeface="Arial"/>
              </a:rPr>
              <a:t>или</a:t>
            </a:r>
            <a:r>
              <a:rPr lang="ru-RU" sz="2200" spc="-5" dirty="0" smtClean="0">
                <a:latin typeface="Arial"/>
                <a:cs typeface="Arial"/>
              </a:rPr>
              <a:t> </a:t>
            </a:r>
            <a:r>
              <a:rPr sz="2200" spc="-5" smtClean="0">
                <a:latin typeface="Arial"/>
                <a:cs typeface="Arial"/>
              </a:rPr>
              <a:t>«</a:t>
            </a:r>
            <a:r>
              <a:rPr sz="2200" spc="-5" dirty="0">
                <a:latin typeface="Arial"/>
                <a:cs typeface="Arial"/>
              </a:rPr>
              <a:t>моментальный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снимок</a:t>
            </a:r>
            <a:r>
              <a:rPr sz="2200" spc="-15" dirty="0">
                <a:latin typeface="Arial"/>
                <a:cs typeface="Arial"/>
              </a:rPr>
              <a:t> </a:t>
            </a:r>
            <a:r>
              <a:rPr sz="2200" spc="-5">
                <a:latin typeface="Arial"/>
                <a:cs typeface="Arial"/>
              </a:rPr>
              <a:t>реальности</a:t>
            </a:r>
            <a:r>
              <a:rPr sz="2200" spc="-5" smtClean="0">
                <a:latin typeface="Arial"/>
                <a:cs typeface="Arial"/>
              </a:rPr>
              <a:t>»,</a:t>
            </a:r>
            <a:r>
              <a:rPr lang="ru-RU" sz="2200" spc="-5" dirty="0" smtClean="0">
                <a:latin typeface="Arial"/>
                <a:cs typeface="Arial"/>
              </a:rPr>
              <a:t> </a:t>
            </a:r>
            <a:r>
              <a:rPr sz="2200" spc="-5" smtClean="0">
                <a:latin typeface="Arial"/>
                <a:cs typeface="Arial"/>
              </a:rPr>
              <a:t>«</a:t>
            </a:r>
            <a:r>
              <a:rPr sz="2200" spc="-5" dirty="0">
                <a:latin typeface="Arial"/>
                <a:cs typeface="Arial"/>
              </a:rPr>
              <a:t>фотография</a:t>
            </a:r>
            <a:r>
              <a:rPr sz="2200" spc="-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действительности»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7"/>
          <p:cNvSpPr txBox="1"/>
          <p:nvPr/>
        </p:nvSpPr>
        <p:spPr>
          <a:xfrm>
            <a:off x="214282" y="3857628"/>
            <a:ext cx="8643998" cy="2072234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85725" rIns="0" bIns="0" rtlCol="0">
            <a:spAutoFit/>
          </a:bodyPr>
          <a:lstStyle/>
          <a:p>
            <a:pPr marL="355600" marR="5080" indent="-342900" algn="just">
              <a:lnSpc>
                <a:spcPct val="80000"/>
              </a:lnSpc>
              <a:spcBef>
                <a:spcPts val="675"/>
              </a:spcBef>
              <a:buFontTx/>
              <a:buChar char="•"/>
              <a:tabLst>
                <a:tab pos="355600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могут быть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представлены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различной</a:t>
            </a:r>
            <a:r>
              <a:rPr sz="2200" spc="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форме,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нескольких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предложений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одной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странице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множества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страниц.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Однако большие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кейсы вызывают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студентов некоторые затруднения по сравнению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малыми,</a:t>
            </a:r>
            <a:r>
              <a:rPr sz="2200" spc="5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особенно</a:t>
            </a:r>
            <a:r>
              <a:rPr sz="2200" spc="5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2200" spc="5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работе</a:t>
            </a:r>
            <a:r>
              <a:rPr sz="2200" spc="5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впервые.</a:t>
            </a:r>
            <a:r>
              <a:rPr sz="2200" spc="5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 err="1">
                <a:latin typeface="Times New Roman" pitchFamily="18" charset="0"/>
                <a:cs typeface="Times New Roman" pitchFamily="18" charset="0"/>
              </a:rPr>
              <a:t>Кейс</a:t>
            </a:r>
            <a:r>
              <a:rPr sz="2200" spc="5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 err="1" smtClean="0"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содержать	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spc="-1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исание 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одног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 соб</a:t>
            </a:r>
            <a:r>
              <a:rPr lang="ru-RU" sz="2200" spc="-10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тия в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 о</a:t>
            </a:r>
            <a:r>
              <a:rPr lang="ru-RU" sz="2200" spc="-1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200" spc="-1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й организации или историю развития многих организаций за многие годы.</a:t>
            </a:r>
          </a:p>
          <a:p>
            <a:pPr marL="355600" marR="5080" indent="-342900" algn="just">
              <a:lnSpc>
                <a:spcPct val="80000"/>
              </a:lnSpc>
              <a:spcBef>
                <a:spcPts val="675"/>
              </a:spcBef>
              <a:buChar char="•"/>
              <a:tabLst>
                <a:tab pos="355600" algn="l"/>
              </a:tabLst>
            </a:pPr>
            <a:r>
              <a:rPr lang="ru-RU" sz="2200" spc="-5" dirty="0" smtClean="0">
                <a:latin typeface="Arial"/>
                <a:cs typeface="Arial"/>
              </a:rPr>
              <a:t> 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Case-study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2800" spc="-4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1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конкретных</a:t>
            </a:r>
            <a:r>
              <a:rPr lang="ru-RU" sz="2800" spc="-3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ситуаций)</a:t>
            </a:r>
            <a:endParaRPr lang="ru-RU" sz="28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22"/>
          <p:cNvSpPr txBox="1"/>
          <p:nvPr/>
        </p:nvSpPr>
        <p:spPr>
          <a:xfrm>
            <a:off x="447243" y="1523237"/>
            <a:ext cx="8520430" cy="46262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Различают</a:t>
            </a:r>
            <a:r>
              <a:rPr sz="2800" spc="10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несколько</a:t>
            </a:r>
            <a:r>
              <a:rPr sz="2800" spc="15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видов</a:t>
            </a:r>
            <a:r>
              <a:rPr sz="2800" spc="5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chemeClr val="bg2">
                    <a:lumMod val="10000"/>
                  </a:schemeClr>
                </a:solidFill>
                <a:latin typeface="Arial"/>
                <a:cs typeface="Arial"/>
              </a:rPr>
              <a:t>ситуаций:</a:t>
            </a:r>
            <a:endParaRPr sz="2800" dirty="0">
              <a:solidFill>
                <a:schemeClr val="bg2">
                  <a:lumMod val="10000"/>
                </a:schemeClr>
              </a:solidFill>
              <a:latin typeface="Arial"/>
              <a:cs typeface="Arial"/>
            </a:endParaRPr>
          </a:p>
          <a:p>
            <a:pPr marL="355600" marR="331470" indent="-342900">
              <a:lnSpc>
                <a:spcPct val="80000"/>
              </a:lnSpc>
              <a:spcBef>
                <a:spcPts val="5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Ситуация-проблема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представляет </a:t>
            </a:r>
            <a:r>
              <a:rPr sz="2000" dirty="0">
                <a:latin typeface="Arial"/>
                <a:cs typeface="Arial"/>
              </a:rPr>
              <a:t>собой </a:t>
            </a:r>
            <a:r>
              <a:rPr sz="2000" spc="-5" dirty="0">
                <a:latin typeface="Arial"/>
                <a:cs typeface="Arial"/>
              </a:rPr>
              <a:t>описание реальной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проблемной ситуации.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Цель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обучаемых:</a:t>
            </a:r>
            <a:r>
              <a:rPr sz="2000" spc="-5" dirty="0">
                <a:latin typeface="Arial"/>
                <a:cs typeface="Arial"/>
              </a:rPr>
              <a:t> найти решение ситуации </a:t>
            </a:r>
            <a:r>
              <a:rPr sz="2000" spc="-5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или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прийти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</a:t>
            </a:r>
            <a:r>
              <a:rPr sz="2000" spc="-5" dirty="0">
                <a:latin typeface="Arial"/>
                <a:cs typeface="Arial"/>
              </a:rPr>
              <a:t> выводу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о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его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невозможности.</a:t>
            </a:r>
            <a:endParaRPr sz="2000" dirty="0">
              <a:latin typeface="Arial"/>
              <a:cs typeface="Arial"/>
            </a:endParaRPr>
          </a:p>
          <a:p>
            <a:pPr marL="355600" marR="351790" indent="-342900">
              <a:lnSpc>
                <a:spcPts val="1920"/>
              </a:lnSpc>
              <a:spcBef>
                <a:spcPts val="46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Ситуация-оценка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описывает положение, выход </a:t>
            </a:r>
            <a:r>
              <a:rPr sz="2000" dirty="0">
                <a:latin typeface="Arial"/>
                <a:cs typeface="Arial"/>
              </a:rPr>
              <a:t>из которого уже 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найден.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Цель</a:t>
            </a:r>
            <a:r>
              <a:rPr sz="20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обучаемых: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провести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критический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анализ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принятых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решений, дать мотивированное заключение по поводу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представленной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ситуации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 smtClean="0">
                <a:latin typeface="Arial"/>
                <a:cs typeface="Arial"/>
              </a:rPr>
              <a:t>е</a:t>
            </a:r>
            <a:r>
              <a:rPr lang="ru-RU" sz="2000" spc="-5" dirty="0" smtClean="0">
                <a:latin typeface="Arial"/>
                <a:cs typeface="Arial"/>
              </a:rPr>
              <a:t>е</a:t>
            </a:r>
            <a:r>
              <a:rPr sz="2000" dirty="0" smtClean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решения.</a:t>
            </a:r>
            <a:endParaRPr sz="2000" dirty="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49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Ситуация-иллюстрация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представляет ситуацию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5" dirty="0">
                <a:latin typeface="Arial"/>
                <a:cs typeface="Arial"/>
              </a:rPr>
              <a:t>поясняет причины </a:t>
            </a:r>
            <a:r>
              <a:rPr sz="2000" spc="-5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еѐ возникновения, описывает процедуру еѐ решения.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Цель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обучаемых:</a:t>
            </a:r>
            <a:r>
              <a:rPr sz="2000" spc="-5" dirty="0">
                <a:latin typeface="Arial"/>
                <a:cs typeface="Arial"/>
              </a:rPr>
              <a:t> оценить ситуацию </a:t>
            </a:r>
            <a:r>
              <a:rPr sz="2000" dirty="0">
                <a:latin typeface="Arial"/>
                <a:cs typeface="Arial"/>
              </a:rPr>
              <a:t>в целом, провести </a:t>
            </a:r>
            <a:r>
              <a:rPr sz="2000" spc="-5" dirty="0">
                <a:latin typeface="Arial"/>
                <a:cs typeface="Arial"/>
              </a:rPr>
              <a:t>анализ ее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решения,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сформулировать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вопросы,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выразить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согласие-несогласие.</a:t>
            </a:r>
          </a:p>
          <a:p>
            <a:pPr marL="355600" marR="189865" indent="-342900">
              <a:lnSpc>
                <a:spcPct val="8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Ситуация-упреждение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описывает применение </a:t>
            </a:r>
            <a:r>
              <a:rPr sz="2000" dirty="0">
                <a:latin typeface="Arial"/>
                <a:cs typeface="Arial"/>
              </a:rPr>
              <a:t>уже </a:t>
            </a:r>
            <a:r>
              <a:rPr sz="2000" spc="-5" dirty="0">
                <a:latin typeface="Arial"/>
                <a:cs typeface="Arial"/>
              </a:rPr>
              <a:t>принятых ранее </a:t>
            </a:r>
            <a:r>
              <a:rPr sz="2000" spc="-5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решений, </a:t>
            </a:r>
            <a:r>
              <a:rPr sz="2000" dirty="0">
                <a:latin typeface="Arial"/>
                <a:cs typeface="Arial"/>
              </a:rPr>
              <a:t>в связи с чем </a:t>
            </a:r>
            <a:r>
              <a:rPr sz="2000" spc="-5" dirty="0">
                <a:latin typeface="Arial"/>
                <a:cs typeface="Arial"/>
              </a:rPr>
              <a:t>ситуация носит тренировочный характер, </a:t>
            </a:r>
            <a:r>
              <a:rPr sz="2000" dirty="0">
                <a:latin typeface="Arial"/>
                <a:cs typeface="Arial"/>
              </a:rPr>
              <a:t> служит иллюстрацией к той </a:t>
            </a:r>
            <a:r>
              <a:rPr sz="2000" spc="-5" dirty="0">
                <a:latin typeface="Arial"/>
                <a:cs typeface="Arial"/>
              </a:rPr>
              <a:t>или иной </a:t>
            </a:r>
            <a:r>
              <a:rPr sz="2000" dirty="0">
                <a:latin typeface="Arial"/>
                <a:cs typeface="Arial"/>
              </a:rPr>
              <a:t>теме.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Цель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обучаемых: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проанализировать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данные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ситуации,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найденные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решения,</a:t>
            </a:r>
            <a:endParaRPr sz="2000" dirty="0">
              <a:latin typeface="Arial"/>
              <a:cs typeface="Arial"/>
            </a:endParaRPr>
          </a:p>
          <a:p>
            <a:pPr marL="355600">
              <a:lnSpc>
                <a:spcPts val="1920"/>
              </a:lnSpc>
            </a:pPr>
            <a:r>
              <a:rPr sz="2000" dirty="0">
                <a:latin typeface="Arial"/>
                <a:cs typeface="Arial"/>
              </a:rPr>
              <a:t>использовав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при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этом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приобретѐнные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теоретические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знания.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500694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Case-study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2800" spc="-4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1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конкретных</a:t>
            </a:r>
            <a:r>
              <a:rPr lang="ru-RU" sz="2800" spc="-3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ситуаций)</a:t>
            </a:r>
            <a:endParaRPr lang="ru-RU" sz="28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5"/>
          <p:cNvSpPr txBox="1"/>
          <p:nvPr/>
        </p:nvSpPr>
        <p:spPr>
          <a:xfrm>
            <a:off x="535940" y="1538986"/>
            <a:ext cx="8393778" cy="24987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wrap="square" lIns="0" tIns="97155" rIns="0" bIns="0" rtlCol="0">
            <a:spAutoFit/>
          </a:bodyPr>
          <a:lstStyle/>
          <a:p>
            <a:pPr marL="355600" marR="464820" indent="-49530" algn="just">
              <a:lnSpc>
                <a:spcPct val="80000"/>
              </a:lnSpc>
              <a:spcBef>
                <a:spcPts val="765"/>
              </a:spcBef>
            </a:pPr>
            <a:r>
              <a:rPr sz="2000" spc="-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CASE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должен</a:t>
            </a:r>
            <a:r>
              <a:rPr sz="2000" spc="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удовлетворять</a:t>
            </a:r>
            <a:r>
              <a:rPr sz="2000" spc="10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следующим </a:t>
            </a:r>
            <a:r>
              <a:rPr sz="2000" spc="-76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требованиям:</a:t>
            </a:r>
            <a:endParaRPr sz="200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  <a:p>
            <a:pPr marR="293370" indent="-343535" algn="just"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соответствовать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четко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поставленной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цели </a:t>
            </a:r>
            <a:r>
              <a:rPr sz="2000" spc="-7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создания;</a:t>
            </a:r>
            <a:endParaRPr sz="2000">
              <a:latin typeface="Arial"/>
              <a:cs typeface="Arial"/>
            </a:endParaRPr>
          </a:p>
          <a:p>
            <a:pPr indent="-343535" algn="just"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иметь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соответствующий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уровень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трудности;</a:t>
            </a:r>
            <a:endParaRPr sz="2000">
              <a:latin typeface="Arial"/>
              <a:cs typeface="Arial"/>
            </a:endParaRPr>
          </a:p>
          <a:p>
            <a:pPr marR="1264920" indent="-343535" algn="just"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иллюстрировать</a:t>
            </a:r>
            <a:r>
              <a:rPr sz="2000" spc="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несколько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>
                <a:latin typeface="Arial"/>
                <a:cs typeface="Arial"/>
              </a:rPr>
              <a:t>аспектов </a:t>
            </a:r>
            <a:r>
              <a:rPr sz="2000" spc="-765">
                <a:latin typeface="Arial"/>
                <a:cs typeface="Arial"/>
              </a:rPr>
              <a:t> </a:t>
            </a:r>
            <a:r>
              <a:rPr sz="2000" spc="-5" smtClean="0">
                <a:latin typeface="Arial"/>
                <a:cs typeface="Arial"/>
              </a:rPr>
              <a:t>реальной</a:t>
            </a:r>
            <a:r>
              <a:rPr lang="ru-RU" sz="2000" spc="-5" dirty="0" smtClean="0">
                <a:latin typeface="Arial"/>
                <a:cs typeface="Arial"/>
              </a:rPr>
              <a:t> жизни;</a:t>
            </a:r>
            <a:endParaRPr sz="2000">
              <a:latin typeface="Arial"/>
              <a:cs typeface="Arial"/>
            </a:endParaRPr>
          </a:p>
          <a:p>
            <a:pPr indent="-343535" algn="just"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не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устаревать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слишком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быстро;</a:t>
            </a:r>
            <a:endParaRPr sz="2000">
              <a:latin typeface="Arial"/>
              <a:cs typeface="Arial"/>
            </a:endParaRPr>
          </a:p>
          <a:p>
            <a:pPr indent="-343535" algn="just"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иллюстрировать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типичные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ситуации;</a:t>
            </a:r>
            <a:endParaRPr sz="2000">
              <a:latin typeface="Arial"/>
              <a:cs typeface="Arial"/>
            </a:endParaRPr>
          </a:p>
          <a:p>
            <a:pPr indent="-343535" algn="just"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развивать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аналитическое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мышление;</a:t>
            </a:r>
            <a:endParaRPr sz="2000">
              <a:latin typeface="Arial"/>
              <a:cs typeface="Arial"/>
            </a:endParaRPr>
          </a:p>
          <a:p>
            <a:pPr indent="-343535" algn="just"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Arial"/>
                <a:cs typeface="Arial"/>
              </a:rPr>
              <a:t>провоцировать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дискуссию.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500034" y="4286256"/>
            <a:ext cx="8429684" cy="2373086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13335" rIns="0" bIns="0" rtlCol="0">
            <a:spAutoFit/>
          </a:bodyPr>
          <a:lstStyle/>
          <a:p>
            <a:pPr marL="354965" marR="397510" indent="-635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Пять</a:t>
            </a:r>
            <a:r>
              <a:rPr sz="2000" spc="-3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этапов</a:t>
            </a:r>
            <a:r>
              <a:rPr sz="2000" spc="-2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по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созданию</a:t>
            </a:r>
            <a:r>
              <a:rPr sz="2000" spc="-4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нового </a:t>
            </a:r>
            <a:r>
              <a:rPr sz="2000" spc="-87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кейса:</a:t>
            </a:r>
            <a:endParaRPr sz="20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поиск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источника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кейса;</a:t>
            </a:r>
            <a:endParaRPr sz="20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сбор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данных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для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кейса;</a:t>
            </a:r>
            <a:endParaRPr sz="20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макетирование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содержания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кейса;</a:t>
            </a:r>
            <a:endParaRPr sz="20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апробация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кейса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5" dirty="0">
                <a:latin typeface="Arial"/>
                <a:cs typeface="Arial"/>
              </a:rPr>
              <a:t> аудитории;</a:t>
            </a:r>
            <a:endParaRPr sz="20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жизненный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цикл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кейса.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382905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Ролевые</a:t>
            </a:r>
            <a:r>
              <a:rPr sz="2800" spc="-4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1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деловые</a:t>
            </a:r>
            <a:r>
              <a:rPr sz="2800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214282" y="928670"/>
            <a:ext cx="8929717" cy="23705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marL="349250" algn="just">
              <a:lnSpc>
                <a:spcPts val="3650"/>
              </a:lnSpc>
              <a:spcBef>
                <a:spcPts val="105"/>
              </a:spcBef>
            </a:pP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Разыгрывание</a:t>
            </a:r>
            <a:r>
              <a:rPr sz="24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ролей</a:t>
            </a:r>
            <a:r>
              <a:rPr sz="24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(ролевая</a:t>
            </a:r>
            <a:r>
              <a:rPr sz="24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игра)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 -</a:t>
            </a:r>
            <a:endParaRPr sz="2400" dirty="0">
              <a:latin typeface="Arial"/>
              <a:cs typeface="Arial"/>
            </a:endParaRPr>
          </a:p>
          <a:p>
            <a:pPr marL="355600" marR="381000" algn="just">
              <a:lnSpc>
                <a:spcPts val="3460"/>
              </a:lnSpc>
              <a:spcBef>
                <a:spcPts val="235"/>
              </a:spcBef>
            </a:pP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имитационный игровой метод активного </a:t>
            </a:r>
            <a:r>
              <a:rPr sz="2400" spc="-87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обучения,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характеризующийся 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следующими</a:t>
            </a:r>
            <a:r>
              <a:rPr sz="2400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признаками:</a:t>
            </a:r>
            <a:endParaRPr sz="24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наличие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задачи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(проблемы);</a:t>
            </a:r>
          </a:p>
          <a:p>
            <a:pPr marL="355600" marR="5080" indent="-342900">
              <a:lnSpc>
                <a:spcPts val="3460"/>
              </a:lnSpc>
              <a:spcBef>
                <a:spcPts val="81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распределение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ролей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между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участниками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875" dirty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е</a:t>
            </a:r>
            <a:r>
              <a:rPr lang="ru-RU" sz="2400" spc="-5" dirty="0" smtClean="0">
                <a:latin typeface="Arial"/>
                <a:cs typeface="Arial"/>
              </a:rPr>
              <a:t>е</a:t>
            </a:r>
            <a:r>
              <a:rPr sz="2400" spc="-30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решения.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9"/>
          <p:cNvSpPr txBox="1"/>
          <p:nvPr/>
        </p:nvSpPr>
        <p:spPr>
          <a:xfrm>
            <a:off x="214282" y="3643314"/>
            <a:ext cx="8929718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17170" indent="-342900" algn="just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Разыгрывание ролей </a:t>
            </a:r>
            <a:r>
              <a:rPr sz="2400" dirty="0">
                <a:latin typeface="Arial"/>
                <a:cs typeface="Arial"/>
              </a:rPr>
              <a:t>является 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достаточно эффективным методом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решения организационных, </a:t>
            </a:r>
            <a:r>
              <a:rPr sz="2400" dirty="0">
                <a:latin typeface="Arial"/>
                <a:cs typeface="Arial"/>
              </a:rPr>
              <a:t> управленческих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и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экономических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задач </a:t>
            </a:r>
            <a:r>
              <a:rPr sz="2400" spc="-8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цикла </a:t>
            </a:r>
            <a:r>
              <a:rPr sz="2400" spc="-5" dirty="0">
                <a:latin typeface="Arial"/>
                <a:cs typeface="Arial"/>
              </a:rPr>
              <a:t>социально-экономических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дисциплин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и </a:t>
            </a:r>
            <a:r>
              <a:rPr sz="2400" spc="-5" dirty="0">
                <a:latin typeface="Arial"/>
                <a:cs typeface="Arial"/>
              </a:rPr>
              <a:t>требует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значительно</a:t>
            </a:r>
            <a:endParaRPr sz="2400" dirty="0">
              <a:latin typeface="Arial"/>
              <a:cs typeface="Arial"/>
            </a:endParaRPr>
          </a:p>
          <a:p>
            <a:pPr marL="355600" marR="5080" algn="just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меньших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затрат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и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средств,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чем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66"/>
                </a:solidFill>
                <a:latin typeface="Arial"/>
                <a:cs typeface="Arial"/>
              </a:rPr>
              <a:t>деловые</a:t>
            </a:r>
            <a:r>
              <a:rPr sz="3200" spc="-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3200" spc="-87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66"/>
                </a:solidFill>
                <a:latin typeface="Arial"/>
                <a:cs typeface="Arial"/>
              </a:rPr>
              <a:t>игры</a:t>
            </a:r>
            <a:r>
              <a:rPr sz="3200" spc="-5" dirty="0">
                <a:solidFill>
                  <a:srgbClr val="FFFF66"/>
                </a:solidFill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205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Ролевые</a:t>
            </a:r>
            <a:r>
              <a:rPr lang="ru-RU" sz="3200" spc="-4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деловые</a:t>
            </a:r>
            <a:r>
              <a:rPr lang="ru-RU" sz="3200" spc="-2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3"/>
          <p:cNvSpPr txBox="1"/>
          <p:nvPr/>
        </p:nvSpPr>
        <p:spPr>
          <a:xfrm>
            <a:off x="214282" y="1071547"/>
            <a:ext cx="8608255" cy="216790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8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Деловая</a:t>
            </a:r>
            <a:r>
              <a:rPr sz="2800" spc="-3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sz="2800" spc="-3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8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sz="2800" spc="-3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воссоздания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sz="28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предметного</a:t>
            </a:r>
            <a:r>
              <a:rPr sz="2800" spc="-5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800" spc="-2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социального</a:t>
            </a:r>
            <a:r>
              <a:rPr sz="2800" spc="-3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содержания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R="5080">
              <a:lnSpc>
                <a:spcPct val="100000"/>
              </a:lnSpc>
            </a:pP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будущей профессиональной </a:t>
            </a:r>
            <a:r>
              <a:rPr sz="28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sz="2800" spc="-87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специалиста,</a:t>
            </a:r>
            <a:r>
              <a:rPr sz="2800" spc="-6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моделирования</a:t>
            </a:r>
            <a:r>
              <a:rPr sz="2800" spc="-4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таких</a:t>
            </a:r>
            <a:r>
              <a:rPr sz="2800" spc="-2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 </a:t>
            </a:r>
            <a:r>
              <a:rPr sz="2800" spc="-87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отношений,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которые характерны для </a:t>
            </a:r>
            <a:r>
              <a:rPr sz="28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этой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2800" spc="-5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sz="2800" spc="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целого.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2"/>
          <p:cNvSpPr txBox="1"/>
          <p:nvPr/>
        </p:nvSpPr>
        <p:spPr>
          <a:xfrm>
            <a:off x="214282" y="3286124"/>
            <a:ext cx="8643998" cy="32989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wrap="square" lIns="0" tIns="97155" rIns="0" bIns="0" rtlCol="0">
            <a:spAutoFit/>
          </a:bodyPr>
          <a:lstStyle/>
          <a:p>
            <a:pPr marL="355600" marR="93345" indent="-343535" algn="just">
              <a:lnSpc>
                <a:spcPct val="8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2600" spc="-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деловой</a:t>
            </a:r>
            <a:r>
              <a:rPr sz="2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sz="2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помощью</a:t>
            </a:r>
            <a:r>
              <a:rPr sz="2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знаковых</a:t>
            </a:r>
            <a:r>
              <a:rPr sz="2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sz="2600"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(язык,</a:t>
            </a:r>
            <a:r>
              <a:rPr sz="2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речь,</a:t>
            </a:r>
            <a:r>
              <a:rPr sz="2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графики,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таблицы,</a:t>
            </a:r>
            <a:r>
              <a:rPr sz="2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ru-RU" sz="2600" spc="-5" dirty="0" smtClean="0">
                <a:latin typeface="Times New Roman" pitchFamily="18" charset="0"/>
                <a:cs typeface="Times New Roman" pitchFamily="18" charset="0"/>
              </a:rPr>
              <a:t>, рисунки, видео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воспроизводится профессиональная 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обстановка,</a:t>
            </a:r>
            <a:r>
              <a:rPr sz="2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сходная </a:t>
            </a:r>
            <a:r>
              <a:rPr sz="2600" spc="-5" dirty="0" err="1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основным</a:t>
            </a:r>
            <a:r>
              <a:rPr lang="ru-RU" sz="2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сущностным</a:t>
            </a:r>
            <a:r>
              <a:rPr sz="2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характеристикам</a:t>
            </a:r>
            <a:r>
              <a:rPr sz="26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0" dirty="0" err="1">
                <a:latin typeface="Times New Roman" pitchFamily="18" charset="0"/>
                <a:cs typeface="Times New Roman" pitchFamily="18" charset="0"/>
              </a:rPr>
              <a:t>реальной</a:t>
            </a:r>
            <a:r>
              <a:rPr sz="2600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Вместе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sz="2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тем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, в</a:t>
            </a:r>
            <a:r>
              <a:rPr sz="2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деловой</a:t>
            </a:r>
            <a:r>
              <a:rPr sz="2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игре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воспроизводятся</a:t>
            </a:r>
            <a:r>
              <a:rPr sz="26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лишь</a:t>
            </a:r>
            <a:r>
              <a:rPr sz="2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0" dirty="0" err="1" smtClean="0">
                <a:latin typeface="Times New Roman" pitchFamily="18" charset="0"/>
                <a:cs typeface="Times New Roman" pitchFamily="18" charset="0"/>
              </a:rPr>
              <a:t>типичные</a:t>
            </a:r>
            <a:r>
              <a:rPr sz="2600" spc="-1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600" spc="-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600" spc="-10" dirty="0" err="1" smtClean="0">
                <a:latin typeface="Times New Roman" pitchFamily="18" charset="0"/>
                <a:cs typeface="Times New Roman" pitchFamily="18" charset="0"/>
              </a:rPr>
              <a:t>обобщенные</a:t>
            </a:r>
            <a:r>
              <a:rPr sz="2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ситуации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сжатом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масштабе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времени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0" dirty="0" err="1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sz="2600" spc="-1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экзаменационная</a:t>
            </a:r>
            <a:r>
              <a:rPr sz="26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сессия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7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sz="2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sz="26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разыграна</a:t>
            </a:r>
            <a:r>
              <a:rPr sz="26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2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одно</a:t>
            </a:r>
            <a:r>
              <a:rPr sz="26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игровое</a:t>
            </a:r>
            <a:r>
              <a:rPr lang="ru-RU" sz="2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 err="1" smtClean="0"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, а разработка перспективного плана </a:t>
            </a:r>
            <a:r>
              <a:rPr sz="2600"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предприятия - за период от одного </a:t>
            </a:r>
            <a:r>
              <a:rPr sz="2600"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игрового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занятия</a:t>
            </a:r>
            <a:r>
              <a:rPr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sz="26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5" dirty="0">
                <a:latin typeface="Times New Roman" pitchFamily="18" charset="0"/>
                <a:cs typeface="Times New Roman" pitchFamily="18" charset="0"/>
              </a:rPr>
              <a:t>одного</a:t>
            </a:r>
            <a:r>
              <a:rPr sz="2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10" dirty="0">
                <a:latin typeface="Times New Roman" pitchFamily="18" charset="0"/>
                <a:cs typeface="Times New Roman" pitchFamily="18" charset="0"/>
              </a:rPr>
              <a:t>дня.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04336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0000"/>
                </a:solidFill>
              </a:rPr>
              <a:t>Модульное</a:t>
            </a:r>
            <a:r>
              <a:rPr sz="3200" spc="-120" dirty="0">
                <a:solidFill>
                  <a:srgbClr val="FF0000"/>
                </a:solidFill>
              </a:rPr>
              <a:t> </a:t>
            </a:r>
            <a:r>
              <a:rPr sz="3200" dirty="0">
                <a:solidFill>
                  <a:srgbClr val="FF0000"/>
                </a:solidFill>
              </a:rPr>
              <a:t>обучение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240588" y="928670"/>
            <a:ext cx="8788400" cy="3059171"/>
          </a:xfrm>
          <a:prstGeom prst="rect">
            <a:avLst/>
          </a:prstGeom>
          <a:solidFill>
            <a:srgbClr val="CC9900"/>
          </a:solidFill>
        </p:spPr>
        <p:txBody>
          <a:bodyPr vert="horz" wrap="square" lIns="0" tIns="12065" rIns="0" bIns="0" rtlCol="0">
            <a:spAutoFit/>
          </a:bodyPr>
          <a:lstStyle/>
          <a:p>
            <a:pPr marR="1073150" algn="just"/>
            <a:r>
              <a:rPr sz="2200" b="1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Модуль</a:t>
            </a:r>
            <a:r>
              <a:rPr sz="2200" b="1" spc="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2200" b="1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структурная</a:t>
            </a:r>
            <a:r>
              <a:rPr sz="2200" b="1" spc="4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sz="2200" b="1" spc="2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обучения, </a:t>
            </a:r>
            <a:r>
              <a:rPr sz="2200" b="1" spc="-65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которая</a:t>
            </a:r>
            <a:r>
              <a:rPr sz="2200" b="1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включает</a:t>
            </a:r>
            <a:r>
              <a:rPr sz="2200" b="1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200" b="1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себя</a:t>
            </a:r>
            <a:r>
              <a:rPr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sz="2200" b="1" spc="1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R="277495" algn="just"/>
            <a:r>
              <a:rPr sz="2200" b="1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организацию</a:t>
            </a:r>
            <a:r>
              <a:rPr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познавательной</a:t>
            </a:r>
            <a:r>
              <a:rPr sz="2200" b="1" spc="1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2200" b="1" spc="4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студентов. </a:t>
            </a:r>
            <a:r>
              <a:rPr sz="2200" b="1" spc="-65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dirty="0">
                <a:latin typeface="Times New Roman" pitchFamily="18" charset="0"/>
                <a:cs typeface="Times New Roman" pitchFamily="18" charset="0"/>
              </a:rPr>
              <a:t>Принципы,</a:t>
            </a:r>
            <a:r>
              <a:rPr sz="2200"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которых</a:t>
            </a:r>
            <a:r>
              <a:rPr sz="2200"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базируется</a:t>
            </a:r>
            <a:r>
              <a:rPr sz="2200" b="1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модульная </a:t>
            </a: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технология: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indent="-610235" algn="just">
              <a:buChar char="•"/>
              <a:tabLst>
                <a:tab pos="622300" algn="l"/>
                <a:tab pos="622935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Ориентация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деятельность.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indent="-610235" algn="just">
              <a:buChar char="•"/>
              <a:tabLst>
                <a:tab pos="622300" algn="l"/>
                <a:tab pos="622935" algn="l"/>
              </a:tabLst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Гибкий</a:t>
            </a:r>
            <a:r>
              <a:rPr sz="22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характер.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indent="-610235">
              <a:buChar char="•"/>
              <a:tabLst>
                <a:tab pos="622300" algn="l"/>
                <a:tab pos="622935" algn="l"/>
                <a:tab pos="7259320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Постоянная</a:t>
            </a:r>
            <a:r>
              <a:rPr sz="22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обратная</a:t>
            </a:r>
            <a:r>
              <a:rPr sz="22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>
                <a:latin typeface="Times New Roman" pitchFamily="18" charset="0"/>
                <a:cs typeface="Times New Roman" pitchFamily="18" charset="0"/>
              </a:rPr>
              <a:t>связь</a:t>
            </a:r>
            <a:r>
              <a:rPr sz="2200" spc="1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smtClean="0">
                <a:latin typeface="Times New Roman" pitchFamily="18" charset="0"/>
                <a:cs typeface="Times New Roman" pitchFamily="18" charset="0"/>
              </a:rPr>
              <a:t>преподавателя</a:t>
            </a:r>
            <a:r>
              <a:rPr lang="ru-RU" sz="2200" spc="40" dirty="0" smtClean="0">
                <a:latin typeface="Times New Roman" pitchFamily="18" charset="0"/>
                <a:cs typeface="Times New Roman" pitchFamily="18" charset="0"/>
              </a:rPr>
              <a:t> и студентов</a:t>
            </a:r>
            <a:r>
              <a:rPr sz="220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-610235" algn="just">
              <a:buChar char="•"/>
              <a:tabLst>
                <a:tab pos="622300" algn="l"/>
                <a:tab pos="622935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Активная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роль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обучаемого.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indent="-610235" algn="just">
              <a:buChar char="•"/>
              <a:tabLst>
                <a:tab pos="622300" algn="l"/>
                <a:tab pos="622935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Новая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роль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 преподавателя.</a:t>
            </a:r>
            <a:endParaRPr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14"/>
          <p:cNvSpPr txBox="1"/>
          <p:nvPr/>
        </p:nvSpPr>
        <p:spPr>
          <a:xfrm>
            <a:off x="214282" y="4000504"/>
            <a:ext cx="8929718" cy="2383345"/>
          </a:xfrm>
          <a:prstGeom prst="rect">
            <a:avLst/>
          </a:prstGeom>
          <a:solidFill>
            <a:srgbClr val="CC9900"/>
          </a:solidFill>
        </p:spPr>
        <p:txBody>
          <a:bodyPr vert="horz" wrap="square" lIns="0" tIns="13335" rIns="0" bIns="0" rtlCol="0">
            <a:spAutoFit/>
          </a:bodyPr>
          <a:lstStyle/>
          <a:p>
            <a:pPr marR="5080"/>
            <a:r>
              <a:rPr sz="22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sz="2200" spc="-3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sz="2200" spc="-3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2200" spc="-2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модульного</a:t>
            </a:r>
            <a:r>
              <a:rPr sz="2200" spc="-5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sz="2200" spc="-869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включают: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indent="-417830">
              <a:buFont typeface="Arial"/>
              <a:buChar char="•"/>
              <a:tabLst>
                <a:tab pos="429895" algn="l"/>
                <a:tab pos="430530" algn="l"/>
              </a:tabLst>
            </a:pPr>
            <a:r>
              <a:rPr sz="2200" b="1" spc="-15" dirty="0">
                <a:latin typeface="Times New Roman" pitchFamily="18" charset="0"/>
                <a:cs typeface="Times New Roman" pitchFamily="18" charset="0"/>
              </a:rPr>
              <a:t>ориентировочную</a:t>
            </a:r>
            <a:r>
              <a:rPr sz="2200" b="1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sz="2200" b="1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(цели,</a:t>
            </a:r>
            <a:r>
              <a:rPr sz="2200" b="1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5" dirty="0">
                <a:latin typeface="Times New Roman" pitchFamily="18" charset="0"/>
                <a:cs typeface="Times New Roman" pitchFamily="18" charset="0"/>
              </a:rPr>
              <a:t>ресурсы);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indent="-417830">
              <a:buFont typeface="Arial"/>
              <a:buChar char="•"/>
              <a:tabLst>
                <a:tab pos="429895" algn="l"/>
                <a:tab pos="430530" algn="l"/>
              </a:tabLst>
            </a:pP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содержательную</a:t>
            </a:r>
            <a:r>
              <a:rPr sz="2200" b="1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часть;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indent="-417830">
              <a:buFont typeface="Arial"/>
              <a:buChar char="•"/>
              <a:tabLst>
                <a:tab pos="429895" algn="l"/>
                <a:tab pos="430530" algn="l"/>
              </a:tabLst>
            </a:pP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диагностическую</a:t>
            </a:r>
            <a:r>
              <a:rPr sz="2200"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sz="2200" b="1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(как</a:t>
            </a:r>
            <a:r>
              <a:rPr sz="22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40" dirty="0">
                <a:latin typeface="Times New Roman" pitchFamily="18" charset="0"/>
                <a:cs typeface="Times New Roman" pitchFamily="18" charset="0"/>
              </a:rPr>
              <a:t>будет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r>
              <a:rPr sz="2200" b="1" spc="-15" dirty="0">
                <a:latin typeface="Times New Roman" pitchFamily="18" charset="0"/>
                <a:cs typeface="Times New Roman" pitchFamily="18" charset="0"/>
              </a:rPr>
              <a:t>осуществляться</a:t>
            </a:r>
            <a:r>
              <a:rPr sz="2200" b="1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проверка</a:t>
            </a:r>
            <a:r>
              <a:rPr sz="2200" b="1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5" dirty="0">
                <a:latin typeface="Times New Roman" pitchFamily="18" charset="0"/>
                <a:cs typeface="Times New Roman" pitchFamily="18" charset="0"/>
              </a:rPr>
              <a:t>достижений);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R="1515110" indent="-393700">
              <a:buFont typeface="Arial"/>
              <a:buChar char="•"/>
              <a:tabLst>
                <a:tab pos="429895" algn="l"/>
                <a:tab pos="430530" algn="l"/>
              </a:tabLst>
            </a:pPr>
            <a:r>
              <a:rPr sz="2200" b="1" spc="-20" dirty="0">
                <a:latin typeface="Times New Roman" pitchFamily="18" charset="0"/>
                <a:cs typeface="Times New Roman" pitchFamily="18" charset="0"/>
              </a:rPr>
              <a:t>рефлексивная</a:t>
            </a:r>
            <a:r>
              <a:rPr sz="2200"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sz="2200"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(самооценка </a:t>
            </a:r>
            <a:r>
              <a:rPr sz="2200" b="1"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45" dirty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sz="2200" b="1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20" dirty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sz="2200" b="1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5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200" b="1" spc="-15" dirty="0">
                <a:latin typeface="Times New Roman" pitchFamily="18" charset="0"/>
                <a:cs typeface="Times New Roman" pitchFamily="18" charset="0"/>
              </a:rPr>
              <a:t>учебными </a:t>
            </a: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 материалами).</a:t>
            </a:r>
            <a:endParaRPr sz="2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1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900618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Принцип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построения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модульной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программы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6" name="object 2"/>
          <p:cNvGrpSpPr/>
          <p:nvPr/>
        </p:nvGrpSpPr>
        <p:grpSpPr>
          <a:xfrm>
            <a:off x="736600" y="1979676"/>
            <a:ext cx="8166100" cy="4294505"/>
            <a:chOff x="746125" y="1989201"/>
            <a:chExt cx="8147050" cy="4275455"/>
          </a:xfrm>
        </p:grpSpPr>
        <p:sp>
          <p:nvSpPr>
            <p:cNvPr id="7" name="object 3"/>
            <p:cNvSpPr/>
            <p:nvPr/>
          </p:nvSpPr>
          <p:spPr>
            <a:xfrm>
              <a:off x="746125" y="1989201"/>
              <a:ext cx="8147050" cy="4275455"/>
            </a:xfrm>
            <a:custGeom>
              <a:avLst/>
              <a:gdLst/>
              <a:ahLst/>
              <a:cxnLst/>
              <a:rect l="l" t="t" r="r" b="b"/>
              <a:pathLst>
                <a:path w="8147050" h="4275455">
                  <a:moveTo>
                    <a:pt x="8147050" y="0"/>
                  </a:moveTo>
                  <a:lnTo>
                    <a:pt x="0" y="0"/>
                  </a:lnTo>
                  <a:lnTo>
                    <a:pt x="0" y="4275074"/>
                  </a:lnTo>
                  <a:lnTo>
                    <a:pt x="8147050" y="4275074"/>
                  </a:lnTo>
                  <a:lnTo>
                    <a:pt x="8147050" y="0"/>
                  </a:lnTo>
                  <a:close/>
                </a:path>
              </a:pathLst>
            </a:custGeom>
            <a:solidFill>
              <a:srgbClr val="BADFE2">
                <a:alpha val="1607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4"/>
            <p:cNvSpPr/>
            <p:nvPr/>
          </p:nvSpPr>
          <p:spPr>
            <a:xfrm>
              <a:off x="746125" y="1989201"/>
              <a:ext cx="8147050" cy="4275455"/>
            </a:xfrm>
            <a:custGeom>
              <a:avLst/>
              <a:gdLst/>
              <a:ahLst/>
              <a:cxnLst/>
              <a:rect l="l" t="t" r="r" b="b"/>
              <a:pathLst>
                <a:path w="8147050" h="4275455">
                  <a:moveTo>
                    <a:pt x="0" y="4275074"/>
                  </a:moveTo>
                  <a:lnTo>
                    <a:pt x="8147050" y="4275074"/>
                  </a:lnTo>
                  <a:lnTo>
                    <a:pt x="8147050" y="0"/>
                  </a:lnTo>
                  <a:lnTo>
                    <a:pt x="0" y="0"/>
                  </a:lnTo>
                  <a:lnTo>
                    <a:pt x="0" y="4275074"/>
                  </a:lnTo>
                  <a:close/>
                </a:path>
              </a:pathLst>
            </a:custGeom>
            <a:ln w="19050">
              <a:solidFill>
                <a:srgbClr val="FFFF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5"/>
            <p:cNvSpPr/>
            <p:nvPr/>
          </p:nvSpPr>
          <p:spPr>
            <a:xfrm>
              <a:off x="2951226" y="2484374"/>
              <a:ext cx="5266055" cy="765175"/>
            </a:xfrm>
            <a:custGeom>
              <a:avLst/>
              <a:gdLst/>
              <a:ahLst/>
              <a:cxnLst/>
              <a:rect l="l" t="t" r="r" b="b"/>
              <a:pathLst>
                <a:path w="5266055" h="765175">
                  <a:moveTo>
                    <a:pt x="5265674" y="0"/>
                  </a:moveTo>
                  <a:lnTo>
                    <a:pt x="0" y="0"/>
                  </a:lnTo>
                  <a:lnTo>
                    <a:pt x="0" y="765175"/>
                  </a:lnTo>
                  <a:lnTo>
                    <a:pt x="5265674" y="765175"/>
                  </a:lnTo>
                  <a:lnTo>
                    <a:pt x="5265674" y="0"/>
                  </a:lnTo>
                  <a:close/>
                </a:path>
              </a:pathLst>
            </a:custGeom>
            <a:solidFill>
              <a:srgbClr val="FFFF66">
                <a:alpha val="1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/>
            <p:cNvSpPr/>
            <p:nvPr/>
          </p:nvSpPr>
          <p:spPr>
            <a:xfrm>
              <a:off x="2951226" y="2484374"/>
              <a:ext cx="5266055" cy="765175"/>
            </a:xfrm>
            <a:custGeom>
              <a:avLst/>
              <a:gdLst/>
              <a:ahLst/>
              <a:cxnLst/>
              <a:rect l="l" t="t" r="r" b="b"/>
              <a:pathLst>
                <a:path w="5266055" h="765175">
                  <a:moveTo>
                    <a:pt x="0" y="765175"/>
                  </a:moveTo>
                  <a:lnTo>
                    <a:pt x="5265674" y="765175"/>
                  </a:lnTo>
                  <a:lnTo>
                    <a:pt x="5265674" y="0"/>
                  </a:lnTo>
                  <a:lnTo>
                    <a:pt x="0" y="0"/>
                  </a:lnTo>
                  <a:lnTo>
                    <a:pt x="0" y="765175"/>
                  </a:lnTo>
                  <a:close/>
                </a:path>
              </a:pathLst>
            </a:custGeom>
            <a:ln w="19050">
              <a:solidFill>
                <a:srgbClr val="FFFF66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32"/>
          <p:cNvSpPr txBox="1"/>
          <p:nvPr/>
        </p:nvSpPr>
        <p:spPr>
          <a:xfrm>
            <a:off x="915416" y="1968830"/>
            <a:ext cx="162369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CC"/>
                </a:solidFill>
                <a:latin typeface="Arial"/>
                <a:cs typeface="Arial"/>
              </a:rPr>
              <a:t>Программа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FFFFCC"/>
                </a:solidFill>
                <a:latin typeface="Arial"/>
                <a:cs typeface="Arial"/>
              </a:rPr>
              <a:t>обучения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34"/>
          <p:cNvSpPr txBox="1"/>
          <p:nvPr/>
        </p:nvSpPr>
        <p:spPr>
          <a:xfrm>
            <a:off x="3165475" y="2014804"/>
            <a:ext cx="93471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rgbClr val="FFFFCC"/>
                </a:solidFill>
                <a:latin typeface="Arial"/>
                <a:cs typeface="Arial"/>
              </a:rPr>
              <a:t>Модули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6"/>
          <p:cNvSpPr txBox="1"/>
          <p:nvPr/>
        </p:nvSpPr>
        <p:spPr>
          <a:xfrm>
            <a:off x="4965953" y="2059305"/>
            <a:ext cx="23037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CC"/>
                </a:solidFill>
                <a:latin typeface="Arial"/>
                <a:cs typeface="Arial"/>
              </a:rPr>
              <a:t>Учебные</a:t>
            </a:r>
            <a:r>
              <a:rPr sz="2000" spc="-10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CC"/>
                </a:solidFill>
                <a:latin typeface="Arial"/>
                <a:cs typeface="Arial"/>
              </a:rPr>
              <a:t>элементы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5"/>
          <p:cNvSpPr txBox="1"/>
          <p:nvPr/>
        </p:nvSpPr>
        <p:spPr>
          <a:xfrm>
            <a:off x="1062037" y="3563873"/>
            <a:ext cx="1079500" cy="110172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450">
              <a:latin typeface="Times New Roman"/>
              <a:cs typeface="Times New Roman"/>
            </a:endParaRPr>
          </a:p>
          <a:p>
            <a:pPr marL="31115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ПО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28"/>
          <p:cNvSpPr txBox="1"/>
          <p:nvPr/>
        </p:nvSpPr>
        <p:spPr>
          <a:xfrm>
            <a:off x="1005941" y="4896739"/>
            <a:ext cx="120078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9B"/>
                </a:solidFill>
                <a:latin typeface="Arial Narrow"/>
                <a:cs typeface="Arial Narrow"/>
              </a:rPr>
              <a:t>Постро</a:t>
            </a:r>
            <a:r>
              <a:rPr sz="2000" spc="-10" dirty="0">
                <a:solidFill>
                  <a:srgbClr val="FFFF9B"/>
                </a:solidFill>
                <a:latin typeface="Arial Narrow"/>
                <a:cs typeface="Arial Narrow"/>
              </a:rPr>
              <a:t>е</a:t>
            </a:r>
            <a:r>
              <a:rPr sz="2000" dirty="0">
                <a:solidFill>
                  <a:srgbClr val="FFFF9B"/>
                </a:solidFill>
                <a:latin typeface="Arial Narrow"/>
                <a:cs typeface="Arial Narrow"/>
              </a:rPr>
              <a:t>н</a:t>
            </a:r>
            <a:r>
              <a:rPr sz="2000" spc="5" dirty="0">
                <a:solidFill>
                  <a:srgbClr val="FFFF9B"/>
                </a:solidFill>
                <a:latin typeface="Arial Narrow"/>
                <a:cs typeface="Arial Narrow"/>
              </a:rPr>
              <a:t>и</a:t>
            </a:r>
            <a:r>
              <a:rPr sz="2000" dirty="0">
                <a:solidFill>
                  <a:srgbClr val="FFFF9B"/>
                </a:solidFill>
                <a:latin typeface="Arial Narrow"/>
                <a:cs typeface="Arial Narrow"/>
              </a:rPr>
              <a:t>е  </a:t>
            </a:r>
            <a:r>
              <a:rPr sz="2000" spc="-10" dirty="0">
                <a:solidFill>
                  <a:srgbClr val="FFFF9B"/>
                </a:solidFill>
                <a:latin typeface="Arial Narrow"/>
                <a:cs typeface="Arial Narrow"/>
              </a:rPr>
              <a:t>с</a:t>
            </a:r>
            <a:r>
              <a:rPr sz="2000" spc="-5" dirty="0">
                <a:solidFill>
                  <a:srgbClr val="FFFF9B"/>
                </a:solidFill>
                <a:latin typeface="Arial Narrow"/>
                <a:cs typeface="Arial Narrow"/>
              </a:rPr>
              <a:t>оде</a:t>
            </a:r>
            <a:r>
              <a:rPr sz="2000" spc="-10" dirty="0">
                <a:solidFill>
                  <a:srgbClr val="FFFF9B"/>
                </a:solidFill>
                <a:latin typeface="Arial Narrow"/>
                <a:cs typeface="Arial Narrow"/>
              </a:rPr>
              <a:t>р</a:t>
            </a:r>
            <a:r>
              <a:rPr sz="2000" spc="-5" dirty="0">
                <a:solidFill>
                  <a:srgbClr val="FFFF9B"/>
                </a:solidFill>
                <a:latin typeface="Arial Narrow"/>
                <a:cs typeface="Arial Narrow"/>
              </a:rPr>
              <a:t>жан</a:t>
            </a:r>
            <a:r>
              <a:rPr sz="2000" spc="5" dirty="0">
                <a:solidFill>
                  <a:srgbClr val="FFFF9B"/>
                </a:solidFill>
                <a:latin typeface="Arial Narrow"/>
                <a:cs typeface="Arial Narrow"/>
              </a:rPr>
              <a:t>и</a:t>
            </a:r>
            <a:r>
              <a:rPr sz="2000" dirty="0">
                <a:solidFill>
                  <a:srgbClr val="FFFF9B"/>
                </a:solidFill>
                <a:latin typeface="Arial Narrow"/>
                <a:cs typeface="Arial Narrow"/>
              </a:rPr>
              <a:t>я  </a:t>
            </a:r>
            <a:r>
              <a:rPr sz="2000" spc="-5" dirty="0">
                <a:solidFill>
                  <a:srgbClr val="FFFF9B"/>
                </a:solidFill>
                <a:latin typeface="Arial Narrow"/>
                <a:cs typeface="Arial Narrow"/>
              </a:rPr>
              <a:t>обучения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6" name="object 19"/>
          <p:cNvSpPr txBox="1"/>
          <p:nvPr/>
        </p:nvSpPr>
        <p:spPr>
          <a:xfrm>
            <a:off x="3086100" y="2528823"/>
            <a:ext cx="990600" cy="67310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146685" rIns="0" bIns="0" rtlCol="0">
            <a:spAutoFit/>
          </a:bodyPr>
          <a:lstStyle/>
          <a:p>
            <a:pPr marL="283210">
              <a:lnSpc>
                <a:spcPct val="100000"/>
              </a:lnSpc>
              <a:spcBef>
                <a:spcPts val="1155"/>
              </a:spcBef>
            </a:pPr>
            <a:r>
              <a:rPr sz="2400" b="1" dirty="0">
                <a:latin typeface="Arial"/>
                <a:cs typeface="Arial"/>
              </a:rPr>
              <a:t>М1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45"/>
          <p:cNvSpPr/>
          <p:nvPr/>
        </p:nvSpPr>
        <p:spPr>
          <a:xfrm>
            <a:off x="2132965" y="2867024"/>
            <a:ext cx="809625" cy="2879725"/>
          </a:xfrm>
          <a:custGeom>
            <a:avLst/>
            <a:gdLst/>
            <a:ahLst/>
            <a:cxnLst/>
            <a:rect l="l" t="t" r="r" b="b"/>
            <a:pathLst>
              <a:path w="809625" h="2879725">
                <a:moveTo>
                  <a:pt x="29845" y="1248918"/>
                </a:moveTo>
                <a:lnTo>
                  <a:pt x="25527" y="1239012"/>
                </a:lnTo>
                <a:lnTo>
                  <a:pt x="26924" y="1236853"/>
                </a:lnTo>
                <a:lnTo>
                  <a:pt x="23698" y="1234808"/>
                </a:lnTo>
                <a:lnTo>
                  <a:pt x="22225" y="1231392"/>
                </a:lnTo>
                <a:lnTo>
                  <a:pt x="19926" y="1232395"/>
                </a:lnTo>
                <a:lnTo>
                  <a:pt x="10795" y="1226566"/>
                </a:lnTo>
                <a:lnTo>
                  <a:pt x="508" y="1242568"/>
                </a:lnTo>
                <a:lnTo>
                  <a:pt x="8534" y="1247711"/>
                </a:lnTo>
                <a:lnTo>
                  <a:pt x="0" y="1251966"/>
                </a:lnTo>
                <a:lnTo>
                  <a:pt x="8382" y="1269111"/>
                </a:lnTo>
                <a:lnTo>
                  <a:pt x="17411" y="1264704"/>
                </a:lnTo>
                <a:lnTo>
                  <a:pt x="19558" y="1266063"/>
                </a:lnTo>
                <a:lnTo>
                  <a:pt x="21755" y="1262583"/>
                </a:lnTo>
                <a:lnTo>
                  <a:pt x="25527" y="1260729"/>
                </a:lnTo>
                <a:lnTo>
                  <a:pt x="24384" y="1258404"/>
                </a:lnTo>
                <a:lnTo>
                  <a:pt x="29718" y="1249934"/>
                </a:lnTo>
                <a:lnTo>
                  <a:pt x="28816" y="1249375"/>
                </a:lnTo>
                <a:lnTo>
                  <a:pt x="29845" y="1248918"/>
                </a:lnTo>
                <a:close/>
              </a:path>
              <a:path w="809625" h="2879725">
                <a:moveTo>
                  <a:pt x="42291" y="1294892"/>
                </a:moveTo>
                <a:lnTo>
                  <a:pt x="33909" y="1277747"/>
                </a:lnTo>
                <a:lnTo>
                  <a:pt x="16764" y="1286129"/>
                </a:lnTo>
                <a:lnTo>
                  <a:pt x="25146" y="1303274"/>
                </a:lnTo>
                <a:lnTo>
                  <a:pt x="42291" y="1294892"/>
                </a:lnTo>
                <a:close/>
              </a:path>
              <a:path w="809625" h="2879725">
                <a:moveTo>
                  <a:pt x="47498" y="1204849"/>
                </a:moveTo>
                <a:lnTo>
                  <a:pt x="31369" y="1194562"/>
                </a:lnTo>
                <a:lnTo>
                  <a:pt x="21082" y="1210564"/>
                </a:lnTo>
                <a:lnTo>
                  <a:pt x="37211" y="1220851"/>
                </a:lnTo>
                <a:lnTo>
                  <a:pt x="47498" y="1204849"/>
                </a:lnTo>
                <a:close/>
              </a:path>
              <a:path w="809625" h="2879725">
                <a:moveTo>
                  <a:pt x="59055" y="1329055"/>
                </a:moveTo>
                <a:lnTo>
                  <a:pt x="50673" y="1312037"/>
                </a:lnTo>
                <a:lnTo>
                  <a:pt x="33528" y="1320419"/>
                </a:lnTo>
                <a:lnTo>
                  <a:pt x="41910" y="1337437"/>
                </a:lnTo>
                <a:lnTo>
                  <a:pt x="59055" y="1329055"/>
                </a:lnTo>
                <a:close/>
              </a:path>
              <a:path w="809625" h="2879725">
                <a:moveTo>
                  <a:pt x="61976" y="1270254"/>
                </a:moveTo>
                <a:lnTo>
                  <a:pt x="45847" y="1260094"/>
                </a:lnTo>
                <a:lnTo>
                  <a:pt x="35687" y="1276223"/>
                </a:lnTo>
                <a:lnTo>
                  <a:pt x="51816" y="1286383"/>
                </a:lnTo>
                <a:lnTo>
                  <a:pt x="61976" y="1270254"/>
                </a:lnTo>
                <a:close/>
              </a:path>
              <a:path w="809625" h="2879725">
                <a:moveTo>
                  <a:pt x="64770" y="1233678"/>
                </a:moveTo>
                <a:lnTo>
                  <a:pt x="57150" y="1216279"/>
                </a:lnTo>
                <a:lnTo>
                  <a:pt x="39751" y="1223899"/>
                </a:lnTo>
                <a:lnTo>
                  <a:pt x="47371" y="1241298"/>
                </a:lnTo>
                <a:lnTo>
                  <a:pt x="64770" y="1233678"/>
                </a:lnTo>
                <a:close/>
              </a:path>
              <a:path w="809625" h="2879725">
                <a:moveTo>
                  <a:pt x="67945" y="1172718"/>
                </a:moveTo>
                <a:lnTo>
                  <a:pt x="51943" y="1162431"/>
                </a:lnTo>
                <a:lnTo>
                  <a:pt x="41656" y="1178433"/>
                </a:lnTo>
                <a:lnTo>
                  <a:pt x="57658" y="1188720"/>
                </a:lnTo>
                <a:lnTo>
                  <a:pt x="67945" y="1172718"/>
                </a:lnTo>
                <a:close/>
              </a:path>
              <a:path w="809625" h="2879725">
                <a:moveTo>
                  <a:pt x="75819" y="1363345"/>
                </a:moveTo>
                <a:lnTo>
                  <a:pt x="67437" y="1346200"/>
                </a:lnTo>
                <a:lnTo>
                  <a:pt x="50292" y="1354582"/>
                </a:lnTo>
                <a:lnTo>
                  <a:pt x="58674" y="1371727"/>
                </a:lnTo>
                <a:lnTo>
                  <a:pt x="75819" y="1363345"/>
                </a:lnTo>
                <a:close/>
              </a:path>
              <a:path w="809625" h="2879725">
                <a:moveTo>
                  <a:pt x="88519" y="1140714"/>
                </a:moveTo>
                <a:lnTo>
                  <a:pt x="72517" y="1130427"/>
                </a:lnTo>
                <a:lnTo>
                  <a:pt x="62230" y="1146429"/>
                </a:lnTo>
                <a:lnTo>
                  <a:pt x="78232" y="1156716"/>
                </a:lnTo>
                <a:lnTo>
                  <a:pt x="88519" y="1140714"/>
                </a:lnTo>
                <a:close/>
              </a:path>
              <a:path w="809625" h="2879725">
                <a:moveTo>
                  <a:pt x="92583" y="1397508"/>
                </a:moveTo>
                <a:lnTo>
                  <a:pt x="84201" y="1380363"/>
                </a:lnTo>
                <a:lnTo>
                  <a:pt x="67056" y="1388745"/>
                </a:lnTo>
                <a:lnTo>
                  <a:pt x="75438" y="1405890"/>
                </a:lnTo>
                <a:lnTo>
                  <a:pt x="92583" y="1397508"/>
                </a:lnTo>
                <a:close/>
              </a:path>
              <a:path w="809625" h="2879725">
                <a:moveTo>
                  <a:pt x="94107" y="1290701"/>
                </a:moveTo>
                <a:lnTo>
                  <a:pt x="78105" y="1280414"/>
                </a:lnTo>
                <a:lnTo>
                  <a:pt x="67818" y="1296543"/>
                </a:lnTo>
                <a:lnTo>
                  <a:pt x="83947" y="1306703"/>
                </a:lnTo>
                <a:lnTo>
                  <a:pt x="94107" y="1290701"/>
                </a:lnTo>
                <a:close/>
              </a:path>
              <a:path w="809625" h="2879725">
                <a:moveTo>
                  <a:pt x="99695" y="1218565"/>
                </a:moveTo>
                <a:lnTo>
                  <a:pt x="92075" y="1201039"/>
                </a:lnTo>
                <a:lnTo>
                  <a:pt x="74676" y="1208659"/>
                </a:lnTo>
                <a:lnTo>
                  <a:pt x="82296" y="1226185"/>
                </a:lnTo>
                <a:lnTo>
                  <a:pt x="99695" y="1218565"/>
                </a:lnTo>
                <a:close/>
              </a:path>
              <a:path w="809625" h="2879725">
                <a:moveTo>
                  <a:pt x="109093" y="1108583"/>
                </a:moveTo>
                <a:lnTo>
                  <a:pt x="93091" y="1098296"/>
                </a:lnTo>
                <a:lnTo>
                  <a:pt x="82804" y="1114298"/>
                </a:lnTo>
                <a:lnTo>
                  <a:pt x="98806" y="1124585"/>
                </a:lnTo>
                <a:lnTo>
                  <a:pt x="109093" y="1108583"/>
                </a:lnTo>
                <a:close/>
              </a:path>
              <a:path w="809625" h="2879725">
                <a:moveTo>
                  <a:pt x="109347" y="1431671"/>
                </a:moveTo>
                <a:lnTo>
                  <a:pt x="100965" y="1414653"/>
                </a:lnTo>
                <a:lnTo>
                  <a:pt x="83820" y="1423035"/>
                </a:lnTo>
                <a:lnTo>
                  <a:pt x="92329" y="1440053"/>
                </a:lnTo>
                <a:lnTo>
                  <a:pt x="109347" y="1431671"/>
                </a:lnTo>
                <a:close/>
              </a:path>
              <a:path w="809625" h="2879725">
                <a:moveTo>
                  <a:pt x="126111" y="1465961"/>
                </a:moveTo>
                <a:lnTo>
                  <a:pt x="117729" y="1448816"/>
                </a:lnTo>
                <a:lnTo>
                  <a:pt x="100711" y="1457198"/>
                </a:lnTo>
                <a:lnTo>
                  <a:pt x="109093" y="1474343"/>
                </a:lnTo>
                <a:lnTo>
                  <a:pt x="126111" y="1465961"/>
                </a:lnTo>
                <a:close/>
              </a:path>
              <a:path w="809625" h="2879725">
                <a:moveTo>
                  <a:pt x="126365" y="1311021"/>
                </a:moveTo>
                <a:lnTo>
                  <a:pt x="110236" y="1300861"/>
                </a:lnTo>
                <a:lnTo>
                  <a:pt x="100076" y="1316990"/>
                </a:lnTo>
                <a:lnTo>
                  <a:pt x="116205" y="1327150"/>
                </a:lnTo>
                <a:lnTo>
                  <a:pt x="126365" y="1311021"/>
                </a:lnTo>
                <a:close/>
              </a:path>
              <a:path w="809625" h="2879725">
                <a:moveTo>
                  <a:pt x="129667" y="1076452"/>
                </a:moveTo>
                <a:lnTo>
                  <a:pt x="113665" y="1066292"/>
                </a:lnTo>
                <a:lnTo>
                  <a:pt x="103378" y="1082294"/>
                </a:lnTo>
                <a:lnTo>
                  <a:pt x="119380" y="1092581"/>
                </a:lnTo>
                <a:lnTo>
                  <a:pt x="129667" y="1076452"/>
                </a:lnTo>
                <a:close/>
              </a:path>
              <a:path w="809625" h="2879725">
                <a:moveTo>
                  <a:pt x="134620" y="1203325"/>
                </a:moveTo>
                <a:lnTo>
                  <a:pt x="127127" y="1185926"/>
                </a:lnTo>
                <a:lnTo>
                  <a:pt x="109601" y="1193546"/>
                </a:lnTo>
                <a:lnTo>
                  <a:pt x="117221" y="1210945"/>
                </a:lnTo>
                <a:lnTo>
                  <a:pt x="134620" y="1203325"/>
                </a:lnTo>
                <a:close/>
              </a:path>
              <a:path w="809625" h="2879725">
                <a:moveTo>
                  <a:pt x="142875" y="1500124"/>
                </a:moveTo>
                <a:lnTo>
                  <a:pt x="134493" y="1483106"/>
                </a:lnTo>
                <a:lnTo>
                  <a:pt x="117475" y="1491488"/>
                </a:lnTo>
                <a:lnTo>
                  <a:pt x="125857" y="1508506"/>
                </a:lnTo>
                <a:lnTo>
                  <a:pt x="142875" y="1500124"/>
                </a:lnTo>
                <a:close/>
              </a:path>
              <a:path w="809625" h="2879725">
                <a:moveTo>
                  <a:pt x="150241" y="1044448"/>
                </a:moveTo>
                <a:lnTo>
                  <a:pt x="134239" y="1034161"/>
                </a:lnTo>
                <a:lnTo>
                  <a:pt x="123952" y="1050163"/>
                </a:lnTo>
                <a:lnTo>
                  <a:pt x="139954" y="1060450"/>
                </a:lnTo>
                <a:lnTo>
                  <a:pt x="150241" y="1044448"/>
                </a:lnTo>
                <a:close/>
              </a:path>
              <a:path w="809625" h="2879725">
                <a:moveTo>
                  <a:pt x="158496" y="1331468"/>
                </a:moveTo>
                <a:lnTo>
                  <a:pt x="142494" y="1321181"/>
                </a:lnTo>
                <a:lnTo>
                  <a:pt x="132207" y="1337310"/>
                </a:lnTo>
                <a:lnTo>
                  <a:pt x="148336" y="1347470"/>
                </a:lnTo>
                <a:lnTo>
                  <a:pt x="158496" y="1331468"/>
                </a:lnTo>
                <a:close/>
              </a:path>
              <a:path w="809625" h="2879725">
                <a:moveTo>
                  <a:pt x="159639" y="1534414"/>
                </a:moveTo>
                <a:lnTo>
                  <a:pt x="151257" y="1517269"/>
                </a:lnTo>
                <a:lnTo>
                  <a:pt x="134239" y="1525651"/>
                </a:lnTo>
                <a:lnTo>
                  <a:pt x="142621" y="1542796"/>
                </a:lnTo>
                <a:lnTo>
                  <a:pt x="159639" y="1534414"/>
                </a:lnTo>
                <a:close/>
              </a:path>
              <a:path w="809625" h="2879725">
                <a:moveTo>
                  <a:pt x="169672" y="1188212"/>
                </a:moveTo>
                <a:lnTo>
                  <a:pt x="162052" y="1170686"/>
                </a:lnTo>
                <a:lnTo>
                  <a:pt x="144526" y="1178306"/>
                </a:lnTo>
                <a:lnTo>
                  <a:pt x="152146" y="1195832"/>
                </a:lnTo>
                <a:lnTo>
                  <a:pt x="169672" y="1188212"/>
                </a:lnTo>
                <a:close/>
              </a:path>
              <a:path w="809625" h="2879725">
                <a:moveTo>
                  <a:pt x="170815" y="1012317"/>
                </a:moveTo>
                <a:lnTo>
                  <a:pt x="154813" y="1002030"/>
                </a:lnTo>
                <a:lnTo>
                  <a:pt x="144526" y="1018159"/>
                </a:lnTo>
                <a:lnTo>
                  <a:pt x="160528" y="1028446"/>
                </a:lnTo>
                <a:lnTo>
                  <a:pt x="170815" y="1012317"/>
                </a:lnTo>
                <a:close/>
              </a:path>
              <a:path w="809625" h="2879725">
                <a:moveTo>
                  <a:pt x="176403" y="1568577"/>
                </a:moveTo>
                <a:lnTo>
                  <a:pt x="168021" y="1551432"/>
                </a:lnTo>
                <a:lnTo>
                  <a:pt x="151003" y="1559814"/>
                </a:lnTo>
                <a:lnTo>
                  <a:pt x="159385" y="1576959"/>
                </a:lnTo>
                <a:lnTo>
                  <a:pt x="176403" y="1568577"/>
                </a:lnTo>
                <a:close/>
              </a:path>
              <a:path w="809625" h="2879725">
                <a:moveTo>
                  <a:pt x="190754" y="1351788"/>
                </a:moveTo>
                <a:lnTo>
                  <a:pt x="174625" y="1341628"/>
                </a:lnTo>
                <a:lnTo>
                  <a:pt x="164465" y="1357757"/>
                </a:lnTo>
                <a:lnTo>
                  <a:pt x="180594" y="1367917"/>
                </a:lnTo>
                <a:lnTo>
                  <a:pt x="190754" y="1351788"/>
                </a:lnTo>
                <a:close/>
              </a:path>
              <a:path w="809625" h="2879725">
                <a:moveTo>
                  <a:pt x="191389" y="980313"/>
                </a:moveTo>
                <a:lnTo>
                  <a:pt x="175387" y="970026"/>
                </a:lnTo>
                <a:lnTo>
                  <a:pt x="165100" y="986028"/>
                </a:lnTo>
                <a:lnTo>
                  <a:pt x="181102" y="996315"/>
                </a:lnTo>
                <a:lnTo>
                  <a:pt x="191389" y="980313"/>
                </a:lnTo>
                <a:close/>
              </a:path>
              <a:path w="809625" h="2879725">
                <a:moveTo>
                  <a:pt x="193167" y="1602740"/>
                </a:moveTo>
                <a:lnTo>
                  <a:pt x="184785" y="1585722"/>
                </a:lnTo>
                <a:lnTo>
                  <a:pt x="167767" y="1594104"/>
                </a:lnTo>
                <a:lnTo>
                  <a:pt x="176149" y="1611122"/>
                </a:lnTo>
                <a:lnTo>
                  <a:pt x="193167" y="1602740"/>
                </a:lnTo>
                <a:close/>
              </a:path>
              <a:path w="809625" h="2879725">
                <a:moveTo>
                  <a:pt x="204597" y="1172972"/>
                </a:moveTo>
                <a:lnTo>
                  <a:pt x="196977" y="1155573"/>
                </a:lnTo>
                <a:lnTo>
                  <a:pt x="179451" y="1163066"/>
                </a:lnTo>
                <a:lnTo>
                  <a:pt x="187071" y="1180592"/>
                </a:lnTo>
                <a:lnTo>
                  <a:pt x="204597" y="1172972"/>
                </a:lnTo>
                <a:close/>
              </a:path>
              <a:path w="809625" h="2879725">
                <a:moveTo>
                  <a:pt x="210058" y="1637030"/>
                </a:moveTo>
                <a:lnTo>
                  <a:pt x="201676" y="1619885"/>
                </a:lnTo>
                <a:lnTo>
                  <a:pt x="184531" y="1628267"/>
                </a:lnTo>
                <a:lnTo>
                  <a:pt x="192913" y="1645412"/>
                </a:lnTo>
                <a:lnTo>
                  <a:pt x="210058" y="1637030"/>
                </a:lnTo>
                <a:close/>
              </a:path>
              <a:path w="809625" h="2879725">
                <a:moveTo>
                  <a:pt x="211963" y="948182"/>
                </a:moveTo>
                <a:lnTo>
                  <a:pt x="195961" y="937895"/>
                </a:lnTo>
                <a:lnTo>
                  <a:pt x="185674" y="954024"/>
                </a:lnTo>
                <a:lnTo>
                  <a:pt x="201676" y="964311"/>
                </a:lnTo>
                <a:lnTo>
                  <a:pt x="211963" y="948182"/>
                </a:lnTo>
                <a:close/>
              </a:path>
              <a:path w="809625" h="2879725">
                <a:moveTo>
                  <a:pt x="222885" y="1372108"/>
                </a:moveTo>
                <a:lnTo>
                  <a:pt x="206883" y="1361948"/>
                </a:lnTo>
                <a:lnTo>
                  <a:pt x="196596" y="1378077"/>
                </a:lnTo>
                <a:lnTo>
                  <a:pt x="212725" y="1388237"/>
                </a:lnTo>
                <a:lnTo>
                  <a:pt x="222885" y="1372108"/>
                </a:lnTo>
                <a:close/>
              </a:path>
              <a:path w="809625" h="2879725">
                <a:moveTo>
                  <a:pt x="226822" y="1671193"/>
                </a:moveTo>
                <a:lnTo>
                  <a:pt x="218440" y="1654048"/>
                </a:lnTo>
                <a:lnTo>
                  <a:pt x="201295" y="1662430"/>
                </a:lnTo>
                <a:lnTo>
                  <a:pt x="209677" y="1679575"/>
                </a:lnTo>
                <a:lnTo>
                  <a:pt x="226822" y="1671193"/>
                </a:lnTo>
                <a:close/>
              </a:path>
              <a:path w="809625" h="2879725">
                <a:moveTo>
                  <a:pt x="232537" y="916178"/>
                </a:moveTo>
                <a:lnTo>
                  <a:pt x="216535" y="905891"/>
                </a:lnTo>
                <a:lnTo>
                  <a:pt x="206248" y="921893"/>
                </a:lnTo>
                <a:lnTo>
                  <a:pt x="222250" y="932180"/>
                </a:lnTo>
                <a:lnTo>
                  <a:pt x="232537" y="916178"/>
                </a:lnTo>
                <a:close/>
              </a:path>
              <a:path w="809625" h="2879725">
                <a:moveTo>
                  <a:pt x="239522" y="1157859"/>
                </a:moveTo>
                <a:lnTo>
                  <a:pt x="231902" y="1140333"/>
                </a:lnTo>
                <a:lnTo>
                  <a:pt x="214376" y="1147953"/>
                </a:lnTo>
                <a:lnTo>
                  <a:pt x="221996" y="1165352"/>
                </a:lnTo>
                <a:lnTo>
                  <a:pt x="239522" y="1157859"/>
                </a:lnTo>
                <a:close/>
              </a:path>
              <a:path w="809625" h="2879725">
                <a:moveTo>
                  <a:pt x="243586" y="1705356"/>
                </a:moveTo>
                <a:lnTo>
                  <a:pt x="235204" y="1688338"/>
                </a:lnTo>
                <a:lnTo>
                  <a:pt x="218059" y="1696720"/>
                </a:lnTo>
                <a:lnTo>
                  <a:pt x="226441" y="1713738"/>
                </a:lnTo>
                <a:lnTo>
                  <a:pt x="243586" y="1705356"/>
                </a:lnTo>
                <a:close/>
              </a:path>
              <a:path w="809625" h="2879725">
                <a:moveTo>
                  <a:pt x="253111" y="884047"/>
                </a:moveTo>
                <a:lnTo>
                  <a:pt x="237109" y="873760"/>
                </a:lnTo>
                <a:lnTo>
                  <a:pt x="226822" y="889889"/>
                </a:lnTo>
                <a:lnTo>
                  <a:pt x="242824" y="900049"/>
                </a:lnTo>
                <a:lnTo>
                  <a:pt x="253111" y="884047"/>
                </a:lnTo>
                <a:close/>
              </a:path>
              <a:path w="809625" h="2879725">
                <a:moveTo>
                  <a:pt x="255143" y="1392555"/>
                </a:moveTo>
                <a:lnTo>
                  <a:pt x="239014" y="1382395"/>
                </a:lnTo>
                <a:lnTo>
                  <a:pt x="228854" y="1398397"/>
                </a:lnTo>
                <a:lnTo>
                  <a:pt x="244983" y="1408684"/>
                </a:lnTo>
                <a:lnTo>
                  <a:pt x="255143" y="1392555"/>
                </a:lnTo>
                <a:close/>
              </a:path>
              <a:path w="809625" h="2879725">
                <a:moveTo>
                  <a:pt x="260350" y="1739646"/>
                </a:moveTo>
                <a:lnTo>
                  <a:pt x="251968" y="1722501"/>
                </a:lnTo>
                <a:lnTo>
                  <a:pt x="234823" y="1730883"/>
                </a:lnTo>
                <a:lnTo>
                  <a:pt x="243205" y="1748028"/>
                </a:lnTo>
                <a:lnTo>
                  <a:pt x="260350" y="1739646"/>
                </a:lnTo>
                <a:close/>
              </a:path>
              <a:path w="809625" h="2879725">
                <a:moveTo>
                  <a:pt x="273685" y="852043"/>
                </a:moveTo>
                <a:lnTo>
                  <a:pt x="257683" y="841756"/>
                </a:lnTo>
                <a:lnTo>
                  <a:pt x="247396" y="857758"/>
                </a:lnTo>
                <a:lnTo>
                  <a:pt x="263398" y="868045"/>
                </a:lnTo>
                <a:lnTo>
                  <a:pt x="273685" y="852043"/>
                </a:lnTo>
                <a:close/>
              </a:path>
              <a:path w="809625" h="2879725">
                <a:moveTo>
                  <a:pt x="274447" y="1142619"/>
                </a:moveTo>
                <a:lnTo>
                  <a:pt x="266827" y="1125220"/>
                </a:lnTo>
                <a:lnTo>
                  <a:pt x="249428" y="1132713"/>
                </a:lnTo>
                <a:lnTo>
                  <a:pt x="256921" y="1150239"/>
                </a:lnTo>
                <a:lnTo>
                  <a:pt x="274447" y="1142619"/>
                </a:lnTo>
                <a:close/>
              </a:path>
              <a:path w="809625" h="2879725">
                <a:moveTo>
                  <a:pt x="277114" y="1773809"/>
                </a:moveTo>
                <a:lnTo>
                  <a:pt x="268732" y="1756664"/>
                </a:lnTo>
                <a:lnTo>
                  <a:pt x="251587" y="1765046"/>
                </a:lnTo>
                <a:lnTo>
                  <a:pt x="259969" y="1782191"/>
                </a:lnTo>
                <a:lnTo>
                  <a:pt x="277114" y="1773809"/>
                </a:lnTo>
                <a:close/>
              </a:path>
              <a:path w="809625" h="2879725">
                <a:moveTo>
                  <a:pt x="287274" y="1412875"/>
                </a:moveTo>
                <a:lnTo>
                  <a:pt x="271272" y="1402715"/>
                </a:lnTo>
                <a:lnTo>
                  <a:pt x="260985" y="1418844"/>
                </a:lnTo>
                <a:lnTo>
                  <a:pt x="277114" y="1429004"/>
                </a:lnTo>
                <a:lnTo>
                  <a:pt x="287274" y="1412875"/>
                </a:lnTo>
                <a:close/>
              </a:path>
              <a:path w="809625" h="2879725">
                <a:moveTo>
                  <a:pt x="293878" y="1807972"/>
                </a:moveTo>
                <a:lnTo>
                  <a:pt x="285496" y="1790954"/>
                </a:lnTo>
                <a:lnTo>
                  <a:pt x="268351" y="1799336"/>
                </a:lnTo>
                <a:lnTo>
                  <a:pt x="276733" y="1816481"/>
                </a:lnTo>
                <a:lnTo>
                  <a:pt x="293878" y="1807972"/>
                </a:lnTo>
                <a:close/>
              </a:path>
              <a:path w="809625" h="2879725">
                <a:moveTo>
                  <a:pt x="294259" y="819912"/>
                </a:moveTo>
                <a:lnTo>
                  <a:pt x="278130" y="809625"/>
                </a:lnTo>
                <a:lnTo>
                  <a:pt x="267843" y="825627"/>
                </a:lnTo>
                <a:lnTo>
                  <a:pt x="283972" y="835914"/>
                </a:lnTo>
                <a:lnTo>
                  <a:pt x="294259" y="819912"/>
                </a:lnTo>
                <a:close/>
              </a:path>
              <a:path w="809625" h="2879725">
                <a:moveTo>
                  <a:pt x="309372" y="1127506"/>
                </a:moveTo>
                <a:lnTo>
                  <a:pt x="301752" y="1109980"/>
                </a:lnTo>
                <a:lnTo>
                  <a:pt x="284353" y="1117600"/>
                </a:lnTo>
                <a:lnTo>
                  <a:pt x="291973" y="1134999"/>
                </a:lnTo>
                <a:lnTo>
                  <a:pt x="309372" y="1127506"/>
                </a:lnTo>
                <a:close/>
              </a:path>
              <a:path w="809625" h="2879725">
                <a:moveTo>
                  <a:pt x="310642" y="1842262"/>
                </a:moveTo>
                <a:lnTo>
                  <a:pt x="302260" y="1825117"/>
                </a:lnTo>
                <a:lnTo>
                  <a:pt x="285115" y="1833499"/>
                </a:lnTo>
                <a:lnTo>
                  <a:pt x="293497" y="1850644"/>
                </a:lnTo>
                <a:lnTo>
                  <a:pt x="310642" y="1842262"/>
                </a:lnTo>
                <a:close/>
              </a:path>
              <a:path w="809625" h="2879725">
                <a:moveTo>
                  <a:pt x="314833" y="787908"/>
                </a:moveTo>
                <a:lnTo>
                  <a:pt x="298704" y="777621"/>
                </a:lnTo>
                <a:lnTo>
                  <a:pt x="288417" y="793623"/>
                </a:lnTo>
                <a:lnTo>
                  <a:pt x="304546" y="803910"/>
                </a:lnTo>
                <a:lnTo>
                  <a:pt x="314833" y="787908"/>
                </a:lnTo>
                <a:close/>
              </a:path>
              <a:path w="809625" h="2879725">
                <a:moveTo>
                  <a:pt x="319532" y="1433322"/>
                </a:moveTo>
                <a:lnTo>
                  <a:pt x="303403" y="1423162"/>
                </a:lnTo>
                <a:lnTo>
                  <a:pt x="293243" y="1439164"/>
                </a:lnTo>
                <a:lnTo>
                  <a:pt x="309372" y="1449451"/>
                </a:lnTo>
                <a:lnTo>
                  <a:pt x="319532" y="1433322"/>
                </a:lnTo>
                <a:close/>
              </a:path>
              <a:path w="809625" h="2879725">
                <a:moveTo>
                  <a:pt x="327406" y="1876425"/>
                </a:moveTo>
                <a:lnTo>
                  <a:pt x="319024" y="1859407"/>
                </a:lnTo>
                <a:lnTo>
                  <a:pt x="301879" y="1867789"/>
                </a:lnTo>
                <a:lnTo>
                  <a:pt x="310261" y="1884807"/>
                </a:lnTo>
                <a:lnTo>
                  <a:pt x="327406" y="1876425"/>
                </a:lnTo>
                <a:close/>
              </a:path>
              <a:path w="809625" h="2879725">
                <a:moveTo>
                  <a:pt x="335407" y="755777"/>
                </a:moveTo>
                <a:lnTo>
                  <a:pt x="319278" y="745490"/>
                </a:lnTo>
                <a:lnTo>
                  <a:pt x="308991" y="761492"/>
                </a:lnTo>
                <a:lnTo>
                  <a:pt x="325120" y="771779"/>
                </a:lnTo>
                <a:lnTo>
                  <a:pt x="335407" y="755777"/>
                </a:lnTo>
                <a:close/>
              </a:path>
              <a:path w="809625" h="2879725">
                <a:moveTo>
                  <a:pt x="344170" y="1910715"/>
                </a:moveTo>
                <a:lnTo>
                  <a:pt x="335788" y="1893570"/>
                </a:lnTo>
                <a:lnTo>
                  <a:pt x="318643" y="1901952"/>
                </a:lnTo>
                <a:lnTo>
                  <a:pt x="327025" y="1919097"/>
                </a:lnTo>
                <a:lnTo>
                  <a:pt x="344170" y="1910715"/>
                </a:lnTo>
                <a:close/>
              </a:path>
              <a:path w="809625" h="2879725">
                <a:moveTo>
                  <a:pt x="344297" y="1112266"/>
                </a:moveTo>
                <a:lnTo>
                  <a:pt x="336677" y="1094740"/>
                </a:lnTo>
                <a:lnTo>
                  <a:pt x="319278" y="1102360"/>
                </a:lnTo>
                <a:lnTo>
                  <a:pt x="326898" y="1119886"/>
                </a:lnTo>
                <a:lnTo>
                  <a:pt x="344297" y="1112266"/>
                </a:lnTo>
                <a:close/>
              </a:path>
              <a:path w="809625" h="2879725">
                <a:moveTo>
                  <a:pt x="351663" y="1453642"/>
                </a:moveTo>
                <a:lnTo>
                  <a:pt x="335661" y="1443482"/>
                </a:lnTo>
                <a:lnTo>
                  <a:pt x="325374" y="1459611"/>
                </a:lnTo>
                <a:lnTo>
                  <a:pt x="341503" y="1469771"/>
                </a:lnTo>
                <a:lnTo>
                  <a:pt x="351663" y="1453642"/>
                </a:lnTo>
                <a:close/>
              </a:path>
              <a:path w="809625" h="2879725">
                <a:moveTo>
                  <a:pt x="355981" y="723773"/>
                </a:moveTo>
                <a:lnTo>
                  <a:pt x="339852" y="713486"/>
                </a:lnTo>
                <a:lnTo>
                  <a:pt x="329565" y="729488"/>
                </a:lnTo>
                <a:lnTo>
                  <a:pt x="345694" y="739775"/>
                </a:lnTo>
                <a:lnTo>
                  <a:pt x="355981" y="723773"/>
                </a:lnTo>
                <a:close/>
              </a:path>
              <a:path w="809625" h="2879725">
                <a:moveTo>
                  <a:pt x="360934" y="1944878"/>
                </a:moveTo>
                <a:lnTo>
                  <a:pt x="352552" y="1927733"/>
                </a:lnTo>
                <a:lnTo>
                  <a:pt x="335407" y="1936115"/>
                </a:lnTo>
                <a:lnTo>
                  <a:pt x="343789" y="1953260"/>
                </a:lnTo>
                <a:lnTo>
                  <a:pt x="360934" y="1944878"/>
                </a:lnTo>
                <a:close/>
              </a:path>
              <a:path w="809625" h="2879725">
                <a:moveTo>
                  <a:pt x="376428" y="691642"/>
                </a:moveTo>
                <a:lnTo>
                  <a:pt x="360426" y="681355"/>
                </a:lnTo>
                <a:lnTo>
                  <a:pt x="350139" y="697369"/>
                </a:lnTo>
                <a:lnTo>
                  <a:pt x="366141" y="707656"/>
                </a:lnTo>
                <a:lnTo>
                  <a:pt x="376428" y="691642"/>
                </a:lnTo>
                <a:close/>
              </a:path>
              <a:path w="809625" h="2879725">
                <a:moveTo>
                  <a:pt x="377698" y="1979041"/>
                </a:moveTo>
                <a:lnTo>
                  <a:pt x="369316" y="1962023"/>
                </a:lnTo>
                <a:lnTo>
                  <a:pt x="352171" y="1970405"/>
                </a:lnTo>
                <a:lnTo>
                  <a:pt x="360680" y="1987423"/>
                </a:lnTo>
                <a:lnTo>
                  <a:pt x="377698" y="1979041"/>
                </a:lnTo>
                <a:close/>
              </a:path>
              <a:path w="809625" h="2879725">
                <a:moveTo>
                  <a:pt x="379222" y="1097026"/>
                </a:moveTo>
                <a:lnTo>
                  <a:pt x="371729" y="1079627"/>
                </a:lnTo>
                <a:lnTo>
                  <a:pt x="354203" y="1087247"/>
                </a:lnTo>
                <a:lnTo>
                  <a:pt x="361823" y="1104646"/>
                </a:lnTo>
                <a:lnTo>
                  <a:pt x="379222" y="1097026"/>
                </a:lnTo>
                <a:close/>
              </a:path>
              <a:path w="809625" h="2879725">
                <a:moveTo>
                  <a:pt x="383921" y="1474089"/>
                </a:moveTo>
                <a:lnTo>
                  <a:pt x="367792" y="1463802"/>
                </a:lnTo>
                <a:lnTo>
                  <a:pt x="357632" y="1479931"/>
                </a:lnTo>
                <a:lnTo>
                  <a:pt x="373761" y="1490091"/>
                </a:lnTo>
                <a:lnTo>
                  <a:pt x="383921" y="1474089"/>
                </a:lnTo>
                <a:close/>
              </a:path>
              <a:path w="809625" h="2879725">
                <a:moveTo>
                  <a:pt x="394462" y="2013331"/>
                </a:moveTo>
                <a:lnTo>
                  <a:pt x="386080" y="1996186"/>
                </a:lnTo>
                <a:lnTo>
                  <a:pt x="369062" y="2004568"/>
                </a:lnTo>
                <a:lnTo>
                  <a:pt x="377444" y="2021713"/>
                </a:lnTo>
                <a:lnTo>
                  <a:pt x="394462" y="2013331"/>
                </a:lnTo>
                <a:close/>
              </a:path>
              <a:path w="809625" h="2879725">
                <a:moveTo>
                  <a:pt x="397002" y="659511"/>
                </a:moveTo>
                <a:lnTo>
                  <a:pt x="381000" y="649224"/>
                </a:lnTo>
                <a:lnTo>
                  <a:pt x="370713" y="665353"/>
                </a:lnTo>
                <a:lnTo>
                  <a:pt x="386715" y="675640"/>
                </a:lnTo>
                <a:lnTo>
                  <a:pt x="397002" y="659511"/>
                </a:lnTo>
                <a:close/>
              </a:path>
              <a:path w="809625" h="2879725">
                <a:moveTo>
                  <a:pt x="411226" y="2047494"/>
                </a:moveTo>
                <a:lnTo>
                  <a:pt x="402844" y="2030349"/>
                </a:lnTo>
                <a:lnTo>
                  <a:pt x="385826" y="2038731"/>
                </a:lnTo>
                <a:lnTo>
                  <a:pt x="394208" y="2055876"/>
                </a:lnTo>
                <a:lnTo>
                  <a:pt x="411226" y="2047494"/>
                </a:lnTo>
                <a:close/>
              </a:path>
              <a:path w="809625" h="2879725">
                <a:moveTo>
                  <a:pt x="414274" y="1081913"/>
                </a:moveTo>
                <a:lnTo>
                  <a:pt x="406654" y="1064387"/>
                </a:lnTo>
                <a:lnTo>
                  <a:pt x="389128" y="1072007"/>
                </a:lnTo>
                <a:lnTo>
                  <a:pt x="396748" y="1089533"/>
                </a:lnTo>
                <a:lnTo>
                  <a:pt x="414274" y="1081913"/>
                </a:lnTo>
                <a:close/>
              </a:path>
              <a:path w="809625" h="2879725">
                <a:moveTo>
                  <a:pt x="416052" y="1494409"/>
                </a:moveTo>
                <a:lnTo>
                  <a:pt x="399923" y="1484249"/>
                </a:lnTo>
                <a:lnTo>
                  <a:pt x="389763" y="1500378"/>
                </a:lnTo>
                <a:lnTo>
                  <a:pt x="405892" y="1510538"/>
                </a:lnTo>
                <a:lnTo>
                  <a:pt x="416052" y="1494409"/>
                </a:lnTo>
                <a:close/>
              </a:path>
              <a:path w="809625" h="2879725">
                <a:moveTo>
                  <a:pt x="417576" y="627507"/>
                </a:moveTo>
                <a:lnTo>
                  <a:pt x="401574" y="617220"/>
                </a:lnTo>
                <a:lnTo>
                  <a:pt x="391287" y="633222"/>
                </a:lnTo>
                <a:lnTo>
                  <a:pt x="407289" y="643509"/>
                </a:lnTo>
                <a:lnTo>
                  <a:pt x="417576" y="627507"/>
                </a:lnTo>
                <a:close/>
              </a:path>
              <a:path w="809625" h="2879725">
                <a:moveTo>
                  <a:pt x="427990" y="2081657"/>
                </a:moveTo>
                <a:lnTo>
                  <a:pt x="419608" y="2064639"/>
                </a:lnTo>
                <a:lnTo>
                  <a:pt x="402590" y="2073021"/>
                </a:lnTo>
                <a:lnTo>
                  <a:pt x="410972" y="2090039"/>
                </a:lnTo>
                <a:lnTo>
                  <a:pt x="427990" y="2081657"/>
                </a:lnTo>
                <a:close/>
              </a:path>
              <a:path w="809625" h="2879725">
                <a:moveTo>
                  <a:pt x="438150" y="595376"/>
                </a:moveTo>
                <a:lnTo>
                  <a:pt x="422148" y="585089"/>
                </a:lnTo>
                <a:lnTo>
                  <a:pt x="411861" y="601218"/>
                </a:lnTo>
                <a:lnTo>
                  <a:pt x="427863" y="611505"/>
                </a:lnTo>
                <a:lnTo>
                  <a:pt x="438150" y="595376"/>
                </a:lnTo>
                <a:close/>
              </a:path>
              <a:path w="809625" h="2879725">
                <a:moveTo>
                  <a:pt x="444754" y="2115947"/>
                </a:moveTo>
                <a:lnTo>
                  <a:pt x="436372" y="2098802"/>
                </a:lnTo>
                <a:lnTo>
                  <a:pt x="419354" y="2107184"/>
                </a:lnTo>
                <a:lnTo>
                  <a:pt x="427736" y="2124329"/>
                </a:lnTo>
                <a:lnTo>
                  <a:pt x="444754" y="2115947"/>
                </a:lnTo>
                <a:close/>
              </a:path>
              <a:path w="809625" h="2879725">
                <a:moveTo>
                  <a:pt x="448310" y="1514856"/>
                </a:moveTo>
                <a:lnTo>
                  <a:pt x="432181" y="1504569"/>
                </a:lnTo>
                <a:lnTo>
                  <a:pt x="422021" y="1520698"/>
                </a:lnTo>
                <a:lnTo>
                  <a:pt x="438150" y="1530858"/>
                </a:lnTo>
                <a:lnTo>
                  <a:pt x="448310" y="1514856"/>
                </a:lnTo>
                <a:close/>
              </a:path>
              <a:path w="809625" h="2879725">
                <a:moveTo>
                  <a:pt x="449199" y="1066673"/>
                </a:moveTo>
                <a:lnTo>
                  <a:pt x="441579" y="1049274"/>
                </a:lnTo>
                <a:lnTo>
                  <a:pt x="424053" y="1056767"/>
                </a:lnTo>
                <a:lnTo>
                  <a:pt x="431673" y="1074293"/>
                </a:lnTo>
                <a:lnTo>
                  <a:pt x="449199" y="1066673"/>
                </a:lnTo>
                <a:close/>
              </a:path>
              <a:path w="809625" h="2879725">
                <a:moveTo>
                  <a:pt x="458724" y="563372"/>
                </a:moveTo>
                <a:lnTo>
                  <a:pt x="442722" y="553085"/>
                </a:lnTo>
                <a:lnTo>
                  <a:pt x="432435" y="569087"/>
                </a:lnTo>
                <a:lnTo>
                  <a:pt x="448437" y="579374"/>
                </a:lnTo>
                <a:lnTo>
                  <a:pt x="458724" y="563372"/>
                </a:lnTo>
                <a:close/>
              </a:path>
              <a:path w="809625" h="2879725">
                <a:moveTo>
                  <a:pt x="461645" y="2150110"/>
                </a:moveTo>
                <a:lnTo>
                  <a:pt x="453136" y="2132965"/>
                </a:lnTo>
                <a:lnTo>
                  <a:pt x="436118" y="2141474"/>
                </a:lnTo>
                <a:lnTo>
                  <a:pt x="444500" y="2158492"/>
                </a:lnTo>
                <a:lnTo>
                  <a:pt x="461645" y="2150110"/>
                </a:lnTo>
                <a:close/>
              </a:path>
              <a:path w="809625" h="2879725">
                <a:moveTo>
                  <a:pt x="478409" y="2184400"/>
                </a:moveTo>
                <a:lnTo>
                  <a:pt x="470027" y="2167255"/>
                </a:lnTo>
                <a:lnTo>
                  <a:pt x="452882" y="2175637"/>
                </a:lnTo>
                <a:lnTo>
                  <a:pt x="461264" y="2192782"/>
                </a:lnTo>
                <a:lnTo>
                  <a:pt x="478409" y="2184400"/>
                </a:lnTo>
                <a:close/>
              </a:path>
              <a:path w="809625" h="2879725">
                <a:moveTo>
                  <a:pt x="479298" y="531241"/>
                </a:moveTo>
                <a:lnTo>
                  <a:pt x="463296" y="520954"/>
                </a:lnTo>
                <a:lnTo>
                  <a:pt x="453009" y="537083"/>
                </a:lnTo>
                <a:lnTo>
                  <a:pt x="469011" y="547370"/>
                </a:lnTo>
                <a:lnTo>
                  <a:pt x="479298" y="531241"/>
                </a:lnTo>
                <a:close/>
              </a:path>
              <a:path w="809625" h="2879725">
                <a:moveTo>
                  <a:pt x="480441" y="1535176"/>
                </a:moveTo>
                <a:lnTo>
                  <a:pt x="464312" y="1525016"/>
                </a:lnTo>
                <a:lnTo>
                  <a:pt x="454152" y="1541145"/>
                </a:lnTo>
                <a:lnTo>
                  <a:pt x="470281" y="1551305"/>
                </a:lnTo>
                <a:lnTo>
                  <a:pt x="480441" y="1535176"/>
                </a:lnTo>
                <a:close/>
              </a:path>
              <a:path w="809625" h="2879725">
                <a:moveTo>
                  <a:pt x="484124" y="1051560"/>
                </a:moveTo>
                <a:lnTo>
                  <a:pt x="476504" y="1034034"/>
                </a:lnTo>
                <a:lnTo>
                  <a:pt x="458978" y="1041654"/>
                </a:lnTo>
                <a:lnTo>
                  <a:pt x="466598" y="1059180"/>
                </a:lnTo>
                <a:lnTo>
                  <a:pt x="484124" y="1051560"/>
                </a:lnTo>
                <a:close/>
              </a:path>
              <a:path w="809625" h="2879725">
                <a:moveTo>
                  <a:pt x="495173" y="2218563"/>
                </a:moveTo>
                <a:lnTo>
                  <a:pt x="486791" y="2201418"/>
                </a:lnTo>
                <a:lnTo>
                  <a:pt x="469646" y="2209800"/>
                </a:lnTo>
                <a:lnTo>
                  <a:pt x="478028" y="2226945"/>
                </a:lnTo>
                <a:lnTo>
                  <a:pt x="495173" y="2218563"/>
                </a:lnTo>
                <a:close/>
              </a:path>
              <a:path w="809625" h="2879725">
                <a:moveTo>
                  <a:pt x="499872" y="499237"/>
                </a:moveTo>
                <a:lnTo>
                  <a:pt x="483870" y="488950"/>
                </a:lnTo>
                <a:lnTo>
                  <a:pt x="473583" y="504952"/>
                </a:lnTo>
                <a:lnTo>
                  <a:pt x="489585" y="515239"/>
                </a:lnTo>
                <a:lnTo>
                  <a:pt x="499872" y="499237"/>
                </a:lnTo>
                <a:close/>
              </a:path>
              <a:path w="809625" h="2879725">
                <a:moveTo>
                  <a:pt x="511937" y="2252726"/>
                </a:moveTo>
                <a:lnTo>
                  <a:pt x="503555" y="2235708"/>
                </a:lnTo>
                <a:lnTo>
                  <a:pt x="486410" y="2244090"/>
                </a:lnTo>
                <a:lnTo>
                  <a:pt x="494792" y="2261108"/>
                </a:lnTo>
                <a:lnTo>
                  <a:pt x="511937" y="2252726"/>
                </a:lnTo>
                <a:close/>
              </a:path>
              <a:path w="809625" h="2879725">
                <a:moveTo>
                  <a:pt x="512699" y="1555496"/>
                </a:moveTo>
                <a:lnTo>
                  <a:pt x="496570" y="1545336"/>
                </a:lnTo>
                <a:lnTo>
                  <a:pt x="486410" y="1561465"/>
                </a:lnTo>
                <a:lnTo>
                  <a:pt x="502412" y="1571625"/>
                </a:lnTo>
                <a:lnTo>
                  <a:pt x="512699" y="1555496"/>
                </a:lnTo>
                <a:close/>
              </a:path>
              <a:path w="809625" h="2879725">
                <a:moveTo>
                  <a:pt x="519049" y="1036320"/>
                </a:moveTo>
                <a:lnTo>
                  <a:pt x="511429" y="1018921"/>
                </a:lnTo>
                <a:lnTo>
                  <a:pt x="494030" y="1026414"/>
                </a:lnTo>
                <a:lnTo>
                  <a:pt x="501523" y="1043940"/>
                </a:lnTo>
                <a:lnTo>
                  <a:pt x="519049" y="1036320"/>
                </a:lnTo>
                <a:close/>
              </a:path>
              <a:path w="809625" h="2879725">
                <a:moveTo>
                  <a:pt x="520446" y="467106"/>
                </a:moveTo>
                <a:lnTo>
                  <a:pt x="504444" y="456819"/>
                </a:lnTo>
                <a:lnTo>
                  <a:pt x="494157" y="472821"/>
                </a:lnTo>
                <a:lnTo>
                  <a:pt x="510159" y="483108"/>
                </a:lnTo>
                <a:lnTo>
                  <a:pt x="520446" y="467106"/>
                </a:lnTo>
                <a:close/>
              </a:path>
              <a:path w="809625" h="2879725">
                <a:moveTo>
                  <a:pt x="528701" y="2287016"/>
                </a:moveTo>
                <a:lnTo>
                  <a:pt x="520319" y="2269871"/>
                </a:lnTo>
                <a:lnTo>
                  <a:pt x="503174" y="2278253"/>
                </a:lnTo>
                <a:lnTo>
                  <a:pt x="511556" y="2295398"/>
                </a:lnTo>
                <a:lnTo>
                  <a:pt x="528701" y="2287016"/>
                </a:lnTo>
                <a:close/>
              </a:path>
              <a:path w="809625" h="2879725">
                <a:moveTo>
                  <a:pt x="541020" y="435102"/>
                </a:moveTo>
                <a:lnTo>
                  <a:pt x="525018" y="424815"/>
                </a:lnTo>
                <a:lnTo>
                  <a:pt x="514731" y="440817"/>
                </a:lnTo>
                <a:lnTo>
                  <a:pt x="530733" y="451104"/>
                </a:lnTo>
                <a:lnTo>
                  <a:pt x="541020" y="435102"/>
                </a:lnTo>
                <a:close/>
              </a:path>
              <a:path w="809625" h="2879725">
                <a:moveTo>
                  <a:pt x="544830" y="1575943"/>
                </a:moveTo>
                <a:lnTo>
                  <a:pt x="528701" y="1565783"/>
                </a:lnTo>
                <a:lnTo>
                  <a:pt x="518541" y="1581785"/>
                </a:lnTo>
                <a:lnTo>
                  <a:pt x="534670" y="1592072"/>
                </a:lnTo>
                <a:lnTo>
                  <a:pt x="544830" y="1575943"/>
                </a:lnTo>
                <a:close/>
              </a:path>
              <a:path w="809625" h="2879725">
                <a:moveTo>
                  <a:pt x="545465" y="2321179"/>
                </a:moveTo>
                <a:lnTo>
                  <a:pt x="537083" y="2304034"/>
                </a:lnTo>
                <a:lnTo>
                  <a:pt x="519938" y="2312416"/>
                </a:lnTo>
                <a:lnTo>
                  <a:pt x="528320" y="2329561"/>
                </a:lnTo>
                <a:lnTo>
                  <a:pt x="545465" y="2321179"/>
                </a:lnTo>
                <a:close/>
              </a:path>
              <a:path w="809625" h="2879725">
                <a:moveTo>
                  <a:pt x="553974" y="1021207"/>
                </a:moveTo>
                <a:lnTo>
                  <a:pt x="546354" y="1003681"/>
                </a:lnTo>
                <a:lnTo>
                  <a:pt x="528955" y="1011301"/>
                </a:lnTo>
                <a:lnTo>
                  <a:pt x="536575" y="1028700"/>
                </a:lnTo>
                <a:lnTo>
                  <a:pt x="553974" y="1021207"/>
                </a:lnTo>
                <a:close/>
              </a:path>
              <a:path w="809625" h="2879725">
                <a:moveTo>
                  <a:pt x="561594" y="402971"/>
                </a:moveTo>
                <a:lnTo>
                  <a:pt x="545592" y="392684"/>
                </a:lnTo>
                <a:lnTo>
                  <a:pt x="535305" y="408686"/>
                </a:lnTo>
                <a:lnTo>
                  <a:pt x="551307" y="418973"/>
                </a:lnTo>
                <a:lnTo>
                  <a:pt x="561594" y="402971"/>
                </a:lnTo>
                <a:close/>
              </a:path>
              <a:path w="809625" h="2879725">
                <a:moveTo>
                  <a:pt x="562229" y="2355354"/>
                </a:moveTo>
                <a:lnTo>
                  <a:pt x="553847" y="2338324"/>
                </a:lnTo>
                <a:lnTo>
                  <a:pt x="536702" y="2346706"/>
                </a:lnTo>
                <a:lnTo>
                  <a:pt x="545084" y="2363724"/>
                </a:lnTo>
                <a:lnTo>
                  <a:pt x="562229" y="2355354"/>
                </a:lnTo>
                <a:close/>
              </a:path>
              <a:path w="809625" h="2879725">
                <a:moveTo>
                  <a:pt x="577088" y="1596263"/>
                </a:moveTo>
                <a:lnTo>
                  <a:pt x="560959" y="1586103"/>
                </a:lnTo>
                <a:lnTo>
                  <a:pt x="550799" y="1602232"/>
                </a:lnTo>
                <a:lnTo>
                  <a:pt x="566801" y="1612392"/>
                </a:lnTo>
                <a:lnTo>
                  <a:pt x="577088" y="1596263"/>
                </a:lnTo>
                <a:close/>
              </a:path>
              <a:path w="809625" h="2879725">
                <a:moveTo>
                  <a:pt x="578993" y="2389632"/>
                </a:moveTo>
                <a:lnTo>
                  <a:pt x="570611" y="2372487"/>
                </a:lnTo>
                <a:lnTo>
                  <a:pt x="553466" y="2380869"/>
                </a:lnTo>
                <a:lnTo>
                  <a:pt x="561848" y="2398014"/>
                </a:lnTo>
                <a:lnTo>
                  <a:pt x="578993" y="2389632"/>
                </a:lnTo>
                <a:close/>
              </a:path>
              <a:path w="809625" h="2879725">
                <a:moveTo>
                  <a:pt x="582168" y="370967"/>
                </a:moveTo>
                <a:lnTo>
                  <a:pt x="566166" y="360680"/>
                </a:lnTo>
                <a:lnTo>
                  <a:pt x="555879" y="376682"/>
                </a:lnTo>
                <a:lnTo>
                  <a:pt x="571881" y="386969"/>
                </a:lnTo>
                <a:lnTo>
                  <a:pt x="582168" y="370967"/>
                </a:lnTo>
                <a:close/>
              </a:path>
              <a:path w="809625" h="2879725">
                <a:moveTo>
                  <a:pt x="588899" y="1005967"/>
                </a:moveTo>
                <a:lnTo>
                  <a:pt x="581406" y="988441"/>
                </a:lnTo>
                <a:lnTo>
                  <a:pt x="563880" y="996061"/>
                </a:lnTo>
                <a:lnTo>
                  <a:pt x="571500" y="1013587"/>
                </a:lnTo>
                <a:lnTo>
                  <a:pt x="588899" y="1005967"/>
                </a:lnTo>
                <a:close/>
              </a:path>
              <a:path w="809625" h="2879725">
                <a:moveTo>
                  <a:pt x="595757" y="2423795"/>
                </a:moveTo>
                <a:lnTo>
                  <a:pt x="587375" y="2406650"/>
                </a:lnTo>
                <a:lnTo>
                  <a:pt x="570230" y="2415032"/>
                </a:lnTo>
                <a:lnTo>
                  <a:pt x="578612" y="2432177"/>
                </a:lnTo>
                <a:lnTo>
                  <a:pt x="595757" y="2423795"/>
                </a:lnTo>
                <a:close/>
              </a:path>
              <a:path w="809625" h="2879725">
                <a:moveTo>
                  <a:pt x="602742" y="338836"/>
                </a:moveTo>
                <a:lnTo>
                  <a:pt x="586613" y="328549"/>
                </a:lnTo>
                <a:lnTo>
                  <a:pt x="576453" y="344551"/>
                </a:lnTo>
                <a:lnTo>
                  <a:pt x="592455" y="354838"/>
                </a:lnTo>
                <a:lnTo>
                  <a:pt x="602742" y="338836"/>
                </a:lnTo>
                <a:close/>
              </a:path>
              <a:path w="809625" h="2879725">
                <a:moveTo>
                  <a:pt x="609219" y="1616710"/>
                </a:moveTo>
                <a:lnTo>
                  <a:pt x="593090" y="1606550"/>
                </a:lnTo>
                <a:lnTo>
                  <a:pt x="582930" y="1622552"/>
                </a:lnTo>
                <a:lnTo>
                  <a:pt x="599059" y="1632839"/>
                </a:lnTo>
                <a:lnTo>
                  <a:pt x="609219" y="1616710"/>
                </a:lnTo>
                <a:close/>
              </a:path>
              <a:path w="809625" h="2879725">
                <a:moveTo>
                  <a:pt x="612521" y="2458085"/>
                </a:moveTo>
                <a:lnTo>
                  <a:pt x="604139" y="2440940"/>
                </a:lnTo>
                <a:lnTo>
                  <a:pt x="586994" y="2449322"/>
                </a:lnTo>
                <a:lnTo>
                  <a:pt x="595376" y="2466467"/>
                </a:lnTo>
                <a:lnTo>
                  <a:pt x="612521" y="2458085"/>
                </a:lnTo>
                <a:close/>
              </a:path>
              <a:path w="809625" h="2879725">
                <a:moveTo>
                  <a:pt x="623316" y="306705"/>
                </a:moveTo>
                <a:lnTo>
                  <a:pt x="607187" y="296545"/>
                </a:lnTo>
                <a:lnTo>
                  <a:pt x="596900" y="312547"/>
                </a:lnTo>
                <a:lnTo>
                  <a:pt x="613029" y="322834"/>
                </a:lnTo>
                <a:lnTo>
                  <a:pt x="623316" y="306705"/>
                </a:lnTo>
                <a:close/>
              </a:path>
              <a:path w="809625" h="2879725">
                <a:moveTo>
                  <a:pt x="623824" y="990727"/>
                </a:moveTo>
                <a:lnTo>
                  <a:pt x="616331" y="973328"/>
                </a:lnTo>
                <a:lnTo>
                  <a:pt x="598805" y="980948"/>
                </a:lnTo>
                <a:lnTo>
                  <a:pt x="606425" y="998347"/>
                </a:lnTo>
                <a:lnTo>
                  <a:pt x="623824" y="990727"/>
                </a:lnTo>
                <a:close/>
              </a:path>
              <a:path w="809625" h="2879725">
                <a:moveTo>
                  <a:pt x="629285" y="2492248"/>
                </a:moveTo>
                <a:lnTo>
                  <a:pt x="620903" y="2475103"/>
                </a:lnTo>
                <a:lnTo>
                  <a:pt x="603758" y="2483485"/>
                </a:lnTo>
                <a:lnTo>
                  <a:pt x="612140" y="2500630"/>
                </a:lnTo>
                <a:lnTo>
                  <a:pt x="629285" y="2492248"/>
                </a:lnTo>
                <a:close/>
              </a:path>
              <a:path w="809625" h="2879725">
                <a:moveTo>
                  <a:pt x="641477" y="1637030"/>
                </a:moveTo>
                <a:lnTo>
                  <a:pt x="625348" y="1626870"/>
                </a:lnTo>
                <a:lnTo>
                  <a:pt x="615188" y="1642999"/>
                </a:lnTo>
                <a:lnTo>
                  <a:pt x="631190" y="1653159"/>
                </a:lnTo>
                <a:lnTo>
                  <a:pt x="641477" y="1637030"/>
                </a:lnTo>
                <a:close/>
              </a:path>
              <a:path w="809625" h="2879725">
                <a:moveTo>
                  <a:pt x="643890" y="274701"/>
                </a:moveTo>
                <a:lnTo>
                  <a:pt x="627761" y="264414"/>
                </a:lnTo>
                <a:lnTo>
                  <a:pt x="617474" y="280416"/>
                </a:lnTo>
                <a:lnTo>
                  <a:pt x="633603" y="290703"/>
                </a:lnTo>
                <a:lnTo>
                  <a:pt x="643890" y="274701"/>
                </a:lnTo>
                <a:close/>
              </a:path>
              <a:path w="809625" h="2879725">
                <a:moveTo>
                  <a:pt x="646049" y="2526411"/>
                </a:moveTo>
                <a:lnTo>
                  <a:pt x="637667" y="2509393"/>
                </a:lnTo>
                <a:lnTo>
                  <a:pt x="620522" y="2517775"/>
                </a:lnTo>
                <a:lnTo>
                  <a:pt x="629031" y="2534793"/>
                </a:lnTo>
                <a:lnTo>
                  <a:pt x="646049" y="2526411"/>
                </a:lnTo>
                <a:close/>
              </a:path>
              <a:path w="809625" h="2879725">
                <a:moveTo>
                  <a:pt x="658876" y="975614"/>
                </a:moveTo>
                <a:lnTo>
                  <a:pt x="651256" y="958088"/>
                </a:lnTo>
                <a:lnTo>
                  <a:pt x="633730" y="965708"/>
                </a:lnTo>
                <a:lnTo>
                  <a:pt x="641350" y="983234"/>
                </a:lnTo>
                <a:lnTo>
                  <a:pt x="658876" y="975614"/>
                </a:lnTo>
                <a:close/>
              </a:path>
              <a:path w="809625" h="2879725">
                <a:moveTo>
                  <a:pt x="662813" y="2560701"/>
                </a:moveTo>
                <a:lnTo>
                  <a:pt x="654431" y="2543556"/>
                </a:lnTo>
                <a:lnTo>
                  <a:pt x="637413" y="2551938"/>
                </a:lnTo>
                <a:lnTo>
                  <a:pt x="645795" y="2569083"/>
                </a:lnTo>
                <a:lnTo>
                  <a:pt x="662813" y="2560701"/>
                </a:lnTo>
                <a:close/>
              </a:path>
              <a:path w="809625" h="2879725">
                <a:moveTo>
                  <a:pt x="664464" y="242570"/>
                </a:moveTo>
                <a:lnTo>
                  <a:pt x="648335" y="232283"/>
                </a:lnTo>
                <a:lnTo>
                  <a:pt x="638048" y="248412"/>
                </a:lnTo>
                <a:lnTo>
                  <a:pt x="654177" y="258699"/>
                </a:lnTo>
                <a:lnTo>
                  <a:pt x="664464" y="242570"/>
                </a:lnTo>
                <a:close/>
              </a:path>
              <a:path w="809625" h="2879725">
                <a:moveTo>
                  <a:pt x="673608" y="1657477"/>
                </a:moveTo>
                <a:lnTo>
                  <a:pt x="657479" y="1647190"/>
                </a:lnTo>
                <a:lnTo>
                  <a:pt x="647319" y="1663319"/>
                </a:lnTo>
                <a:lnTo>
                  <a:pt x="663448" y="1673479"/>
                </a:lnTo>
                <a:lnTo>
                  <a:pt x="673608" y="1657477"/>
                </a:lnTo>
                <a:close/>
              </a:path>
              <a:path w="809625" h="2879725">
                <a:moveTo>
                  <a:pt x="679577" y="2594864"/>
                </a:moveTo>
                <a:lnTo>
                  <a:pt x="671195" y="2577719"/>
                </a:lnTo>
                <a:lnTo>
                  <a:pt x="654177" y="2586101"/>
                </a:lnTo>
                <a:lnTo>
                  <a:pt x="662559" y="2603246"/>
                </a:lnTo>
                <a:lnTo>
                  <a:pt x="679577" y="2594864"/>
                </a:lnTo>
                <a:close/>
              </a:path>
              <a:path w="809625" h="2879725">
                <a:moveTo>
                  <a:pt x="684911" y="210566"/>
                </a:moveTo>
                <a:lnTo>
                  <a:pt x="668909" y="200279"/>
                </a:lnTo>
                <a:lnTo>
                  <a:pt x="658622" y="216281"/>
                </a:lnTo>
                <a:lnTo>
                  <a:pt x="674751" y="226568"/>
                </a:lnTo>
                <a:lnTo>
                  <a:pt x="684911" y="210566"/>
                </a:lnTo>
                <a:close/>
              </a:path>
              <a:path w="809625" h="2879725">
                <a:moveTo>
                  <a:pt x="693801" y="960374"/>
                </a:moveTo>
                <a:lnTo>
                  <a:pt x="686181" y="942975"/>
                </a:lnTo>
                <a:lnTo>
                  <a:pt x="668655" y="950595"/>
                </a:lnTo>
                <a:lnTo>
                  <a:pt x="676275" y="967994"/>
                </a:lnTo>
                <a:lnTo>
                  <a:pt x="693801" y="960374"/>
                </a:lnTo>
                <a:close/>
              </a:path>
              <a:path w="809625" h="2879725">
                <a:moveTo>
                  <a:pt x="696341" y="2629027"/>
                </a:moveTo>
                <a:lnTo>
                  <a:pt x="687959" y="2612009"/>
                </a:lnTo>
                <a:lnTo>
                  <a:pt x="670941" y="2620391"/>
                </a:lnTo>
                <a:lnTo>
                  <a:pt x="679323" y="2637409"/>
                </a:lnTo>
                <a:lnTo>
                  <a:pt x="696341" y="2629027"/>
                </a:lnTo>
                <a:close/>
              </a:path>
              <a:path w="809625" h="2879725">
                <a:moveTo>
                  <a:pt x="705485" y="178435"/>
                </a:moveTo>
                <a:lnTo>
                  <a:pt x="689483" y="168148"/>
                </a:lnTo>
                <a:lnTo>
                  <a:pt x="679196" y="184277"/>
                </a:lnTo>
                <a:lnTo>
                  <a:pt x="695198" y="194564"/>
                </a:lnTo>
                <a:lnTo>
                  <a:pt x="705485" y="178435"/>
                </a:lnTo>
                <a:close/>
              </a:path>
              <a:path w="809625" h="2879725">
                <a:moveTo>
                  <a:pt x="705866" y="1677797"/>
                </a:moveTo>
                <a:lnTo>
                  <a:pt x="689737" y="1667637"/>
                </a:lnTo>
                <a:lnTo>
                  <a:pt x="679577" y="1683766"/>
                </a:lnTo>
                <a:lnTo>
                  <a:pt x="695579" y="1693926"/>
                </a:lnTo>
                <a:lnTo>
                  <a:pt x="705866" y="1677797"/>
                </a:lnTo>
                <a:close/>
              </a:path>
              <a:path w="809625" h="2879725">
                <a:moveTo>
                  <a:pt x="713105" y="2663317"/>
                </a:moveTo>
                <a:lnTo>
                  <a:pt x="704723" y="2646172"/>
                </a:lnTo>
                <a:lnTo>
                  <a:pt x="687705" y="2654554"/>
                </a:lnTo>
                <a:lnTo>
                  <a:pt x="696087" y="2671699"/>
                </a:lnTo>
                <a:lnTo>
                  <a:pt x="713105" y="2663317"/>
                </a:lnTo>
                <a:close/>
              </a:path>
              <a:path w="809625" h="2879725">
                <a:moveTo>
                  <a:pt x="726059" y="146431"/>
                </a:moveTo>
                <a:lnTo>
                  <a:pt x="710057" y="136144"/>
                </a:lnTo>
                <a:lnTo>
                  <a:pt x="699770" y="152146"/>
                </a:lnTo>
                <a:lnTo>
                  <a:pt x="715772" y="162433"/>
                </a:lnTo>
                <a:lnTo>
                  <a:pt x="726059" y="146431"/>
                </a:lnTo>
                <a:close/>
              </a:path>
              <a:path w="809625" h="2879725">
                <a:moveTo>
                  <a:pt x="728726" y="945261"/>
                </a:moveTo>
                <a:lnTo>
                  <a:pt x="721106" y="927735"/>
                </a:lnTo>
                <a:lnTo>
                  <a:pt x="703707" y="935355"/>
                </a:lnTo>
                <a:lnTo>
                  <a:pt x="711200" y="952881"/>
                </a:lnTo>
                <a:lnTo>
                  <a:pt x="728726" y="945261"/>
                </a:lnTo>
                <a:close/>
              </a:path>
              <a:path w="809625" h="2879725">
                <a:moveTo>
                  <a:pt x="729996" y="2697480"/>
                </a:moveTo>
                <a:lnTo>
                  <a:pt x="721487" y="2680335"/>
                </a:lnTo>
                <a:lnTo>
                  <a:pt x="704469" y="2688717"/>
                </a:lnTo>
                <a:lnTo>
                  <a:pt x="712851" y="2705862"/>
                </a:lnTo>
                <a:lnTo>
                  <a:pt x="729996" y="2697480"/>
                </a:lnTo>
                <a:close/>
              </a:path>
              <a:path w="809625" h="2879725">
                <a:moveTo>
                  <a:pt x="737997" y="1698244"/>
                </a:moveTo>
                <a:lnTo>
                  <a:pt x="721868" y="1687957"/>
                </a:lnTo>
                <a:lnTo>
                  <a:pt x="711708" y="1704086"/>
                </a:lnTo>
                <a:lnTo>
                  <a:pt x="727837" y="1714246"/>
                </a:lnTo>
                <a:lnTo>
                  <a:pt x="737997" y="1698244"/>
                </a:lnTo>
                <a:close/>
              </a:path>
              <a:path w="809625" h="2879725">
                <a:moveTo>
                  <a:pt x="746633" y="114300"/>
                </a:moveTo>
                <a:lnTo>
                  <a:pt x="730631" y="104013"/>
                </a:lnTo>
                <a:lnTo>
                  <a:pt x="720344" y="120142"/>
                </a:lnTo>
                <a:lnTo>
                  <a:pt x="736346" y="130429"/>
                </a:lnTo>
                <a:lnTo>
                  <a:pt x="746633" y="114300"/>
                </a:lnTo>
                <a:close/>
              </a:path>
              <a:path w="809625" h="2879725">
                <a:moveTo>
                  <a:pt x="746760" y="2731706"/>
                </a:moveTo>
                <a:lnTo>
                  <a:pt x="738378" y="2714625"/>
                </a:lnTo>
                <a:lnTo>
                  <a:pt x="721233" y="2722981"/>
                </a:lnTo>
                <a:lnTo>
                  <a:pt x="729615" y="2740088"/>
                </a:lnTo>
                <a:lnTo>
                  <a:pt x="746760" y="2731706"/>
                </a:lnTo>
                <a:close/>
              </a:path>
              <a:path w="809625" h="2879725">
                <a:moveTo>
                  <a:pt x="763524" y="2765907"/>
                </a:moveTo>
                <a:lnTo>
                  <a:pt x="755142" y="2748813"/>
                </a:lnTo>
                <a:lnTo>
                  <a:pt x="737997" y="2757195"/>
                </a:lnTo>
                <a:lnTo>
                  <a:pt x="746379" y="2774302"/>
                </a:lnTo>
                <a:lnTo>
                  <a:pt x="763524" y="2765907"/>
                </a:lnTo>
                <a:close/>
              </a:path>
              <a:path w="809625" h="2879725">
                <a:moveTo>
                  <a:pt x="767207" y="82296"/>
                </a:moveTo>
                <a:lnTo>
                  <a:pt x="751205" y="72009"/>
                </a:lnTo>
                <a:lnTo>
                  <a:pt x="740918" y="88011"/>
                </a:lnTo>
                <a:lnTo>
                  <a:pt x="756920" y="98298"/>
                </a:lnTo>
                <a:lnTo>
                  <a:pt x="767207" y="82296"/>
                </a:lnTo>
                <a:close/>
              </a:path>
              <a:path w="809625" h="2879725">
                <a:moveTo>
                  <a:pt x="780288" y="2800121"/>
                </a:moveTo>
                <a:lnTo>
                  <a:pt x="771906" y="2783014"/>
                </a:lnTo>
                <a:lnTo>
                  <a:pt x="754761" y="2791409"/>
                </a:lnTo>
                <a:lnTo>
                  <a:pt x="763143" y="2808503"/>
                </a:lnTo>
                <a:lnTo>
                  <a:pt x="780288" y="2800121"/>
                </a:lnTo>
                <a:close/>
              </a:path>
              <a:path w="809625" h="2879725">
                <a:moveTo>
                  <a:pt x="808609" y="1754124"/>
                </a:moveTo>
                <a:lnTo>
                  <a:pt x="792988" y="1728216"/>
                </a:lnTo>
                <a:lnTo>
                  <a:pt x="781037" y="1708404"/>
                </a:lnTo>
                <a:lnTo>
                  <a:pt x="764667" y="1681226"/>
                </a:lnTo>
                <a:lnTo>
                  <a:pt x="723900" y="1745615"/>
                </a:lnTo>
                <a:lnTo>
                  <a:pt x="808609" y="1754124"/>
                </a:lnTo>
                <a:close/>
              </a:path>
              <a:path w="809625" h="2879725">
                <a:moveTo>
                  <a:pt x="808609" y="900049"/>
                </a:moveTo>
                <a:lnTo>
                  <a:pt x="723646" y="895477"/>
                </a:lnTo>
                <a:lnTo>
                  <a:pt x="753999" y="965454"/>
                </a:lnTo>
                <a:lnTo>
                  <a:pt x="777214" y="937641"/>
                </a:lnTo>
                <a:lnTo>
                  <a:pt x="794715" y="916686"/>
                </a:lnTo>
                <a:lnTo>
                  <a:pt x="808609" y="900049"/>
                </a:lnTo>
                <a:close/>
              </a:path>
              <a:path w="809625" h="2879725">
                <a:moveTo>
                  <a:pt x="808609" y="0"/>
                </a:moveTo>
                <a:lnTo>
                  <a:pt x="735457" y="43561"/>
                </a:lnTo>
                <a:lnTo>
                  <a:pt x="799592" y="84709"/>
                </a:lnTo>
                <a:lnTo>
                  <a:pt x="801560" y="66167"/>
                </a:lnTo>
                <a:lnTo>
                  <a:pt x="803465" y="48260"/>
                </a:lnTo>
                <a:lnTo>
                  <a:pt x="808609" y="0"/>
                </a:lnTo>
                <a:close/>
              </a:path>
              <a:path w="809625" h="2879725">
                <a:moveTo>
                  <a:pt x="809371" y="2794533"/>
                </a:moveTo>
                <a:lnTo>
                  <a:pt x="740918" y="2828074"/>
                </a:lnTo>
                <a:lnTo>
                  <a:pt x="808609" y="2879725"/>
                </a:lnTo>
                <a:lnTo>
                  <a:pt x="809078" y="2826893"/>
                </a:lnTo>
                <a:lnTo>
                  <a:pt x="809167" y="2817228"/>
                </a:lnTo>
                <a:lnTo>
                  <a:pt x="809371" y="2794533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20"/>
          <p:cNvSpPr txBox="1"/>
          <p:nvPr/>
        </p:nvSpPr>
        <p:spPr>
          <a:xfrm>
            <a:off x="4797425" y="2573273"/>
            <a:ext cx="501650" cy="244475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1.1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21"/>
          <p:cNvSpPr txBox="1"/>
          <p:nvPr/>
        </p:nvSpPr>
        <p:spPr>
          <a:xfrm>
            <a:off x="4797425" y="2889250"/>
            <a:ext cx="501650" cy="244475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1.2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2"/>
          <p:cNvSpPr txBox="1"/>
          <p:nvPr/>
        </p:nvSpPr>
        <p:spPr>
          <a:xfrm>
            <a:off x="5472176" y="2573273"/>
            <a:ext cx="501650" cy="244475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1.3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5"/>
          <p:cNvSpPr txBox="1"/>
          <p:nvPr/>
        </p:nvSpPr>
        <p:spPr>
          <a:xfrm>
            <a:off x="5472176" y="2889250"/>
            <a:ext cx="501650" cy="244475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1.4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4"/>
          <p:cNvSpPr txBox="1"/>
          <p:nvPr/>
        </p:nvSpPr>
        <p:spPr>
          <a:xfrm>
            <a:off x="6146800" y="2573273"/>
            <a:ext cx="501650" cy="244475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1.5</a:t>
            </a:r>
            <a:endParaRPr sz="2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46800" y="2889250"/>
            <a:ext cx="501650" cy="244475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1.6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7"/>
          <p:cNvSpPr txBox="1"/>
          <p:nvPr/>
        </p:nvSpPr>
        <p:spPr>
          <a:xfrm>
            <a:off x="6821551" y="2573273"/>
            <a:ext cx="501650" cy="244475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1.7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8"/>
          <p:cNvSpPr txBox="1"/>
          <p:nvPr/>
        </p:nvSpPr>
        <p:spPr>
          <a:xfrm>
            <a:off x="6821551" y="2889250"/>
            <a:ext cx="501650" cy="244475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1.8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497826" y="2708275"/>
            <a:ext cx="501650" cy="244475"/>
          </a:xfrm>
          <a:prstGeom prst="rect">
            <a:avLst/>
          </a:prstGeom>
          <a:solidFill>
            <a:srgbClr val="009900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1.9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33"/>
          <p:cNvSpPr txBox="1"/>
          <p:nvPr/>
        </p:nvSpPr>
        <p:spPr>
          <a:xfrm>
            <a:off x="2951226" y="3384550"/>
            <a:ext cx="5807075" cy="765175"/>
          </a:xfrm>
          <a:prstGeom prst="rect">
            <a:avLst/>
          </a:prstGeom>
          <a:solidFill>
            <a:srgbClr val="FFFF66">
              <a:alpha val="10195"/>
            </a:srgbClr>
          </a:solidFill>
          <a:ln w="19050">
            <a:solidFill>
              <a:srgbClr val="FFFF66"/>
            </a:solidFill>
          </a:ln>
        </p:spPr>
        <p:txBody>
          <a:bodyPr vert="horz" wrap="square" lIns="0" tIns="191135" rIns="0" bIns="0" rtlCol="0">
            <a:spAutoFit/>
          </a:bodyPr>
          <a:lstStyle/>
          <a:p>
            <a:pPr marL="417830">
              <a:lnSpc>
                <a:spcPct val="100000"/>
              </a:lnSpc>
              <a:spcBef>
                <a:spcPts val="1505"/>
              </a:spcBef>
            </a:pPr>
            <a:r>
              <a:rPr sz="2400" b="1" dirty="0">
                <a:latin typeface="Arial"/>
                <a:cs typeface="Arial"/>
              </a:rPr>
              <a:t>М2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7"/>
          <p:cNvSpPr txBox="1"/>
          <p:nvPr/>
        </p:nvSpPr>
        <p:spPr>
          <a:xfrm>
            <a:off x="4797425" y="3608451"/>
            <a:ext cx="50165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2.1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41"/>
          <p:cNvSpPr txBox="1"/>
          <p:nvPr/>
        </p:nvSpPr>
        <p:spPr>
          <a:xfrm>
            <a:off x="5472176" y="3608451"/>
            <a:ext cx="503555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7556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2.2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45"/>
          <p:cNvSpPr txBox="1"/>
          <p:nvPr/>
        </p:nvSpPr>
        <p:spPr>
          <a:xfrm>
            <a:off x="6146800" y="3608451"/>
            <a:ext cx="50165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2.3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49"/>
          <p:cNvSpPr txBox="1"/>
          <p:nvPr/>
        </p:nvSpPr>
        <p:spPr>
          <a:xfrm>
            <a:off x="6821551" y="3608387"/>
            <a:ext cx="492125" cy="230504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1814"/>
              </a:lnSpc>
            </a:pPr>
            <a:r>
              <a:rPr sz="2000" dirty="0">
                <a:latin typeface="Arial"/>
                <a:cs typeface="Arial"/>
              </a:rPr>
              <a:t>2.4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57"/>
          <p:cNvSpPr txBox="1"/>
          <p:nvPr/>
        </p:nvSpPr>
        <p:spPr>
          <a:xfrm>
            <a:off x="7451725" y="3608451"/>
            <a:ext cx="501650" cy="22542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74930">
              <a:lnSpc>
                <a:spcPts val="1775"/>
              </a:lnSpc>
            </a:pPr>
            <a:r>
              <a:rPr sz="2000" dirty="0">
                <a:latin typeface="Arial"/>
                <a:cs typeface="Arial"/>
              </a:rPr>
              <a:t>2.5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62"/>
          <p:cNvSpPr txBox="1"/>
          <p:nvPr/>
        </p:nvSpPr>
        <p:spPr>
          <a:xfrm>
            <a:off x="2951226" y="4238625"/>
            <a:ext cx="5807075" cy="765175"/>
          </a:xfrm>
          <a:prstGeom prst="rect">
            <a:avLst/>
          </a:prstGeom>
          <a:solidFill>
            <a:srgbClr val="FFFF66">
              <a:alpha val="10195"/>
            </a:srgbClr>
          </a:solidFill>
          <a:ln w="19050">
            <a:solidFill>
              <a:srgbClr val="FFFF66"/>
            </a:solidFill>
          </a:ln>
        </p:spPr>
        <p:txBody>
          <a:bodyPr vert="horz" wrap="square" lIns="0" tIns="193675" rIns="0" bIns="0" rtlCol="0">
            <a:spAutoFit/>
          </a:bodyPr>
          <a:lstStyle/>
          <a:p>
            <a:pPr marL="417830">
              <a:lnSpc>
                <a:spcPct val="100000"/>
              </a:lnSpc>
              <a:spcBef>
                <a:spcPts val="1525"/>
              </a:spcBef>
            </a:pPr>
            <a:r>
              <a:rPr sz="2400" b="1" dirty="0">
                <a:latin typeface="Arial"/>
                <a:cs typeface="Arial"/>
              </a:rPr>
              <a:t>М3</a:t>
            </a:r>
            <a:endParaRPr sz="2400">
              <a:latin typeface="Arial"/>
              <a:cs typeface="Arial"/>
            </a:endParaRPr>
          </a:p>
        </p:txBody>
      </p:sp>
      <p:sp>
        <p:nvSpPr>
          <p:cNvPr id="38" name="object 66"/>
          <p:cNvSpPr txBox="1"/>
          <p:nvPr/>
        </p:nvSpPr>
        <p:spPr>
          <a:xfrm>
            <a:off x="4797425" y="4329048"/>
            <a:ext cx="50165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3.1</a:t>
            </a:r>
            <a:endParaRPr sz="2000">
              <a:latin typeface="Arial"/>
              <a:cs typeface="Arial"/>
            </a:endParaRPr>
          </a:p>
        </p:txBody>
      </p:sp>
      <p:sp>
        <p:nvSpPr>
          <p:cNvPr id="39" name="object 70"/>
          <p:cNvSpPr txBox="1"/>
          <p:nvPr/>
        </p:nvSpPr>
        <p:spPr>
          <a:xfrm>
            <a:off x="4797425" y="4643373"/>
            <a:ext cx="50165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3.2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object 74"/>
          <p:cNvSpPr txBox="1"/>
          <p:nvPr/>
        </p:nvSpPr>
        <p:spPr>
          <a:xfrm>
            <a:off x="5472176" y="4329048"/>
            <a:ext cx="503555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7556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3.3</a:t>
            </a:r>
            <a:endParaRPr sz="2000">
              <a:latin typeface="Arial"/>
              <a:cs typeface="Arial"/>
            </a:endParaRPr>
          </a:p>
        </p:txBody>
      </p:sp>
      <p:sp>
        <p:nvSpPr>
          <p:cNvPr id="41" name="object 82"/>
          <p:cNvSpPr txBox="1"/>
          <p:nvPr/>
        </p:nvSpPr>
        <p:spPr>
          <a:xfrm>
            <a:off x="5472176" y="4643373"/>
            <a:ext cx="503555" cy="24447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556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3.4</a:t>
            </a:r>
            <a:endParaRPr sz="2000">
              <a:latin typeface="Arial"/>
              <a:cs typeface="Arial"/>
            </a:endParaRPr>
          </a:p>
        </p:txBody>
      </p:sp>
      <p:sp>
        <p:nvSpPr>
          <p:cNvPr id="42" name="object 78"/>
          <p:cNvSpPr txBox="1"/>
          <p:nvPr/>
        </p:nvSpPr>
        <p:spPr>
          <a:xfrm>
            <a:off x="6146800" y="4329048"/>
            <a:ext cx="50165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3.5</a:t>
            </a:r>
            <a:endParaRPr sz="2000">
              <a:latin typeface="Arial"/>
              <a:cs typeface="Arial"/>
            </a:endParaRPr>
          </a:p>
        </p:txBody>
      </p:sp>
      <p:sp>
        <p:nvSpPr>
          <p:cNvPr id="43" name="object 90"/>
          <p:cNvSpPr txBox="1"/>
          <p:nvPr/>
        </p:nvSpPr>
        <p:spPr>
          <a:xfrm>
            <a:off x="6146800" y="4643373"/>
            <a:ext cx="50165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3.6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98"/>
          <p:cNvSpPr txBox="1"/>
          <p:nvPr/>
        </p:nvSpPr>
        <p:spPr>
          <a:xfrm>
            <a:off x="6821551" y="4329048"/>
            <a:ext cx="50165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3.7</a:t>
            </a:r>
            <a:endParaRPr sz="2000">
              <a:latin typeface="Arial"/>
              <a:cs typeface="Arial"/>
            </a:endParaRPr>
          </a:p>
        </p:txBody>
      </p:sp>
      <p:sp>
        <p:nvSpPr>
          <p:cNvPr id="45" name="object 86"/>
          <p:cNvSpPr txBox="1"/>
          <p:nvPr/>
        </p:nvSpPr>
        <p:spPr>
          <a:xfrm>
            <a:off x="6821551" y="4643373"/>
            <a:ext cx="501650" cy="244475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742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3.8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94"/>
          <p:cNvSpPr txBox="1"/>
          <p:nvPr/>
        </p:nvSpPr>
        <p:spPr>
          <a:xfrm>
            <a:off x="7451725" y="4329048"/>
            <a:ext cx="50165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74930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3.9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102"/>
          <p:cNvSpPr txBox="1"/>
          <p:nvPr/>
        </p:nvSpPr>
        <p:spPr>
          <a:xfrm>
            <a:off x="7451725" y="4643373"/>
            <a:ext cx="50165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444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3.10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8" name="object 106"/>
          <p:cNvSpPr txBox="1"/>
          <p:nvPr/>
        </p:nvSpPr>
        <p:spPr>
          <a:xfrm>
            <a:off x="8082026" y="4329048"/>
            <a:ext cx="50165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</a:t>
            </a:r>
            <a:r>
              <a:rPr sz="2000" spc="-150" dirty="0">
                <a:latin typeface="Arial"/>
                <a:cs typeface="Arial"/>
              </a:rPr>
              <a:t>1</a:t>
            </a:r>
            <a:r>
              <a:rPr sz="2000" dirty="0"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49" name="object 110"/>
          <p:cNvSpPr txBox="1"/>
          <p:nvPr/>
        </p:nvSpPr>
        <p:spPr>
          <a:xfrm>
            <a:off x="8082026" y="4643373"/>
            <a:ext cx="50165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444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3.12</a:t>
            </a:r>
            <a:endParaRPr sz="2000">
              <a:latin typeface="Arial"/>
              <a:cs typeface="Arial"/>
            </a:endParaRPr>
          </a:p>
        </p:txBody>
      </p:sp>
      <p:sp>
        <p:nvSpPr>
          <p:cNvPr id="50" name="object 115"/>
          <p:cNvSpPr txBox="1"/>
          <p:nvPr/>
        </p:nvSpPr>
        <p:spPr>
          <a:xfrm>
            <a:off x="2951226" y="5364162"/>
            <a:ext cx="3556000" cy="765175"/>
          </a:xfrm>
          <a:prstGeom prst="rect">
            <a:avLst/>
          </a:prstGeom>
          <a:solidFill>
            <a:srgbClr val="FFFF66">
              <a:alpha val="10195"/>
            </a:srgbClr>
          </a:solidFill>
          <a:ln w="19050">
            <a:solidFill>
              <a:srgbClr val="FFFF66"/>
            </a:solidFill>
          </a:ln>
        </p:spPr>
        <p:txBody>
          <a:bodyPr vert="horz" wrap="square" lIns="0" tIns="192405" rIns="0" bIns="0" rtlCol="0">
            <a:spAutoFit/>
          </a:bodyPr>
          <a:lstStyle/>
          <a:p>
            <a:pPr marL="334010">
              <a:lnSpc>
                <a:spcPct val="100000"/>
              </a:lnSpc>
              <a:spcBef>
                <a:spcPts val="1515"/>
              </a:spcBef>
            </a:pPr>
            <a:r>
              <a:rPr sz="2400" b="1" dirty="0">
                <a:latin typeface="Arial"/>
                <a:cs typeface="Arial"/>
              </a:rPr>
              <a:t>М10</a:t>
            </a:r>
            <a:endParaRPr sz="2400">
              <a:latin typeface="Arial"/>
              <a:cs typeface="Arial"/>
            </a:endParaRPr>
          </a:p>
        </p:txBody>
      </p:sp>
      <p:sp>
        <p:nvSpPr>
          <p:cNvPr id="51" name="object 119"/>
          <p:cNvSpPr txBox="1"/>
          <p:nvPr/>
        </p:nvSpPr>
        <p:spPr>
          <a:xfrm>
            <a:off x="4797425" y="5589587"/>
            <a:ext cx="567055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36195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10.1</a:t>
            </a:r>
            <a:endParaRPr sz="2000">
              <a:latin typeface="Arial"/>
              <a:cs typeface="Arial"/>
            </a:endParaRPr>
          </a:p>
        </p:txBody>
      </p:sp>
      <p:sp>
        <p:nvSpPr>
          <p:cNvPr id="52" name="object 123"/>
          <p:cNvSpPr txBox="1"/>
          <p:nvPr/>
        </p:nvSpPr>
        <p:spPr>
          <a:xfrm>
            <a:off x="5607050" y="5589587"/>
            <a:ext cx="633730" cy="24447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0" rIns="0" bIns="0" rtlCol="0">
            <a:spAutoFit/>
          </a:bodyPr>
          <a:lstStyle/>
          <a:p>
            <a:pPr marL="69850">
              <a:lnSpc>
                <a:spcPts val="1925"/>
              </a:lnSpc>
            </a:pPr>
            <a:r>
              <a:rPr sz="2000" dirty="0">
                <a:latin typeface="Arial"/>
                <a:cs typeface="Arial"/>
              </a:rPr>
              <a:t>10.2</a:t>
            </a:r>
            <a:endParaRPr sz="2000">
              <a:latin typeface="Arial"/>
              <a:cs typeface="Arial"/>
            </a:endParaRPr>
          </a:p>
        </p:txBody>
      </p:sp>
      <p:sp>
        <p:nvSpPr>
          <p:cNvPr id="53" name="object 144"/>
          <p:cNvSpPr txBox="1"/>
          <p:nvPr/>
        </p:nvSpPr>
        <p:spPr>
          <a:xfrm>
            <a:off x="3165475" y="4987290"/>
            <a:ext cx="26212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58645" algn="l"/>
              </a:tabLst>
            </a:pPr>
            <a:r>
              <a:rPr sz="1800" dirty="0">
                <a:latin typeface="Arial"/>
                <a:cs typeface="Arial"/>
              </a:rPr>
              <a:t>……….	……….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20"/>
          <p:cNvSpPr txBox="1"/>
          <p:nvPr/>
        </p:nvSpPr>
        <p:spPr>
          <a:xfrm>
            <a:off x="415544" y="1214423"/>
            <a:ext cx="8514174" cy="5046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12065" rIns="0" bIns="0" rtlCol="0">
            <a:spAutoFit/>
          </a:bodyPr>
          <a:lstStyle/>
          <a:p>
            <a:pPr marL="18415" marR="5080" indent="-635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Arial"/>
                <a:cs typeface="Arial"/>
              </a:rPr>
              <a:t>В связи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с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реализацией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Болонской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декларации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весьма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актуальная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задача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–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разработка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кредитно-балльной</a:t>
            </a:r>
            <a:r>
              <a:rPr sz="1600" spc="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системы</a:t>
            </a:r>
            <a:r>
              <a:rPr sz="16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оценивания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учебных</a:t>
            </a:r>
            <a:r>
              <a:rPr sz="1600" spc="45">
                <a:latin typeface="Arial"/>
                <a:cs typeface="Arial"/>
              </a:rPr>
              <a:t> </a:t>
            </a:r>
            <a:r>
              <a:rPr sz="1600" spc="-5" smtClean="0">
                <a:latin typeface="Arial"/>
                <a:cs typeface="Arial"/>
              </a:rPr>
              <a:t>достижений</a:t>
            </a:r>
            <a:r>
              <a:rPr lang="ru-RU" sz="1600" spc="-5" dirty="0" smtClean="0">
                <a:latin typeface="Arial"/>
                <a:cs typeface="Arial"/>
              </a:rPr>
              <a:t> студентов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1071546"/>
            <a:ext cx="764386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600"/>
              </a:spcBef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spc="-1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1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АУЭС сейчас используются следующие формы обучения</a:t>
            </a:r>
            <a:r>
              <a:rPr lang="ru-RU" sz="2800" spc="-1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5280" indent="-323215" algn="just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AutoNum type="arabicParenR"/>
              <a:tabLst>
                <a:tab pos="335915" algn="l"/>
              </a:tabLst>
            </a:pPr>
            <a:r>
              <a:rPr lang="ru-RU" sz="2000" spc="-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Лекция (пассивная)</a:t>
            </a:r>
            <a:r>
              <a:rPr lang="ru-RU" sz="2000" spc="44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spc="434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1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обучаемый</a:t>
            </a:r>
            <a:r>
              <a:rPr lang="ru-RU" sz="2000" spc="44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1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выступает</a:t>
            </a:r>
            <a:r>
              <a:rPr lang="ru-RU" sz="2000" spc="44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spc="44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1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роли</a:t>
            </a:r>
            <a:r>
              <a:rPr lang="ru-RU" sz="2000" spc="434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1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"объекта"</a:t>
            </a:r>
            <a:r>
              <a:rPr lang="ru-RU" sz="2000" spc="43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1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lang="ru-RU" sz="2000" spc="434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1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(слушает</a:t>
            </a:r>
            <a:r>
              <a:rPr lang="ru-RU" sz="2000" spc="44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spc="-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смотрит);</a:t>
            </a:r>
            <a:endParaRPr lang="ru-RU" sz="2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6350" algn="just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AutoNum type="arabicParenR" startAt="2"/>
              <a:tabLst>
                <a:tab pos="342265" algn="l"/>
                <a:tab pos="2948305" algn="l"/>
                <a:tab pos="4171950" algn="l"/>
                <a:tab pos="6690359" algn="l"/>
              </a:tabLst>
            </a:pPr>
            <a:r>
              <a:rPr lang="ru-RU" sz="2000" spc="-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spc="-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лабораторное, практическое занятие, </a:t>
            </a:r>
            <a:r>
              <a:rPr lang="ru-RU" sz="2000" spc="-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практика, </a:t>
            </a:r>
            <a:r>
              <a:rPr lang="ru-RU" sz="2000" spc="-5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дипломирование</a:t>
            </a:r>
            <a:r>
              <a:rPr lang="ru-RU" sz="2000" spc="-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spc="-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(активная)  -  </a:t>
            </a:r>
            <a:r>
              <a:rPr lang="ru-RU" sz="2000" spc="-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обучаемый </a:t>
            </a:r>
            <a:r>
              <a:rPr lang="ru-RU" sz="2000" spc="-5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выступает	"субъектом"  обучения	(самостоятельная  работа, творческие задания);</a:t>
            </a:r>
          </a:p>
          <a:p>
            <a:pPr marL="373380" indent="-361315" algn="just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AutoNum type="arabicParenR" startAt="2"/>
              <a:tabLst>
                <a:tab pos="373380" algn="l"/>
                <a:tab pos="374015" algn="l"/>
                <a:tab pos="2100580" algn="l"/>
                <a:tab pos="2335530" algn="l"/>
                <a:tab pos="4297045" algn="l"/>
                <a:tab pos="6088380" algn="l"/>
                <a:tab pos="7821295" algn="l"/>
              </a:tabLst>
            </a:pPr>
            <a:r>
              <a:rPr lang="ru-RU" sz="2000" spc="-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интерактивная	(самая передовая, используется большинством эпизодически)  </a:t>
            </a: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	 </a:t>
            </a:r>
            <a:r>
              <a:rPr lang="ru-RU" sz="2000" spc="-1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взаимодействие.	Использование	</a:t>
            </a:r>
            <a:r>
              <a:rPr lang="ru-RU" sz="2000" spc="-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интерактивной	</a:t>
            </a:r>
            <a:r>
              <a:rPr lang="ru-RU" sz="2000" spc="-25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модели обучения предусматривает моделирование жизненных ситуаций, использование ролевых игр, совместное решение проблем. Исключается  доминирование какого-либо  участника учебного процесса или какой-либо идеи. Из объекта воздействия студент становится субъектом взаимодействия, он сам активно участвует  в процессе обучения, следуя своим индивидуальным маршрутом.</a:t>
            </a:r>
            <a:endParaRPr lang="ru-RU" sz="2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214290"/>
            <a:ext cx="1000132" cy="928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900618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sz="3200" spc="-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критического</a:t>
            </a:r>
            <a:r>
              <a:rPr sz="3200" spc="-2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мышления</a:t>
            </a:r>
            <a:endParaRPr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214282" y="1567078"/>
            <a:ext cx="8715436" cy="893065"/>
          </a:xfrm>
          <a:prstGeom prst="rect">
            <a:avLst/>
          </a:prstGeom>
          <a:solidFill>
            <a:srgbClr val="CC99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Критическое</a:t>
            </a:r>
            <a:r>
              <a:rPr sz="2400" b="1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мышление –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творческое, </a:t>
            </a:r>
            <a:r>
              <a:rPr sz="2400" b="1" spc="-7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00"/>
                </a:solidFill>
                <a:latin typeface="Arial"/>
                <a:cs typeface="Arial"/>
              </a:rPr>
              <a:t>аналитическое,</a:t>
            </a:r>
            <a:r>
              <a:rPr sz="2400" b="1" spc="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FF00"/>
                </a:solidFill>
                <a:latin typeface="Arial"/>
                <a:cs typeface="Arial"/>
              </a:rPr>
              <a:t>конструктивное</a:t>
            </a:r>
            <a:r>
              <a:rPr sz="2800" b="1" spc="-5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214282" y="2500306"/>
            <a:ext cx="8715436" cy="2382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488440"/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Критическое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мышление решает </a:t>
            </a:r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обучении </a:t>
            </a:r>
            <a:r>
              <a:rPr sz="2200" spc="-6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следующие</a:t>
            </a:r>
            <a:r>
              <a:rPr sz="22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задачи:</a:t>
            </a:r>
            <a:endParaRPr sz="2200">
              <a:solidFill>
                <a:srgbClr val="FFFF00"/>
              </a:solidFill>
              <a:latin typeface="Arial"/>
              <a:cs typeface="Arial"/>
            </a:endParaRPr>
          </a:p>
          <a:p>
            <a:pPr indent="-425450"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помогает обучаемому</a:t>
            </a:r>
            <a:r>
              <a:rPr sz="22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определить</a:t>
            </a:r>
            <a:r>
              <a:rPr sz="2200" b="1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Arial"/>
                <a:cs typeface="Arial"/>
              </a:rPr>
              <a:t>приоритеты;</a:t>
            </a:r>
            <a:endParaRPr sz="2200">
              <a:solidFill>
                <a:srgbClr val="FFFF00"/>
              </a:solidFill>
              <a:latin typeface="Arial"/>
              <a:cs typeface="Arial"/>
            </a:endParaRPr>
          </a:p>
          <a:p>
            <a:pPr marR="996315" indent="-419734"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предполагает принятие индивидуальной </a:t>
            </a:r>
            <a:r>
              <a:rPr sz="2200" b="1" spc="-6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ответственности;</a:t>
            </a:r>
            <a:endParaRPr sz="2200">
              <a:solidFill>
                <a:srgbClr val="FFFF00"/>
              </a:solidFill>
              <a:latin typeface="Arial"/>
              <a:cs typeface="Arial"/>
            </a:endParaRPr>
          </a:p>
          <a:p>
            <a:pPr marR="125730" indent="-419734"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повышает</a:t>
            </a:r>
            <a:r>
              <a:rPr sz="2200" b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Arial"/>
                <a:cs typeface="Arial"/>
              </a:rPr>
              <a:t>уровень</a:t>
            </a:r>
            <a:r>
              <a:rPr sz="2200" b="1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индивидуальной</a:t>
            </a:r>
            <a:r>
              <a:rPr sz="22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Arial"/>
                <a:cs typeface="Arial"/>
              </a:rPr>
              <a:t>культуры </a:t>
            </a:r>
            <a:r>
              <a:rPr sz="2200" b="1" spc="-6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FF00"/>
                </a:solidFill>
                <a:latin typeface="Arial"/>
                <a:cs typeface="Arial"/>
              </a:rPr>
              <a:t>работы</a:t>
            </a:r>
            <a:r>
              <a:rPr sz="22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00"/>
                </a:solidFill>
                <a:latin typeface="Arial"/>
                <a:cs typeface="Arial"/>
              </a:rPr>
              <a:t>с </a:t>
            </a:r>
            <a:r>
              <a:rPr sz="2200" b="1" spc="-5" dirty="0">
                <a:solidFill>
                  <a:srgbClr val="FFFF00"/>
                </a:solidFill>
                <a:latin typeface="Arial"/>
                <a:cs typeface="Arial"/>
              </a:rPr>
              <a:t>информацией.</a:t>
            </a:r>
            <a:endParaRPr sz="220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929197"/>
            <a:ext cx="8643998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661670">
              <a:lnSpc>
                <a:spcPct val="120100"/>
              </a:lnSpc>
              <a:spcBef>
                <a:spcPts val="95"/>
              </a:spcBef>
            </a:pPr>
            <a:r>
              <a:rPr lang="ru-RU" sz="2000" spc="-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Способы (приемы) формирования </a:t>
            </a:r>
            <a:r>
              <a:rPr lang="ru-RU" sz="2000" spc="-87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2000" spc="-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критического</a:t>
            </a:r>
            <a:r>
              <a:rPr lang="ru-RU" sz="2000" spc="-5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мышления:</a:t>
            </a: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lang="ru-RU" sz="2000" spc="-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Использование</a:t>
            </a:r>
            <a:r>
              <a:rPr lang="ru-RU" sz="2000" spc="-7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2000" spc="-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инструментов</a:t>
            </a:r>
            <a:endParaRPr lang="ru-RU" sz="2000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lang="ru-RU" spc="-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формирования</a:t>
            </a:r>
            <a:r>
              <a:rPr lang="ru-RU" spc="-5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мышления</a:t>
            </a:r>
            <a:r>
              <a:rPr lang="ru-RU" spc="-5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высокого </a:t>
            </a:r>
            <a:r>
              <a:rPr lang="ru-RU" spc="-869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уровня.</a:t>
            </a:r>
          </a:p>
          <a:p>
            <a:pPr marL="355600" marR="40005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lang="ru-RU" spc="-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Использование</a:t>
            </a:r>
            <a:r>
              <a:rPr lang="ru-RU" spc="-7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графических</a:t>
            </a:r>
            <a:r>
              <a:rPr lang="ru-RU" spc="-5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техник </a:t>
            </a:r>
            <a:r>
              <a:rPr lang="ru-RU" spc="-87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работы</a:t>
            </a:r>
            <a:r>
              <a:rPr lang="ru-RU" spc="-3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с </a:t>
            </a:r>
            <a:r>
              <a:rPr lang="ru-RU" spc="-5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информацией.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2800" spc="-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критического</a:t>
            </a:r>
            <a:r>
              <a:rPr lang="ru-RU" sz="2800" spc="-2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мышления</a:t>
            </a:r>
            <a:endParaRPr lang="ru-RU" sz="28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2000" dirty="0" smtClean="0">
                <a:solidFill>
                  <a:srgbClr val="FFFF00"/>
                </a:solidFill>
                <a:latin typeface="Arial"/>
                <a:cs typeface="Arial"/>
              </a:rPr>
              <a:t>Основные</a:t>
            </a:r>
            <a:r>
              <a:rPr lang="ru-RU" sz="2000" spc="-7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z="2000" spc="-5" dirty="0" smtClean="0">
                <a:solidFill>
                  <a:srgbClr val="FFFF00"/>
                </a:solidFill>
                <a:latin typeface="Arial"/>
                <a:cs typeface="Arial"/>
              </a:rPr>
              <a:t>этапы</a:t>
            </a:r>
            <a:r>
              <a:rPr lang="ru-RU" sz="2000" spc="-3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z="2000" spc="-5" dirty="0" smtClean="0">
                <a:solidFill>
                  <a:srgbClr val="FFFF00"/>
                </a:solidFill>
                <a:latin typeface="Arial"/>
                <a:cs typeface="Arial"/>
              </a:rPr>
              <a:t>технологии</a:t>
            </a:r>
            <a:endParaRPr lang="ru-RU" sz="2000" dirty="0">
              <a:latin typeface="Arial"/>
              <a:cs typeface="Arial"/>
            </a:endParaRPr>
          </a:p>
        </p:txBody>
      </p:sp>
      <p:grpSp>
        <p:nvGrpSpPr>
          <p:cNvPr id="6" name="object 2"/>
          <p:cNvGrpSpPr/>
          <p:nvPr/>
        </p:nvGrpSpPr>
        <p:grpSpPr>
          <a:xfrm>
            <a:off x="701675" y="1857364"/>
            <a:ext cx="7966075" cy="4497398"/>
            <a:chOff x="701675" y="2214562"/>
            <a:chExt cx="7966075" cy="4140200"/>
          </a:xfrm>
          <a:solidFill>
            <a:schemeClr val="bg2"/>
          </a:solidFill>
        </p:grpSpPr>
        <p:sp>
          <p:nvSpPr>
            <p:cNvPr id="7" name="object 3"/>
            <p:cNvSpPr/>
            <p:nvPr/>
          </p:nvSpPr>
          <p:spPr>
            <a:xfrm>
              <a:off x="701675" y="2214562"/>
              <a:ext cx="7966075" cy="4140200"/>
            </a:xfrm>
            <a:custGeom>
              <a:avLst/>
              <a:gdLst/>
              <a:ahLst/>
              <a:cxnLst/>
              <a:rect l="l" t="t" r="r" b="b"/>
              <a:pathLst>
                <a:path w="7966075" h="4140200">
                  <a:moveTo>
                    <a:pt x="7966075" y="0"/>
                  </a:moveTo>
                  <a:lnTo>
                    <a:pt x="0" y="0"/>
                  </a:lnTo>
                  <a:lnTo>
                    <a:pt x="0" y="4140200"/>
                  </a:lnTo>
                  <a:lnTo>
                    <a:pt x="7966075" y="4140200"/>
                  </a:lnTo>
                  <a:lnTo>
                    <a:pt x="796607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4"/>
            <p:cNvSpPr/>
            <p:nvPr/>
          </p:nvSpPr>
          <p:spPr>
            <a:xfrm>
              <a:off x="701675" y="2214562"/>
              <a:ext cx="7966075" cy="4140200"/>
            </a:xfrm>
            <a:custGeom>
              <a:avLst/>
              <a:gdLst/>
              <a:ahLst/>
              <a:cxnLst/>
              <a:rect l="l" t="t" r="r" b="b"/>
              <a:pathLst>
                <a:path w="7966075" h="4140200">
                  <a:moveTo>
                    <a:pt x="0" y="4140200"/>
                  </a:moveTo>
                  <a:lnTo>
                    <a:pt x="7966075" y="4140200"/>
                  </a:lnTo>
                  <a:lnTo>
                    <a:pt x="7966075" y="0"/>
                  </a:lnTo>
                  <a:lnTo>
                    <a:pt x="0" y="0"/>
                  </a:lnTo>
                  <a:lnTo>
                    <a:pt x="0" y="4140200"/>
                  </a:lnTo>
                  <a:close/>
                </a:path>
              </a:pathLst>
            </a:custGeom>
            <a:grpFill/>
            <a:ln w="19050">
              <a:solidFill>
                <a:srgbClr val="EBFC03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7"/>
          <p:cNvSpPr txBox="1"/>
          <p:nvPr/>
        </p:nvSpPr>
        <p:spPr>
          <a:xfrm>
            <a:off x="3370579" y="2343657"/>
            <a:ext cx="30162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Arial"/>
                <a:cs typeface="Arial"/>
              </a:rPr>
              <a:t>Технологические</a:t>
            </a:r>
            <a:r>
              <a:rPr sz="2000" b="1" spc="-120" dirty="0">
                <a:latin typeface="Arial"/>
                <a:cs typeface="Arial"/>
              </a:rPr>
              <a:t> </a:t>
            </a:r>
            <a:r>
              <a:rPr sz="2000" b="1" spc="-15" dirty="0">
                <a:latin typeface="Arial"/>
                <a:cs typeface="Arial"/>
              </a:rPr>
              <a:t>этапы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21"/>
          <p:cNvSpPr txBox="1"/>
          <p:nvPr/>
        </p:nvSpPr>
        <p:spPr>
          <a:xfrm>
            <a:off x="1436877" y="3461130"/>
            <a:ext cx="1005840" cy="391160"/>
          </a:xfrm>
          <a:prstGeom prst="rect">
            <a:avLst/>
          </a:prstGeom>
          <a:solidFill>
            <a:schemeClr val="accent3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1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фаза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25"/>
          <p:cNvSpPr txBox="1"/>
          <p:nvPr/>
        </p:nvSpPr>
        <p:spPr>
          <a:xfrm>
            <a:off x="4124325" y="3461130"/>
            <a:ext cx="1005205" cy="391160"/>
          </a:xfrm>
          <a:prstGeom prst="rect">
            <a:avLst/>
          </a:prstGeom>
          <a:solidFill>
            <a:schemeClr val="accent3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2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фаза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29"/>
          <p:cNvSpPr txBox="1"/>
          <p:nvPr/>
        </p:nvSpPr>
        <p:spPr>
          <a:xfrm>
            <a:off x="6644131" y="3461130"/>
            <a:ext cx="1005205" cy="391160"/>
          </a:xfrm>
          <a:prstGeom prst="rect">
            <a:avLst/>
          </a:prstGeom>
          <a:solidFill>
            <a:schemeClr val="accent3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3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фаза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4" name="object 43"/>
          <p:cNvGrpSpPr/>
          <p:nvPr/>
        </p:nvGrpSpPr>
        <p:grpSpPr>
          <a:xfrm>
            <a:off x="1850961" y="2983928"/>
            <a:ext cx="7177405" cy="3731260"/>
            <a:chOff x="1850961" y="2983928"/>
            <a:chExt cx="7177405" cy="3731260"/>
          </a:xfrm>
        </p:grpSpPr>
        <p:sp>
          <p:nvSpPr>
            <p:cNvPr id="15" name="object 44"/>
            <p:cNvSpPr/>
            <p:nvPr/>
          </p:nvSpPr>
          <p:spPr>
            <a:xfrm>
              <a:off x="1855723" y="2988691"/>
              <a:ext cx="6550659" cy="3123565"/>
            </a:xfrm>
            <a:custGeom>
              <a:avLst/>
              <a:gdLst/>
              <a:ahLst/>
              <a:cxnLst/>
              <a:rect l="l" t="t" r="r" b="b"/>
              <a:pathLst>
                <a:path w="6550659" h="3123565">
                  <a:moveTo>
                    <a:pt x="2183384" y="0"/>
                  </a:moveTo>
                  <a:lnTo>
                    <a:pt x="168020" y="446150"/>
                  </a:lnTo>
                </a:path>
                <a:path w="6550659" h="3123565">
                  <a:moveTo>
                    <a:pt x="2855214" y="0"/>
                  </a:moveTo>
                  <a:lnTo>
                    <a:pt x="2855214" y="446150"/>
                  </a:lnTo>
                </a:path>
                <a:path w="6550659" h="3123565">
                  <a:moveTo>
                    <a:pt x="3862831" y="0"/>
                  </a:moveTo>
                  <a:lnTo>
                    <a:pt x="5374385" y="446150"/>
                  </a:lnTo>
                </a:path>
                <a:path w="6550659" h="3123565">
                  <a:moveTo>
                    <a:pt x="1007744" y="1784604"/>
                  </a:moveTo>
                  <a:lnTo>
                    <a:pt x="1847468" y="1784604"/>
                  </a:lnTo>
                </a:path>
                <a:path w="6550659" h="3123565">
                  <a:moveTo>
                    <a:pt x="3694938" y="1784604"/>
                  </a:moveTo>
                  <a:lnTo>
                    <a:pt x="4366768" y="1784604"/>
                  </a:lnTo>
                </a:path>
                <a:path w="6550659" h="3123565">
                  <a:moveTo>
                    <a:pt x="6214236" y="1784604"/>
                  </a:moveTo>
                  <a:lnTo>
                    <a:pt x="6550152" y="1784604"/>
                  </a:lnTo>
                </a:path>
                <a:path w="6550659" h="3123565">
                  <a:moveTo>
                    <a:pt x="6550152" y="1784604"/>
                  </a:moveTo>
                  <a:lnTo>
                    <a:pt x="6550152" y="3123184"/>
                  </a:lnTo>
                </a:path>
                <a:path w="6550659" h="3123565">
                  <a:moveTo>
                    <a:pt x="6550152" y="3123184"/>
                  </a:moveTo>
                  <a:lnTo>
                    <a:pt x="0" y="3123184"/>
                  </a:lnTo>
                </a:path>
                <a:path w="6550659" h="3123565">
                  <a:moveTo>
                    <a:pt x="0" y="3123184"/>
                  </a:moveTo>
                  <a:lnTo>
                    <a:pt x="0" y="2974454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4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35495" y="6419087"/>
              <a:ext cx="2144268" cy="263652"/>
            </a:xfrm>
            <a:prstGeom prst="rect">
              <a:avLst/>
            </a:prstGeom>
          </p:spPr>
        </p:pic>
        <p:sp>
          <p:nvSpPr>
            <p:cNvPr id="17" name="object 46"/>
            <p:cNvSpPr/>
            <p:nvPr/>
          </p:nvSpPr>
          <p:spPr>
            <a:xfrm>
              <a:off x="8712200" y="6399212"/>
              <a:ext cx="316230" cy="316230"/>
            </a:xfrm>
            <a:custGeom>
              <a:avLst/>
              <a:gdLst/>
              <a:ahLst/>
              <a:cxnLst/>
              <a:rect l="l" t="t" r="r" b="b"/>
              <a:pathLst>
                <a:path w="316229" h="316229">
                  <a:moveTo>
                    <a:pt x="315975" y="0"/>
                  </a:moveTo>
                  <a:lnTo>
                    <a:pt x="0" y="0"/>
                  </a:lnTo>
                  <a:lnTo>
                    <a:pt x="0" y="315912"/>
                  </a:lnTo>
                  <a:lnTo>
                    <a:pt x="315975" y="315912"/>
                  </a:lnTo>
                  <a:lnTo>
                    <a:pt x="315975" y="276428"/>
                  </a:lnTo>
                  <a:lnTo>
                    <a:pt x="128397" y="276428"/>
                  </a:lnTo>
                  <a:lnTo>
                    <a:pt x="93771" y="269444"/>
                  </a:lnTo>
                  <a:lnTo>
                    <a:pt x="65516" y="250401"/>
                  </a:lnTo>
                  <a:lnTo>
                    <a:pt x="46476" y="222158"/>
                  </a:lnTo>
                  <a:lnTo>
                    <a:pt x="39497" y="187579"/>
                  </a:lnTo>
                  <a:lnTo>
                    <a:pt x="39497" y="98717"/>
                  </a:lnTo>
                  <a:lnTo>
                    <a:pt x="157988" y="98717"/>
                  </a:lnTo>
                  <a:lnTo>
                    <a:pt x="217170" y="39484"/>
                  </a:lnTo>
                  <a:lnTo>
                    <a:pt x="315975" y="39484"/>
                  </a:lnTo>
                  <a:lnTo>
                    <a:pt x="315975" y="0"/>
                  </a:lnTo>
                  <a:close/>
                </a:path>
                <a:path w="316229" h="316229">
                  <a:moveTo>
                    <a:pt x="315975" y="39484"/>
                  </a:moveTo>
                  <a:lnTo>
                    <a:pt x="217170" y="39484"/>
                  </a:lnTo>
                  <a:lnTo>
                    <a:pt x="276478" y="98717"/>
                  </a:lnTo>
                  <a:lnTo>
                    <a:pt x="246760" y="98717"/>
                  </a:lnTo>
                  <a:lnTo>
                    <a:pt x="246760" y="187579"/>
                  </a:lnTo>
                  <a:lnTo>
                    <a:pt x="239783" y="222158"/>
                  </a:lnTo>
                  <a:lnTo>
                    <a:pt x="220757" y="250401"/>
                  </a:lnTo>
                  <a:lnTo>
                    <a:pt x="192539" y="269444"/>
                  </a:lnTo>
                  <a:lnTo>
                    <a:pt x="157988" y="276428"/>
                  </a:lnTo>
                  <a:lnTo>
                    <a:pt x="315975" y="276428"/>
                  </a:lnTo>
                  <a:lnTo>
                    <a:pt x="315975" y="39484"/>
                  </a:lnTo>
                  <a:close/>
                </a:path>
                <a:path w="316229" h="316229">
                  <a:moveTo>
                    <a:pt x="187578" y="98717"/>
                  </a:moveTo>
                  <a:lnTo>
                    <a:pt x="98678" y="98717"/>
                  </a:lnTo>
                  <a:lnTo>
                    <a:pt x="98681" y="187579"/>
                  </a:lnTo>
                  <a:lnTo>
                    <a:pt x="101022" y="199102"/>
                  </a:lnTo>
                  <a:lnTo>
                    <a:pt x="107396" y="208516"/>
                  </a:lnTo>
                  <a:lnTo>
                    <a:pt x="116842" y="214866"/>
                  </a:lnTo>
                  <a:lnTo>
                    <a:pt x="128397" y="217195"/>
                  </a:lnTo>
                  <a:lnTo>
                    <a:pt x="157988" y="217195"/>
                  </a:lnTo>
                  <a:lnTo>
                    <a:pt x="169523" y="214866"/>
                  </a:lnTo>
                  <a:lnTo>
                    <a:pt x="178928" y="208514"/>
                  </a:lnTo>
                  <a:lnTo>
                    <a:pt x="185260" y="199096"/>
                  </a:lnTo>
                  <a:lnTo>
                    <a:pt x="187578" y="187579"/>
                  </a:lnTo>
                  <a:lnTo>
                    <a:pt x="187578" y="98717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4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51696" y="6438696"/>
              <a:ext cx="236981" cy="236943"/>
            </a:xfrm>
            <a:prstGeom prst="rect">
              <a:avLst/>
            </a:prstGeom>
          </p:spPr>
        </p:pic>
      </p:grpSp>
      <p:sp>
        <p:nvSpPr>
          <p:cNvPr id="19" name="object 33"/>
          <p:cNvSpPr txBox="1"/>
          <p:nvPr/>
        </p:nvSpPr>
        <p:spPr>
          <a:xfrm>
            <a:off x="1143000" y="3886200"/>
            <a:ext cx="1785926" cy="1735732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ВЫЗОВ</a:t>
            </a:r>
            <a:endParaRPr sz="1600">
              <a:latin typeface="Arial"/>
              <a:cs typeface="Arial"/>
            </a:endParaRPr>
          </a:p>
          <a:p>
            <a:pPr marL="177165" marR="172085"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(про</a:t>
            </a:r>
            <a:r>
              <a:rPr sz="1600" spc="-50" dirty="0">
                <a:latin typeface="Arial"/>
                <a:cs typeface="Arial"/>
              </a:rPr>
              <a:t>б</a:t>
            </a:r>
            <a:r>
              <a:rPr sz="1600" spc="-15" dirty="0">
                <a:latin typeface="Arial"/>
                <a:cs typeface="Arial"/>
              </a:rPr>
              <a:t>у</a:t>
            </a:r>
            <a:r>
              <a:rPr sz="1600" spc="-5" dirty="0">
                <a:latin typeface="Arial"/>
                <a:cs typeface="Arial"/>
              </a:rPr>
              <a:t>жд</a:t>
            </a:r>
            <a:r>
              <a:rPr sz="1600" spc="-10" dirty="0">
                <a:latin typeface="Arial"/>
                <a:cs typeface="Arial"/>
              </a:rPr>
              <a:t>ен</a:t>
            </a:r>
            <a:r>
              <a:rPr sz="1600" spc="-15" dirty="0">
                <a:latin typeface="Arial"/>
                <a:cs typeface="Arial"/>
              </a:rPr>
              <a:t>и</a:t>
            </a:r>
            <a:r>
              <a:rPr sz="1600" spc="-5" dirty="0">
                <a:latin typeface="Arial"/>
                <a:cs typeface="Arial"/>
              </a:rPr>
              <a:t>е  </a:t>
            </a:r>
            <a:r>
              <a:rPr sz="1600" spc="-10" dirty="0">
                <a:latin typeface="Arial"/>
                <a:cs typeface="Arial"/>
              </a:rPr>
              <a:t>имеющихся 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знаний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и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интереса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к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latin typeface="Arial"/>
                <a:cs typeface="Arial"/>
              </a:rPr>
              <a:t>получению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новой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информации)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33"/>
          <p:cNvSpPr txBox="1"/>
          <p:nvPr/>
        </p:nvSpPr>
        <p:spPr>
          <a:xfrm>
            <a:off x="3714744" y="4038600"/>
            <a:ext cx="1857388" cy="17357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ВЫЗОВ</a:t>
            </a:r>
            <a:endParaRPr sz="1600">
              <a:latin typeface="Arial"/>
              <a:cs typeface="Arial"/>
            </a:endParaRPr>
          </a:p>
          <a:p>
            <a:pPr marL="177165" marR="172085"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(про</a:t>
            </a:r>
            <a:r>
              <a:rPr sz="1600" spc="-50" dirty="0">
                <a:latin typeface="Arial"/>
                <a:cs typeface="Arial"/>
              </a:rPr>
              <a:t>б</a:t>
            </a:r>
            <a:r>
              <a:rPr sz="1600" spc="-15" dirty="0">
                <a:latin typeface="Arial"/>
                <a:cs typeface="Arial"/>
              </a:rPr>
              <a:t>у</a:t>
            </a:r>
            <a:r>
              <a:rPr sz="1600" spc="-5" dirty="0">
                <a:latin typeface="Arial"/>
                <a:cs typeface="Arial"/>
              </a:rPr>
              <a:t>жд</a:t>
            </a:r>
            <a:r>
              <a:rPr sz="1600" spc="-10" dirty="0">
                <a:latin typeface="Arial"/>
                <a:cs typeface="Arial"/>
              </a:rPr>
              <a:t>ен</a:t>
            </a:r>
            <a:r>
              <a:rPr sz="1600" spc="-15" dirty="0">
                <a:latin typeface="Arial"/>
                <a:cs typeface="Arial"/>
              </a:rPr>
              <a:t>и</a:t>
            </a:r>
            <a:r>
              <a:rPr sz="1600" spc="-5" dirty="0">
                <a:latin typeface="Arial"/>
                <a:cs typeface="Arial"/>
              </a:rPr>
              <a:t>е  </a:t>
            </a:r>
            <a:r>
              <a:rPr sz="1600" spc="-10" dirty="0">
                <a:latin typeface="Arial"/>
                <a:cs typeface="Arial"/>
              </a:rPr>
              <a:t>имеющихся 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знаний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и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интереса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к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latin typeface="Arial"/>
                <a:cs typeface="Arial"/>
              </a:rPr>
              <a:t>получению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новой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Arial"/>
                <a:cs typeface="Arial"/>
              </a:rPr>
              <a:t>информации)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41"/>
          <p:cNvSpPr txBox="1"/>
          <p:nvPr/>
        </p:nvSpPr>
        <p:spPr>
          <a:xfrm>
            <a:off x="6328664" y="3910328"/>
            <a:ext cx="1637664" cy="997068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latin typeface="Arial"/>
                <a:cs typeface="Arial"/>
              </a:rPr>
              <a:t>РЕФЛЕКСИЯ</a:t>
            </a:r>
            <a:endParaRPr sz="1600">
              <a:latin typeface="Arial"/>
              <a:cs typeface="Arial"/>
            </a:endParaRPr>
          </a:p>
          <a:p>
            <a:pPr marL="12065" marR="5080" indent="-2540" algn="ctr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(осмысление,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рождение </a:t>
            </a:r>
            <a:r>
              <a:rPr sz="1600" spc="-15" dirty="0">
                <a:latin typeface="Arial"/>
                <a:cs typeface="Arial"/>
              </a:rPr>
              <a:t>нового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знания)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2056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3200" spc="-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критического</a:t>
            </a:r>
            <a:r>
              <a:rPr lang="ru-RU" sz="3200" spc="-2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мышления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15" name="object 3"/>
          <p:cNvSpPr txBox="1"/>
          <p:nvPr/>
        </p:nvSpPr>
        <p:spPr>
          <a:xfrm>
            <a:off x="142844" y="1285860"/>
            <a:ext cx="8786874" cy="26590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334770" algn="just"/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фаза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ориентирована на актуализацию </a:t>
            </a:r>
            <a:r>
              <a:rPr sz="2000" spc="-65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имеющихся </a:t>
            </a:r>
            <a:r>
              <a:rPr sz="2000" spc="-5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знаний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, пробуждение 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интереса к </a:t>
            </a:r>
            <a:r>
              <a:rPr sz="2000" spc="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получению</a:t>
            </a:r>
            <a:r>
              <a:rPr sz="2000" spc="-2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новой</a:t>
            </a:r>
            <a:r>
              <a:rPr sz="2000" spc="-1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R="5080" indent="-343535" algn="just">
              <a:buChar char="•"/>
              <a:tabLst>
                <a:tab pos="355600" algn="l"/>
                <a:tab pos="356235" algn="l"/>
              </a:tabLst>
            </a:pPr>
            <a:r>
              <a:rPr sz="2200" spc="-5" smtClean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высказывают свою точку зрения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поводу </a:t>
            </a:r>
            <a:r>
              <a:rPr sz="22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изучаемой</a:t>
            </a:r>
            <a:r>
              <a:rPr sz="22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темы,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без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 боязни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ошибиться</a:t>
            </a:r>
            <a:r>
              <a:rPr sz="22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200" spc="-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mtClean="0"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smtClean="0">
                <a:latin typeface="Times New Roman" pitchFamily="18" charset="0"/>
                <a:cs typeface="Times New Roman" pitchFamily="18" charset="0"/>
              </a:rPr>
              <a:t>исправленным</a:t>
            </a:r>
            <a:r>
              <a:rPr sz="2200" spc="-1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преподавателем.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R="620395" indent="-343535" algn="just"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Высказывания фиксируются, любое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них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будет </a:t>
            </a:r>
            <a:r>
              <a:rPr sz="22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важным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последующей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работы.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indent="-343535" algn="just"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Происходит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>
                <a:latin typeface="Times New Roman" pitchFamily="18" charset="0"/>
                <a:cs typeface="Times New Roman" pitchFamily="18" charset="0"/>
              </a:rPr>
              <a:t>систематизация</a:t>
            </a:r>
            <a:r>
              <a:rPr sz="2200" spc="-4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smtClean="0">
                <a:latin typeface="Times New Roman" pitchFamily="18" charset="0"/>
                <a:cs typeface="Times New Roman" pitchFamily="18" charset="0"/>
              </a:rPr>
              <a:t>накопленной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. Она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оформляется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использованием </a:t>
            </a:r>
            <a:r>
              <a:rPr sz="22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графических</a:t>
            </a:r>
            <a:r>
              <a:rPr sz="22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схем.</a:t>
            </a:r>
            <a:endParaRPr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214282" y="4000504"/>
            <a:ext cx="8929718" cy="27821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9690" algn="just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Вторая</a:t>
            </a:r>
            <a:r>
              <a:rPr sz="2000" spc="-1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фаза</a:t>
            </a:r>
            <a:r>
              <a:rPr sz="2000" spc="2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посвящена</a:t>
            </a:r>
            <a:r>
              <a:rPr sz="2000" spc="1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активному</a:t>
            </a:r>
            <a:r>
              <a:rPr sz="2000" spc="3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получению</a:t>
            </a:r>
            <a:r>
              <a:rPr sz="2000" spc="2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информации, </a:t>
            </a:r>
            <a:r>
              <a:rPr sz="2000" spc="-6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соотнесению</a:t>
            </a:r>
            <a:r>
              <a:rPr sz="2000" spc="-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нового</a:t>
            </a:r>
            <a:r>
              <a:rPr sz="2000" spc="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000" spc="-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уже</a:t>
            </a:r>
            <a:r>
              <a:rPr sz="2000" spc="2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известным</a:t>
            </a:r>
            <a:r>
              <a:rPr sz="2000" spc="-5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sz="2000" spc="25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отслеживанию</a:t>
            </a:r>
            <a:r>
              <a:rPr sz="2000" spc="-5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собственного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понимания</a:t>
            </a:r>
            <a:r>
              <a:rPr sz="2000" spc="-5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sz="2000" spc="-605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431800" indent="-419734" algn="just">
              <a:lnSpc>
                <a:spcPct val="100000"/>
              </a:lnSpc>
              <a:buChar char="•"/>
              <a:tabLst>
                <a:tab pos="431800" algn="l"/>
                <a:tab pos="432434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Осуществляется</a:t>
            </a:r>
            <a:r>
              <a:rPr sz="20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контакт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новой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информацией.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431800" indent="-419734" algn="just">
              <a:lnSpc>
                <a:spcPct val="100000"/>
              </a:lnSpc>
              <a:buChar char="•"/>
              <a:tabLst>
                <a:tab pos="431800" algn="l"/>
                <a:tab pos="432434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Обучаемые</a:t>
            </a:r>
            <a:r>
              <a:rPr sz="2000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сопоставляют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эту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информацию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spc="1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имеющимся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smtClean="0">
                <a:latin typeface="Times New Roman" pitchFamily="18" charset="0"/>
                <a:cs typeface="Times New Roman" pitchFamily="18" charset="0"/>
              </a:rPr>
              <a:t>опытом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знаниями.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400050" marR="1489710" indent="-387985" algn="just">
              <a:lnSpc>
                <a:spcPct val="100000"/>
              </a:lnSpc>
              <a:buFont typeface="Arial"/>
              <a:buChar char="•"/>
              <a:tabLst>
                <a:tab pos="431800" algn="l"/>
                <a:tab pos="432434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Акцентируется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 поиске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ответов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2000" spc="-5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>
                <a:latin typeface="Times New Roman" pitchFamily="18" charset="0"/>
                <a:cs typeface="Times New Roman" pitchFamily="18" charset="0"/>
              </a:rPr>
              <a:t>поставленные</a:t>
            </a:r>
            <a:r>
              <a:rPr sz="2000" spc="1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431800" marR="360680" indent="-431800" algn="just">
              <a:lnSpc>
                <a:spcPct val="100000"/>
              </a:lnSpc>
              <a:buChar char="•"/>
              <a:tabLst>
                <a:tab pos="431800" algn="l"/>
                <a:tab pos="432434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Обращается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 сложные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аспекты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проблемы. </a:t>
            </a:r>
            <a:r>
              <a:rPr sz="2000" spc="-5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Ставятся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новые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вопросы.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431800" marR="807720" indent="-431800" algn="just">
              <a:lnSpc>
                <a:spcPct val="100000"/>
              </a:lnSpc>
              <a:buChar char="•"/>
              <a:tabLst>
                <a:tab pos="431800" algn="l"/>
                <a:tab pos="432434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Происходит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обсуждение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услышанного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sz="2000" spc="-5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прочитанного.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0618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3200" spc="-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критического</a:t>
            </a:r>
            <a:r>
              <a:rPr lang="ru-RU" sz="3200" spc="-2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мышления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3"/>
          <p:cNvSpPr txBox="1"/>
          <p:nvPr/>
        </p:nvSpPr>
        <p:spPr>
          <a:xfrm>
            <a:off x="0" y="1285860"/>
            <a:ext cx="9001156" cy="2637260"/>
          </a:xfrm>
          <a:prstGeom prst="rect">
            <a:avLst/>
          </a:prstGeom>
          <a:solidFill>
            <a:schemeClr val="accent3"/>
          </a:solidFill>
        </p:spPr>
        <p:txBody>
          <a:bodyPr vert="horz" wrap="square" lIns="0" tIns="48895" rIns="0" bIns="0" rtlCol="0">
            <a:spAutoFit/>
          </a:bodyPr>
          <a:lstStyle/>
          <a:p>
            <a:pPr marL="355600" marR="5080" indent="-6350">
              <a:lnSpc>
                <a:spcPct val="90000"/>
              </a:lnSpc>
              <a:spcBef>
                <a:spcPts val="385"/>
              </a:spcBef>
            </a:pP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Третья</a:t>
            </a:r>
            <a:r>
              <a:rPr sz="2000" spc="-1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фаза</a:t>
            </a:r>
            <a:r>
              <a:rPr sz="2000" spc="-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призвана</a:t>
            </a:r>
            <a:r>
              <a:rPr sz="2000" spc="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суммировать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sz="2000" spc="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систематизировать новую 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информацию,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выработать </a:t>
            </a:r>
            <a:r>
              <a:rPr sz="2000" spc="-65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собственное отношение 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к изучаемому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материалу 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сформулировать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sz="2000" spc="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2000" spc="-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дальнейшего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>
              <a:lnSpc>
                <a:spcPts val="2590"/>
              </a:lnSpc>
            </a:pP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продвижения</a:t>
            </a:r>
            <a:r>
              <a:rPr sz="2000" spc="-4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-3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информационном</a:t>
            </a:r>
            <a:r>
              <a:rPr sz="2000" spc="-2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поле.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indent="-343535">
              <a:lnSpc>
                <a:spcPts val="2735"/>
              </a:lnSpc>
              <a:spcBef>
                <a:spcPts val="29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«Рефлексия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особый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вид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>
                <a:latin typeface="Times New Roman" pitchFamily="18" charset="0"/>
                <a:cs typeface="Times New Roman" pitchFamily="18" charset="0"/>
              </a:rPr>
              <a:t>мышления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Рефлексивное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мышление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значит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фокусирование </a:t>
            </a:r>
            <a:r>
              <a:rPr sz="20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вашего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внимания.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Оно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означает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взвешивание,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оценку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выбор».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процессе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>
                <a:latin typeface="Times New Roman" pitchFamily="18" charset="0"/>
                <a:cs typeface="Times New Roman" pitchFamily="18" charset="0"/>
              </a:rPr>
              <a:t>рефлексии</a:t>
            </a:r>
            <a:r>
              <a:rPr sz="2000" spc="-2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которая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была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новой</a:t>
            </a:r>
            <a:r>
              <a:rPr sz="2000" spc="-5">
                <a:latin typeface="Times New Roman" pitchFamily="18" charset="0"/>
                <a:cs typeface="Times New Roman" pitchFamily="18" charset="0"/>
              </a:rPr>
              <a:t>,</a:t>
            </a:r>
            <a:r>
              <a:rPr sz="2000" spc="-1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становится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присвоенной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превращается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собственное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знание.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0" y="3929066"/>
            <a:ext cx="8924290" cy="2819362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8895" rIns="0" bIns="0" rtlCol="0">
            <a:spAutoFit/>
          </a:bodyPr>
          <a:lstStyle/>
          <a:p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-1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обучении</a:t>
            </a:r>
            <a:r>
              <a:rPr sz="2000" spc="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позиции</a:t>
            </a:r>
            <a:r>
              <a:rPr sz="2000" spc="-2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преподавателя: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R="332105" indent="-343535"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«Я обнаруживаю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скрытые таланты в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своих студентах, </a:t>
            </a:r>
            <a:r>
              <a:rPr sz="20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они открывают для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себя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новые знания,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между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ними </a:t>
            </a:r>
            <a:r>
              <a:rPr sz="20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устанавливаются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отношения,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основанные</a:t>
            </a:r>
            <a:r>
              <a:rPr sz="20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взаимоуважении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доверии.»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343535"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«Преподаватель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поддерживает,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>
                <a:latin typeface="Times New Roman" pitchFamily="18" charset="0"/>
                <a:cs typeface="Times New Roman" pitchFamily="18" charset="0"/>
              </a:rPr>
              <a:t>навязывает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помогает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ущемляет..,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поощряет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исследованию, </a:t>
            </a:r>
            <a:r>
              <a:rPr sz="20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исследует проблему вместо них.»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343535">
              <a:buChar char="•"/>
              <a:tabLst>
                <a:tab pos="355600" algn="l"/>
                <a:tab pos="356235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«…преподаватель,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который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ценит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критическое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R="5080"/>
            <a:r>
              <a:rPr sz="2000" spc="-5" dirty="0">
                <a:latin typeface="Times New Roman" pitchFamily="18" charset="0"/>
                <a:cs typeface="Times New Roman" pitchFamily="18" charset="0"/>
              </a:rPr>
              <a:t>мышление,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мало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говорит,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а труд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его заключается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том, </a:t>
            </a:r>
            <a:r>
              <a:rPr sz="20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слушать,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наблюдать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направлять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студентов.»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2918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sz="3200" spc="-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критического</a:t>
            </a:r>
            <a:r>
              <a:rPr lang="ru-RU" sz="3200" spc="-2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мышления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3"/>
          <p:cNvSpPr txBox="1"/>
          <p:nvPr/>
        </p:nvSpPr>
        <p:spPr>
          <a:xfrm>
            <a:off x="214282" y="1538373"/>
            <a:ext cx="8369648" cy="2276264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977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24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Изменения</a:t>
            </a:r>
            <a:r>
              <a:rPr sz="2400" spc="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обучении</a:t>
            </a:r>
            <a:r>
              <a:rPr sz="2400" spc="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позиции</a:t>
            </a:r>
            <a:r>
              <a:rPr sz="2400" spc="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студента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marR="301625" indent="-343535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356235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«Критическое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мышление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позволяет увидеть </a:t>
            </a:r>
            <a:r>
              <a:rPr sz="2000"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проблему совершенно в новом ракурсе. Это </a:t>
            </a:r>
            <a:r>
              <a:rPr sz="2000"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возможность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по-своему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увидеть,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понять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принять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sz="20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той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иной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проблеме.»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marR="1539875" indent="-343535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«Я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научилась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выражать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свои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мысли, </a:t>
            </a:r>
            <a:r>
              <a:rPr sz="2000"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доверять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себе.»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«Теперь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меня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появился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стимул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учиться.»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214282" y="4286256"/>
            <a:ext cx="8643998" cy="1639295"/>
          </a:xfrm>
          <a:prstGeom prst="rect">
            <a:avLst/>
          </a:prstGeom>
          <a:solidFill>
            <a:srgbClr val="00B050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 marR="661670">
              <a:lnSpc>
                <a:spcPct val="120100"/>
              </a:lnSpc>
              <a:spcBef>
                <a:spcPts val="95"/>
              </a:spcBef>
            </a:pPr>
            <a:r>
              <a:rPr sz="22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Способы (приемы) формирования </a:t>
            </a:r>
            <a:r>
              <a:rPr sz="2200" spc="-87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критического</a:t>
            </a:r>
            <a:r>
              <a:rPr sz="2200" spc="-5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мышления: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sz="2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инструментов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формирования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мышления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высокого </a:t>
            </a:r>
            <a:r>
              <a:rPr sz="2200" spc="-86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уровня.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L="355600" marR="40005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sz="22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графических</a:t>
            </a:r>
            <a:r>
              <a:rPr sz="22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техник </a:t>
            </a:r>
            <a:r>
              <a:rPr sz="2200" spc="-8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информацией.</a:t>
            </a:r>
            <a:endParaRPr sz="2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972056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Контекстное</a:t>
            </a:r>
            <a:r>
              <a:rPr sz="3600" spc="-8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sz="3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8"/>
          <p:cNvSpPr txBox="1"/>
          <p:nvPr/>
        </p:nvSpPr>
        <p:spPr>
          <a:xfrm>
            <a:off x="142844" y="1000108"/>
            <a:ext cx="8786874" cy="339541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811530" indent="-343535" algn="just">
              <a:lnSpc>
                <a:spcPts val="2590"/>
              </a:lnSpc>
              <a:spcBef>
                <a:spcPts val="425"/>
              </a:spcBef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Знаково-контекстное</a:t>
            </a:r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 (или</a:t>
            </a:r>
            <a:r>
              <a:rPr sz="22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просто</a:t>
            </a:r>
            <a:r>
              <a:rPr sz="22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контекстное) </a:t>
            </a:r>
            <a:r>
              <a:rPr sz="2200" spc="-6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обучение</a:t>
            </a:r>
            <a:r>
              <a:rPr sz="22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—</a:t>
            </a:r>
            <a:r>
              <a:rPr sz="22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форма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 активного </a:t>
            </a:r>
            <a:r>
              <a:rPr sz="2200" spc="-5" dirty="0" err="1">
                <a:solidFill>
                  <a:srgbClr val="FFFF00"/>
                </a:solidFill>
                <a:latin typeface="Arial"/>
                <a:cs typeface="Arial"/>
              </a:rPr>
              <a:t>обучения</a:t>
            </a:r>
            <a:r>
              <a:rPr sz="2200" spc="-5" dirty="0" smtClean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lang="ru-RU" sz="2200" spc="-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 err="1" smtClean="0">
                <a:solidFill>
                  <a:srgbClr val="FFFF00"/>
                </a:solidFill>
                <a:latin typeface="Arial"/>
                <a:cs typeface="Arial"/>
              </a:rPr>
              <a:t>предназначенная</a:t>
            </a:r>
            <a:r>
              <a:rPr sz="2200" spc="-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для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применения </a:t>
            </a:r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высшей школе, </a:t>
            </a:r>
            <a:r>
              <a:rPr sz="2200" spc="-6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00"/>
                </a:solidFill>
                <a:latin typeface="Arial"/>
                <a:cs typeface="Arial"/>
              </a:rPr>
              <a:t>ориентированная</a:t>
            </a:r>
            <a:r>
              <a:rPr sz="22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на</a:t>
            </a:r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профессиональную</a:t>
            </a:r>
            <a:r>
              <a:rPr sz="22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подготовку </a:t>
            </a:r>
            <a:r>
              <a:rPr sz="2200" spc="-6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студентов</a:t>
            </a:r>
            <a:r>
              <a:rPr sz="22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22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реализуемая</a:t>
            </a:r>
            <a:r>
              <a:rPr sz="22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посредством</a:t>
            </a:r>
            <a:r>
              <a:rPr sz="22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FFFF00"/>
                </a:solidFill>
                <a:latin typeface="Arial"/>
                <a:cs typeface="Arial"/>
              </a:rPr>
              <a:t>системного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 err="1" smtClean="0">
                <a:solidFill>
                  <a:srgbClr val="FFFF00"/>
                </a:solidFill>
                <a:latin typeface="Arial"/>
                <a:cs typeface="Arial"/>
              </a:rPr>
              <a:t>использования</a:t>
            </a:r>
            <a:r>
              <a:rPr sz="2200" spc="-1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профессионального</a:t>
            </a:r>
            <a:r>
              <a:rPr sz="22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 err="1">
                <a:solidFill>
                  <a:srgbClr val="FFFF00"/>
                </a:solidFill>
                <a:latin typeface="Arial"/>
                <a:cs typeface="Arial"/>
              </a:rPr>
              <a:t>контекста</a:t>
            </a:r>
            <a:r>
              <a:rPr sz="2200" spc="-5" dirty="0" smtClean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lang="ru-RU" sz="2200" spc="-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u="heavy" spc="-5" dirty="0" err="1" smtClean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постепенного</a:t>
            </a:r>
            <a:r>
              <a:rPr sz="2200" u="heavy" spc="10" dirty="0" smtClean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насыщения </a:t>
            </a:r>
            <a:r>
              <a:rPr sz="2200" spc="-5" dirty="0" err="1">
                <a:solidFill>
                  <a:srgbClr val="FFFF00"/>
                </a:solidFill>
                <a:latin typeface="Arial"/>
                <a:cs typeface="Arial"/>
              </a:rPr>
              <a:t>учебного</a:t>
            </a:r>
            <a:r>
              <a:rPr sz="22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 err="1" smtClean="0">
                <a:solidFill>
                  <a:srgbClr val="FFFF00"/>
                </a:solidFill>
                <a:latin typeface="Arial"/>
                <a:cs typeface="Arial"/>
              </a:rPr>
              <a:t>процесса</a:t>
            </a:r>
            <a:r>
              <a:rPr lang="ru-RU" sz="2200" spc="-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 err="1" smtClean="0">
                <a:solidFill>
                  <a:srgbClr val="FFFF00"/>
                </a:solidFill>
                <a:latin typeface="Arial"/>
                <a:cs typeface="Arial"/>
              </a:rPr>
              <a:t>элементами</a:t>
            </a:r>
            <a:r>
              <a:rPr sz="2200" spc="-4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профессиональной</a:t>
            </a:r>
            <a:r>
              <a:rPr sz="22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FF00"/>
                </a:solidFill>
                <a:latin typeface="Arial"/>
                <a:cs typeface="Arial"/>
              </a:rPr>
              <a:t>деятельности.</a:t>
            </a:r>
            <a:endParaRPr sz="2200" dirty="0">
              <a:latin typeface="Arial"/>
              <a:cs typeface="Arial"/>
            </a:endParaRPr>
          </a:p>
          <a:p>
            <a:pPr marL="355600" marR="5715" indent="-343535">
              <a:lnSpc>
                <a:spcPct val="90100"/>
              </a:lnSpc>
              <a:spcBef>
                <a:spcPts val="570"/>
              </a:spcBef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Arial"/>
                <a:cs typeface="Arial"/>
              </a:rPr>
              <a:t>Мотивация </a:t>
            </a:r>
            <a:r>
              <a:rPr sz="2200" spc="-5" dirty="0">
                <a:latin typeface="Arial"/>
                <a:cs typeface="Arial"/>
              </a:rPr>
              <a:t>студентов </a:t>
            </a:r>
            <a:r>
              <a:rPr sz="2200" dirty="0">
                <a:latin typeface="Arial"/>
                <a:cs typeface="Arial"/>
              </a:rPr>
              <a:t>к </a:t>
            </a:r>
            <a:r>
              <a:rPr sz="2200" spc="-5" dirty="0">
                <a:latin typeface="Arial"/>
                <a:cs typeface="Arial"/>
              </a:rPr>
              <a:t>усвоению </a:t>
            </a:r>
            <a:r>
              <a:rPr sz="2200" spc="-5" dirty="0" err="1">
                <a:latin typeface="Arial"/>
                <a:cs typeface="Arial"/>
              </a:rPr>
              <a:t>знаний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dirty="0" err="1" smtClean="0">
                <a:latin typeface="Arial"/>
                <a:cs typeface="Arial"/>
              </a:rPr>
              <a:t>пут</a:t>
            </a:r>
            <a:r>
              <a:rPr lang="ru-RU" sz="2200" dirty="0" smtClean="0">
                <a:latin typeface="Arial"/>
                <a:cs typeface="Arial"/>
              </a:rPr>
              <a:t>е</a:t>
            </a:r>
            <a:r>
              <a:rPr sz="2200" dirty="0" smtClean="0">
                <a:latin typeface="Arial"/>
                <a:cs typeface="Arial"/>
              </a:rPr>
              <a:t>м </a:t>
            </a:r>
            <a:r>
              <a:rPr sz="2200" spc="5" dirty="0" smtClean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выявления связей </a:t>
            </a:r>
            <a:r>
              <a:rPr sz="2200" dirty="0">
                <a:latin typeface="Arial"/>
                <a:cs typeface="Arial"/>
              </a:rPr>
              <a:t>между конкретным </a:t>
            </a:r>
            <a:r>
              <a:rPr sz="2200" spc="-5" dirty="0">
                <a:latin typeface="Arial"/>
                <a:cs typeface="Arial"/>
              </a:rPr>
              <a:t>знанием </a:t>
            </a:r>
            <a:r>
              <a:rPr sz="2200" dirty="0">
                <a:latin typeface="Arial"/>
                <a:cs typeface="Arial"/>
              </a:rPr>
              <a:t>и </a:t>
            </a:r>
            <a:r>
              <a:rPr sz="2200" spc="-5" dirty="0">
                <a:latin typeface="Arial"/>
                <a:cs typeface="Arial"/>
              </a:rPr>
              <a:t>его </a:t>
            </a:r>
            <a:r>
              <a:rPr sz="2200" spc="-65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применением.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47"/>
          <p:cNvSpPr txBox="1"/>
          <p:nvPr/>
        </p:nvSpPr>
        <p:spPr>
          <a:xfrm>
            <a:off x="464616" y="4357693"/>
            <a:ext cx="8393664" cy="2323713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sz="2000" spc="-5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sz="2000" spc="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контекста: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R="3618865"/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оциальн</a:t>
            </a:r>
            <a:r>
              <a:rPr sz="2000" spc="-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й  </a:t>
            </a:r>
            <a:r>
              <a:rPr sz="20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sz="2000" spc="-5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sz="2000" spc="-5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дм</a:t>
            </a:r>
            <a:r>
              <a:rPr sz="2000" spc="-8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sz="20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sz="2000" spc="-1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sz="20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sz="2000" spc="-1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Ценностно-ориентационный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sz="2000" spc="-1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Производственно-технологический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sz="2000" spc="-5" dirty="0" err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Личностный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sz="2000" spc="-1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Организационно-управленческий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R="3148965"/>
            <a:r>
              <a:rPr sz="2000" spc="-5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Должностной </a:t>
            </a:r>
            <a:r>
              <a:rPr sz="20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Учр</a:t>
            </a:r>
            <a:r>
              <a:rPr sz="2000" spc="-25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sz="20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жденчес</a:t>
            </a:r>
            <a:r>
              <a:rPr sz="2000" spc="-1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sz="20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1429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25767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Контекстное</a:t>
            </a:r>
            <a:r>
              <a:rPr sz="3200" spc="-8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19"/>
          <p:cNvSpPr txBox="1"/>
          <p:nvPr/>
        </p:nvSpPr>
        <p:spPr>
          <a:xfrm>
            <a:off x="601167" y="1474977"/>
            <a:ext cx="7581265" cy="4728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Для</a:t>
            </a:r>
            <a:r>
              <a:rPr sz="2000" spc="-3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эффективности</a:t>
            </a:r>
            <a:r>
              <a:rPr sz="2000" spc="-4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контекстного</a:t>
            </a:r>
            <a:r>
              <a:rPr sz="2000" spc="-4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обучения</a:t>
            </a:r>
            <a:r>
              <a:rPr sz="2000" spc="-25" dirty="0">
                <a:solidFill>
                  <a:srgbClr val="FFFF66"/>
                </a:solidFill>
                <a:latin typeface="Arial"/>
                <a:cs typeface="Arial"/>
              </a:rPr>
              <a:t> следует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 выполнить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ряд</a:t>
            </a:r>
            <a:r>
              <a:rPr sz="2000" spc="-6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требований:</a:t>
            </a:r>
            <a:endParaRPr sz="2000">
              <a:latin typeface="Arial"/>
              <a:cs typeface="Arial"/>
            </a:endParaRPr>
          </a:p>
          <a:p>
            <a:pPr marL="154305" indent="-142240">
              <a:lnSpc>
                <a:spcPts val="1945"/>
              </a:lnSpc>
              <a:spcBef>
                <a:spcPts val="1975"/>
              </a:spcBef>
              <a:buChar char="•"/>
              <a:tabLst>
                <a:tab pos="154940" algn="l"/>
              </a:tabLst>
            </a:pPr>
            <a:r>
              <a:rPr sz="1800" spc="-15" dirty="0">
                <a:latin typeface="Arial"/>
                <a:cs typeface="Arial"/>
              </a:rPr>
              <a:t>обеспечить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содержательно-контекстное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отражение</a:t>
            </a:r>
            <a:endParaRPr sz="1800">
              <a:latin typeface="Arial"/>
              <a:cs typeface="Arial"/>
            </a:endParaRPr>
          </a:p>
          <a:p>
            <a:pPr marL="139065" marR="417195">
              <a:lnSpc>
                <a:spcPct val="80000"/>
              </a:lnSpc>
              <a:spcBef>
                <a:spcPts val="219"/>
              </a:spcBef>
            </a:pPr>
            <a:r>
              <a:rPr sz="1800" spc="-10" dirty="0">
                <a:latin typeface="Arial"/>
                <a:cs typeface="Arial"/>
              </a:rPr>
              <a:t>профессиональной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деятельности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специалиста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в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формах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учебной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деятельности</a:t>
            </a:r>
            <a:r>
              <a:rPr sz="1800" spc="-15" dirty="0">
                <a:latin typeface="Arial"/>
                <a:cs typeface="Arial"/>
              </a:rPr>
              <a:t> студента;</a:t>
            </a:r>
            <a:endParaRPr sz="1800">
              <a:latin typeface="Arial"/>
              <a:cs typeface="Arial"/>
            </a:endParaRPr>
          </a:p>
          <a:p>
            <a:pPr marL="154305" indent="-142240">
              <a:lnSpc>
                <a:spcPts val="1945"/>
              </a:lnSpc>
              <a:spcBef>
                <a:spcPts val="1295"/>
              </a:spcBef>
              <a:buChar char="•"/>
              <a:tabLst>
                <a:tab pos="154940" algn="l"/>
              </a:tabLst>
            </a:pPr>
            <a:r>
              <a:rPr sz="1800" spc="-20" dirty="0">
                <a:latin typeface="Arial"/>
                <a:cs typeface="Arial"/>
              </a:rPr>
              <a:t>сочетать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разнообразные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формы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методы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обучения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с </a:t>
            </a:r>
            <a:r>
              <a:rPr sz="1800" spc="-25" dirty="0">
                <a:latin typeface="Arial"/>
                <a:cs typeface="Arial"/>
              </a:rPr>
              <a:t>учетом</a:t>
            </a:r>
            <a:endParaRPr sz="1800">
              <a:latin typeface="Arial"/>
              <a:cs typeface="Arial"/>
            </a:endParaRPr>
          </a:p>
          <a:p>
            <a:pPr marL="139065">
              <a:lnSpc>
                <a:spcPts val="1945"/>
              </a:lnSpc>
            </a:pPr>
            <a:r>
              <a:rPr sz="1800" dirty="0">
                <a:latin typeface="Arial"/>
                <a:cs typeface="Arial"/>
              </a:rPr>
              <a:t>дидактических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принципов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психологических требований;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Arial"/>
              <a:cs typeface="Arial"/>
            </a:endParaRPr>
          </a:p>
          <a:p>
            <a:pPr marL="139065" marR="101600" indent="-127000">
              <a:lnSpc>
                <a:spcPct val="100000"/>
              </a:lnSpc>
              <a:spcBef>
                <a:spcPts val="5"/>
              </a:spcBef>
              <a:buChar char="•"/>
              <a:tabLst>
                <a:tab pos="154940" algn="l"/>
              </a:tabLst>
            </a:pPr>
            <a:r>
              <a:rPr sz="1800" spc="-15" dirty="0">
                <a:latin typeface="Arial"/>
                <a:cs typeface="Arial"/>
              </a:rPr>
              <a:t>использовать </a:t>
            </a:r>
            <a:r>
              <a:rPr sz="1800" spc="-10" dirty="0">
                <a:latin typeface="Arial"/>
                <a:cs typeface="Arial"/>
              </a:rPr>
              <a:t>модульность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построения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системы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еѐ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адаптивность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к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конкретным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условиям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обучения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контингенту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обучаемых;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139065" marR="5080" indent="-127000">
              <a:lnSpc>
                <a:spcPct val="100000"/>
              </a:lnSpc>
              <a:buChar char="•"/>
              <a:tabLst>
                <a:tab pos="154940" algn="l"/>
              </a:tabLst>
            </a:pPr>
            <a:r>
              <a:rPr sz="1800" spc="-20" dirty="0">
                <a:latin typeface="Arial"/>
                <a:cs typeface="Arial"/>
              </a:rPr>
              <a:t>обязательно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реализовывать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различные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типы </a:t>
            </a:r>
            <a:r>
              <a:rPr sz="1800" spc="-10" dirty="0">
                <a:latin typeface="Arial"/>
                <a:cs typeface="Arial"/>
              </a:rPr>
              <a:t>связей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между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формами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обучения;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Arial"/>
              <a:cs typeface="Arial"/>
            </a:endParaRPr>
          </a:p>
          <a:p>
            <a:pPr marL="139065" marR="829310" indent="-127000">
              <a:lnSpc>
                <a:spcPct val="100000"/>
              </a:lnSpc>
              <a:buChar char="•"/>
              <a:tabLst>
                <a:tab pos="154940" algn="l"/>
              </a:tabLst>
            </a:pPr>
            <a:r>
              <a:rPr sz="1800" spc="-20" dirty="0">
                <a:latin typeface="Arial"/>
                <a:cs typeface="Arial"/>
              </a:rPr>
              <a:t>обеспечивать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нарастающую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сложность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содержания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обучения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от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начала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к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концу</a:t>
            </a:r>
            <a:r>
              <a:rPr sz="1800" spc="-15" dirty="0">
                <a:latin typeface="Arial"/>
                <a:cs typeface="Arial"/>
              </a:rPr>
              <a:t> целостного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учебного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процесса.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1429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32911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Проблемное</a:t>
            </a:r>
            <a:r>
              <a:rPr sz="3200" spc="-7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9"/>
          <p:cNvSpPr txBox="1"/>
          <p:nvPr/>
        </p:nvSpPr>
        <p:spPr>
          <a:xfrm>
            <a:off x="285720" y="1523745"/>
            <a:ext cx="8572560" cy="232037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1054735" indent="50165" algn="just">
              <a:lnSpc>
                <a:spcPct val="81000"/>
              </a:lnSpc>
              <a:spcBef>
                <a:spcPts val="830"/>
              </a:spcBef>
            </a:pP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Проблемное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такая </a:t>
            </a:r>
            <a:r>
              <a:rPr sz="2000"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учебных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занятий</a:t>
            </a:r>
            <a:r>
              <a:rPr sz="2000" spc="-5">
                <a:latin typeface="Times New Roman" pitchFamily="18" charset="0"/>
                <a:cs typeface="Times New Roman" pitchFamily="18" charset="0"/>
              </a:rPr>
              <a:t>,</a:t>
            </a:r>
            <a:r>
              <a:rPr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которая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предполагает</a:t>
            </a:r>
            <a:r>
              <a:rPr sz="2000" spc="2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создание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под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руководством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преподавателя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проблемных</a:t>
            </a:r>
            <a:r>
              <a:rPr sz="2000" spc="2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ситуаций</a:t>
            </a:r>
            <a:r>
              <a:rPr sz="2000" spc="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активную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самостоятельную</a:t>
            </a:r>
            <a:r>
              <a:rPr sz="20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студентов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 их разрешению,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 результате </a:t>
            </a:r>
            <a:r>
              <a:rPr sz="2000"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чего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 происходит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>
                <a:latin typeface="Times New Roman" pitchFamily="18" charset="0"/>
                <a:cs typeface="Times New Roman" pitchFamily="18" charset="0"/>
              </a:rPr>
              <a:t>творческое</a:t>
            </a:r>
            <a:r>
              <a:rPr sz="2000" spc="1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овладение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профессиональными</a:t>
            </a:r>
            <a:r>
              <a:rPr sz="2000" spc="1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знаниями,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навыками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умениями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мыслительных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способностей.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62865">
              <a:lnSpc>
                <a:spcPts val="2640"/>
              </a:lnSpc>
              <a:spcBef>
                <a:spcPts val="405"/>
              </a:spcBef>
            </a:pP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Альтернативным</a:t>
            </a:r>
            <a:r>
              <a:rPr sz="2000" spc="-10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проблемному</a:t>
            </a:r>
            <a:r>
              <a:rPr sz="2000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обучению</a:t>
            </a:r>
            <a:r>
              <a:rPr sz="2000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выступает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ts val="2640"/>
              </a:lnSpc>
            </a:pP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эвристическое</a:t>
            </a:r>
            <a:r>
              <a:rPr sz="2000" spc="-50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обучение.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22"/>
          <p:cNvSpPr txBox="1"/>
          <p:nvPr/>
        </p:nvSpPr>
        <p:spPr>
          <a:xfrm>
            <a:off x="357158" y="4143380"/>
            <a:ext cx="8001056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Основа</a:t>
            </a:r>
            <a:r>
              <a:rPr sz="2200" spc="-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66"/>
                </a:solidFill>
                <a:latin typeface="Arial"/>
                <a:cs typeface="Arial"/>
              </a:rPr>
              <a:t>технологии </a:t>
            </a:r>
            <a:r>
              <a:rPr sz="2200" spc="-20" dirty="0">
                <a:solidFill>
                  <a:srgbClr val="FFFF66"/>
                </a:solidFill>
                <a:latin typeface="Arial"/>
                <a:cs typeface="Arial"/>
              </a:rPr>
              <a:t>проблемного </a:t>
            </a:r>
            <a:r>
              <a:rPr sz="2200" spc="-10" dirty="0">
                <a:solidFill>
                  <a:srgbClr val="FFFF66"/>
                </a:solidFill>
                <a:latin typeface="Arial"/>
                <a:cs typeface="Arial"/>
              </a:rPr>
              <a:t>обучения </a:t>
            </a:r>
            <a:r>
              <a:rPr sz="2200" dirty="0">
                <a:solidFill>
                  <a:srgbClr val="FFFF66"/>
                </a:solidFill>
                <a:latin typeface="Arial"/>
                <a:cs typeface="Arial"/>
              </a:rPr>
              <a:t>- </a:t>
            </a:r>
            <a:r>
              <a:rPr sz="2200" spc="-5" dirty="0">
                <a:solidFill>
                  <a:srgbClr val="FFFF66"/>
                </a:solidFill>
                <a:latin typeface="Arial"/>
                <a:cs typeface="Arial"/>
              </a:rPr>
              <a:t>понятия </a:t>
            </a:r>
            <a:r>
              <a:rPr sz="2200" spc="-65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66"/>
                </a:solidFill>
                <a:latin typeface="Arial"/>
                <a:cs typeface="Arial"/>
              </a:rPr>
              <a:t>проблемной</a:t>
            </a:r>
            <a:r>
              <a:rPr sz="2200" spc="-5" dirty="0">
                <a:solidFill>
                  <a:srgbClr val="FFFF66"/>
                </a:solidFill>
                <a:latin typeface="Arial"/>
                <a:cs typeface="Arial"/>
              </a:rPr>
              <a:t> ситуации</a:t>
            </a:r>
            <a:r>
              <a:rPr sz="2200" spc="-3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66"/>
                </a:solidFill>
                <a:latin typeface="Arial"/>
                <a:cs typeface="Arial"/>
              </a:rPr>
              <a:t>и</a:t>
            </a:r>
            <a:r>
              <a:rPr sz="2200" spc="-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200" spc="-10" dirty="0" err="1">
                <a:solidFill>
                  <a:srgbClr val="FFFF66"/>
                </a:solidFill>
                <a:latin typeface="Arial"/>
                <a:cs typeface="Arial"/>
              </a:rPr>
              <a:t>способа</a:t>
            </a:r>
            <a:r>
              <a:rPr sz="2200" spc="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200" spc="-5" dirty="0" smtClean="0">
                <a:solidFill>
                  <a:srgbClr val="FFFF66"/>
                </a:solidFill>
                <a:latin typeface="Arial"/>
                <a:cs typeface="Arial"/>
              </a:rPr>
              <a:t>е</a:t>
            </a:r>
            <a:r>
              <a:rPr lang="ru-RU" sz="2200" spc="-5" dirty="0" smtClean="0">
                <a:solidFill>
                  <a:srgbClr val="FFFF66"/>
                </a:solidFill>
                <a:latin typeface="Arial"/>
                <a:cs typeface="Arial"/>
              </a:rPr>
              <a:t>е</a:t>
            </a:r>
            <a:r>
              <a:rPr sz="2200" spc="-5" dirty="0" smtClean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66"/>
                </a:solidFill>
                <a:latin typeface="Arial"/>
                <a:cs typeface="Arial"/>
              </a:rPr>
              <a:t>разрешения.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8" name="object 32"/>
          <p:cNvSpPr txBox="1"/>
          <p:nvPr/>
        </p:nvSpPr>
        <p:spPr>
          <a:xfrm>
            <a:off x="285721" y="4857759"/>
            <a:ext cx="8464680" cy="1552348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5"/>
              </a:spcBef>
            </a:pPr>
            <a:r>
              <a:rPr sz="2000" spc="-5" dirty="0">
                <a:latin typeface="Arial"/>
                <a:cs typeface="Arial"/>
              </a:rPr>
              <a:t>Основным критерием </a:t>
            </a:r>
            <a:r>
              <a:rPr sz="2000" spc="-15" dirty="0">
                <a:latin typeface="Arial"/>
                <a:cs typeface="Arial"/>
              </a:rPr>
              <a:t>выделения </a:t>
            </a:r>
            <a:r>
              <a:rPr sz="2000" spc="-30" dirty="0">
                <a:latin typeface="Arial"/>
                <a:cs typeface="Arial"/>
              </a:rPr>
              <a:t>тех </a:t>
            </a:r>
            <a:r>
              <a:rPr sz="2000" spc="-5" dirty="0">
                <a:latin typeface="Arial"/>
                <a:cs typeface="Arial"/>
              </a:rPr>
              <a:t>или иных типов </a:t>
            </a:r>
            <a:r>
              <a:rPr sz="2000" spc="-15" dirty="0">
                <a:solidFill>
                  <a:srgbClr val="FFFFCC"/>
                </a:solidFill>
                <a:latin typeface="Arial"/>
                <a:cs typeface="Arial"/>
              </a:rPr>
              <a:t>проблемных </a:t>
            </a:r>
            <a:r>
              <a:rPr sz="2000" spc="-1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Arial"/>
                <a:cs typeface="Arial"/>
              </a:rPr>
              <a:t>ситуаций</a:t>
            </a:r>
            <a:r>
              <a:rPr sz="2000" spc="-3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является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принцип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противоречий</a:t>
            </a:r>
            <a:r>
              <a:rPr sz="2000" spc="-3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в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структуре имеющихся</a:t>
            </a:r>
            <a:r>
              <a:rPr sz="2000" spc="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на </a:t>
            </a:r>
            <a:r>
              <a:rPr sz="2000" spc="-54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данном </a:t>
            </a:r>
            <a:r>
              <a:rPr sz="2000" spc="-20" dirty="0">
                <a:solidFill>
                  <a:srgbClr val="FFFF66"/>
                </a:solidFill>
                <a:latin typeface="Arial"/>
                <a:cs typeface="Arial"/>
              </a:rPr>
              <a:t>этапе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обучения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у </a:t>
            </a:r>
            <a:r>
              <a:rPr sz="2000" spc="-10" dirty="0">
                <a:solidFill>
                  <a:srgbClr val="FFFF66"/>
                </a:solidFill>
                <a:latin typeface="Arial"/>
                <a:cs typeface="Arial"/>
              </a:rPr>
              <a:t>учащихся </a:t>
            </a:r>
            <a:r>
              <a:rPr sz="2000" spc="-15" dirty="0">
                <a:solidFill>
                  <a:srgbClr val="FFFF66"/>
                </a:solidFill>
                <a:latin typeface="Arial"/>
                <a:cs typeface="Arial"/>
              </a:rPr>
              <a:t>представлений,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знаний, умений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и </a:t>
            </a:r>
            <a:r>
              <a:rPr sz="2000" spc="-54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навыков. </a:t>
            </a:r>
            <a:r>
              <a:rPr sz="2000" dirty="0">
                <a:latin typeface="Arial"/>
                <a:cs typeface="Arial"/>
              </a:rPr>
              <a:t>Именно </a:t>
            </a:r>
            <a:r>
              <a:rPr sz="2000" spc="-10" dirty="0">
                <a:latin typeface="Arial"/>
                <a:cs typeface="Arial"/>
              </a:rPr>
              <a:t>через </a:t>
            </a:r>
            <a:r>
              <a:rPr sz="2000" spc="-5" dirty="0">
                <a:latin typeface="Arial"/>
                <a:cs typeface="Arial"/>
              </a:rPr>
              <a:t>разрешение </a:t>
            </a:r>
            <a:r>
              <a:rPr sz="2000" spc="-10" dirty="0">
                <a:latin typeface="Arial"/>
                <a:cs typeface="Arial"/>
              </a:rPr>
              <a:t>различного </a:t>
            </a:r>
            <a:r>
              <a:rPr sz="2000" spc="-15" dirty="0">
                <a:latin typeface="Arial"/>
                <a:cs typeface="Arial"/>
              </a:rPr>
              <a:t>рода противоречий 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происходит </a:t>
            </a:r>
            <a:r>
              <a:rPr sz="2000" spc="-5" dirty="0">
                <a:latin typeface="Arial"/>
                <a:cs typeface="Arial"/>
              </a:rPr>
              <a:t>глубокое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10" dirty="0">
                <a:latin typeface="Arial"/>
                <a:cs typeface="Arial"/>
              </a:rPr>
              <a:t>прочное усвоение </a:t>
            </a:r>
            <a:r>
              <a:rPr sz="2000" spc="-5" dirty="0">
                <a:latin typeface="Arial"/>
                <a:cs typeface="Arial"/>
              </a:rPr>
              <a:t>знаний </a:t>
            </a:r>
            <a:r>
              <a:rPr sz="2000" dirty="0">
                <a:latin typeface="Arial"/>
                <a:cs typeface="Arial"/>
              </a:rPr>
              <a:t>и именно 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разрешение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противоречий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способствует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умственному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развитию.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1429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25767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Проблемное</a:t>
            </a:r>
            <a:r>
              <a:rPr sz="3200" spc="-7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16"/>
          <p:cNvSpPr txBox="1"/>
          <p:nvPr/>
        </p:nvSpPr>
        <p:spPr>
          <a:xfrm>
            <a:off x="214282" y="1071546"/>
            <a:ext cx="8556998" cy="30604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sz="2200" spc="-4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проблемного</a:t>
            </a:r>
            <a:r>
              <a:rPr sz="2200" spc="-4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обучения: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R="793750" indent="-457834">
              <a:buAutoNum type="arabicParenR"/>
              <a:tabLst>
                <a:tab pos="469900" algn="l"/>
                <a:tab pos="470534" algn="l"/>
              </a:tabLst>
            </a:pPr>
            <a:r>
              <a:rPr sz="2200" spc="-5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мышления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способностей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учеников, </a:t>
            </a:r>
            <a:r>
              <a:rPr sz="22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sz="22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творческих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умений.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R="5080" indent="-457834" algn="just">
              <a:buAutoNum type="arabicParenR"/>
              <a:tabLst>
                <a:tab pos="469900" algn="l"/>
                <a:tab pos="470534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Усвоение студентами знаний, умений добытых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ходе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активного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поиска и самостоятельного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sz="22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проблем.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2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результате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эти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знания,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sz="2200" spc="-1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mtClean="0"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smtClean="0">
                <a:latin typeface="Times New Roman" pitchFamily="18" charset="0"/>
                <a:cs typeface="Times New Roman" pitchFamily="18" charset="0"/>
              </a:rPr>
              <a:t>прочные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чем</a:t>
            </a:r>
            <a:r>
              <a:rPr sz="2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традиционном обучении.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R="777240" indent="-457834">
              <a:buAutoNum type="arabicParenR" startAt="3"/>
              <a:tabLst>
                <a:tab pos="469900" algn="l"/>
                <a:tab pos="470534" algn="l"/>
              </a:tabLst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Воспитание активной, творческой личности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студента, умеющего видеть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решать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>
                <a:latin typeface="Times New Roman" pitchFamily="18" charset="0"/>
                <a:cs typeface="Times New Roman" pitchFamily="18" charset="0"/>
              </a:rPr>
              <a:t>нестандартные</a:t>
            </a:r>
            <a:r>
              <a:rPr sz="2200" spc="-1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smtClean="0">
                <a:latin typeface="Times New Roman" pitchFamily="18" charset="0"/>
                <a:cs typeface="Times New Roman" pitchFamily="18" charset="0"/>
              </a:rPr>
              <a:t>профессиональные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проблемы.</a:t>
            </a:r>
            <a:endParaRPr sz="2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object 10"/>
          <p:cNvGrpSpPr/>
          <p:nvPr/>
        </p:nvGrpSpPr>
        <p:grpSpPr>
          <a:xfrm>
            <a:off x="566737" y="4071943"/>
            <a:ext cx="8064500" cy="428628"/>
            <a:chOff x="566737" y="1314513"/>
            <a:chExt cx="8064500" cy="552450"/>
          </a:xfrm>
        </p:grpSpPr>
        <p:pic>
          <p:nvPicPr>
            <p:cNvPr id="9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6737" y="1314513"/>
              <a:ext cx="8064500" cy="17462"/>
            </a:xfrm>
            <a:prstGeom prst="rect">
              <a:avLst/>
            </a:prstGeom>
          </p:spPr>
        </p:pic>
        <p:pic>
          <p:nvPicPr>
            <p:cNvPr id="10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7700" y="1367027"/>
              <a:ext cx="7513320" cy="499872"/>
            </a:xfrm>
            <a:prstGeom prst="rect">
              <a:avLst/>
            </a:prstGeom>
          </p:spPr>
        </p:pic>
      </p:grpSp>
      <p:sp>
        <p:nvSpPr>
          <p:cNvPr id="11" name="object 18"/>
          <p:cNvSpPr txBox="1"/>
          <p:nvPr/>
        </p:nvSpPr>
        <p:spPr>
          <a:xfrm>
            <a:off x="142844" y="4572008"/>
            <a:ext cx="8786874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indent="-353695" algn="just">
              <a:lnSpc>
                <a:spcPct val="100000"/>
              </a:lnSpc>
              <a:buAutoNum type="arabicParenR"/>
              <a:tabLst>
                <a:tab pos="366395" algn="l"/>
              </a:tabLst>
            </a:pPr>
            <a:r>
              <a:rPr sz="2000" spc="-15" dirty="0">
                <a:latin typeface="Times New Roman" pitchFamily="18" charset="0"/>
                <a:cs typeface="Times New Roman" pitchFamily="18" charset="0"/>
              </a:rPr>
              <a:t>Проблемное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 err="1">
                <a:latin typeface="Times New Roman" pitchFamily="18" charset="0"/>
                <a:cs typeface="Times New Roman" pitchFamily="18" charset="0"/>
              </a:rPr>
              <a:t>изложение</a:t>
            </a:r>
            <a:r>
              <a:rPr sz="2000" spc="-2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ставит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и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сам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решает)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indent="-353695" algn="just">
              <a:lnSpc>
                <a:spcPct val="100000"/>
              </a:lnSpc>
              <a:buAutoNum type="arabicParenR" startAt="2"/>
              <a:tabLst>
                <a:tab pos="366395" algn="l"/>
              </a:tabLst>
            </a:pPr>
            <a:r>
              <a:rPr sz="2000" spc="-10" dirty="0" err="1" smtClean="0">
                <a:latin typeface="Times New Roman" pitchFamily="18" charset="0"/>
                <a:cs typeface="Times New Roman" pitchFamily="18" charset="0"/>
              </a:rPr>
              <a:t>Частично-поисковая</a:t>
            </a:r>
            <a:r>
              <a:rPr sz="20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err="1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Постепенное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приобщение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решению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проблем)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R="1374140" indent="-337185" algn="just">
              <a:lnSpc>
                <a:spcPct val="100000"/>
              </a:lnSpc>
              <a:buAutoNum type="arabicParenR" startAt="3"/>
              <a:tabLst>
                <a:tab pos="366395" algn="l"/>
              </a:tabLst>
            </a:pPr>
            <a:r>
              <a:rPr sz="2000" spc="-15" dirty="0" err="1" smtClean="0">
                <a:latin typeface="Times New Roman" pitchFamily="18" charset="0"/>
                <a:cs typeface="Times New Roman" pitchFamily="18" charset="0"/>
              </a:rPr>
              <a:t>Самостоятельная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err="1">
                <a:latin typeface="Times New Roman" pitchFamily="18" charset="0"/>
                <a:cs typeface="Times New Roman" pitchFamily="18" charset="0"/>
              </a:rPr>
              <a:t>исследовательская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err="1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000" spc="-10" dirty="0" err="1" smtClean="0">
                <a:latin typeface="Times New Roman" pitchFamily="18" charset="0"/>
                <a:cs typeface="Times New Roman" pitchFamily="18" charset="0"/>
              </a:rPr>
              <a:t>Студенты</a:t>
            </a:r>
            <a:r>
              <a:rPr sz="2000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 err="1" smtClean="0"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z="20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 err="1" smtClean="0">
                <a:latin typeface="Times New Roman" pitchFamily="18" charset="0"/>
                <a:cs typeface="Times New Roman" pitchFamily="18" charset="0"/>
              </a:rPr>
              <a:t>формулируют</a:t>
            </a:r>
            <a:r>
              <a:rPr sz="2000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 err="1" smtClean="0">
                <a:latin typeface="Times New Roman" pitchFamily="18" charset="0"/>
                <a:cs typeface="Times New Roman" pitchFamily="18" charset="0"/>
              </a:rPr>
              <a:t>проблему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10" dirty="0" err="1" smtClean="0">
                <a:latin typeface="Times New Roman" pitchFamily="18" charset="0"/>
                <a:cs typeface="Times New Roman" pitchFamily="18" charset="0"/>
              </a:rPr>
              <a:t>решают</a:t>
            </a:r>
            <a:r>
              <a:rPr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0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err="1" smtClean="0">
                <a:latin typeface="Times New Roman" pitchFamily="18" charset="0"/>
                <a:cs typeface="Times New Roman" pitchFamily="18" charset="0"/>
              </a:rPr>
              <a:t>под</a:t>
            </a:r>
            <a:r>
              <a:rPr sz="20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20" dirty="0" err="1" smtClean="0">
                <a:latin typeface="Times New Roman" pitchFamily="18" charset="0"/>
                <a:cs typeface="Times New Roman" pitchFamily="18" charset="0"/>
              </a:rPr>
              <a:t>контролем</a:t>
            </a:r>
            <a:r>
              <a:rPr lang="ru-RU" sz="20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err="1" smtClean="0">
                <a:latin typeface="Times New Roman" pitchFamily="18" charset="0"/>
                <a:cs typeface="Times New Roman" pitchFamily="18" charset="0"/>
              </a:rPr>
              <a:t>преподавателя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)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2918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Индивидуальное</a:t>
            </a:r>
            <a:r>
              <a:rPr lang="ru-RU" sz="3200" spc="-9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1429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3"/>
          <p:cNvSpPr txBox="1"/>
          <p:nvPr/>
        </p:nvSpPr>
        <p:spPr>
          <a:xfrm>
            <a:off x="535940" y="1524352"/>
            <a:ext cx="8002905" cy="10869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0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Опережающая</a:t>
            </a:r>
            <a:r>
              <a:rPr sz="2000" spc="-65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66"/>
                </a:solidFill>
                <a:latin typeface="Arial"/>
                <a:cs typeface="Arial"/>
              </a:rPr>
              <a:t>самостоятельная</a:t>
            </a:r>
            <a:r>
              <a:rPr sz="2000" spc="-7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FF66"/>
                </a:solidFill>
                <a:latin typeface="Arial"/>
                <a:cs typeface="Arial"/>
              </a:rPr>
              <a:t>работа</a:t>
            </a:r>
            <a:r>
              <a:rPr sz="2000" spc="-40" dirty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– </a:t>
            </a:r>
            <a:r>
              <a:rPr sz="2000" spc="-8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изучение </a:t>
            </a:r>
            <a:r>
              <a:rPr sz="2000" dirty="0">
                <a:latin typeface="Arial"/>
                <a:cs typeface="Arial"/>
              </a:rPr>
              <a:t>студентами </a:t>
            </a:r>
            <a:r>
              <a:rPr sz="2000" spc="-5" dirty="0">
                <a:latin typeface="Arial"/>
                <a:cs typeface="Arial"/>
              </a:rPr>
              <a:t>нового материала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до его изложения преподавателем на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лекции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5" dirty="0">
                <a:latin typeface="Arial"/>
                <a:cs typeface="Arial"/>
              </a:rPr>
              <a:t>других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аудиторных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занятиях.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15"/>
          <p:cNvSpPr txBox="1"/>
          <p:nvPr/>
        </p:nvSpPr>
        <p:spPr>
          <a:xfrm>
            <a:off x="535940" y="2714619"/>
            <a:ext cx="8030845" cy="407611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Две</a:t>
            </a:r>
            <a:r>
              <a:rPr sz="2000" spc="-5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sz="2000" spc="-5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ОСР: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421640">
              <a:buAutoNum type="arabicPeriod"/>
              <a:tabLst>
                <a:tab pos="433705" algn="l"/>
                <a:tab pos="434340" algn="l"/>
              </a:tabLst>
            </a:pP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Опережающие</a:t>
            </a:r>
            <a:r>
              <a:rPr sz="2000" spc="-20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sz="2000" spc="-2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практического</a:t>
            </a:r>
            <a:r>
              <a:rPr sz="2000" spc="-1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характера.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R="523875" indent="4445" algn="just"/>
            <a:r>
              <a:rPr sz="20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начала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изучения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новой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темы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студентам предлагается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провести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наблюдение на практике. Это позволяет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преподавателю опереться на опыт студентов,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а у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студентов </a:t>
            </a:r>
            <a:r>
              <a:rPr sz="2000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вызывает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интерес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теоретическому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материалу.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3535" algn="just">
              <a:lnSpc>
                <a:spcPct val="90200"/>
              </a:lnSpc>
              <a:spcBef>
                <a:spcPts val="295"/>
              </a:spcBef>
              <a:buAutoNum type="arabicPeriod" startAt="2"/>
              <a:tabLst>
                <a:tab pos="433705" algn="l"/>
                <a:tab pos="434340" algn="l"/>
              </a:tabLst>
            </a:pPr>
            <a:r>
              <a:rPr sz="2000" spc="-5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Опережающие работы теоретического характера</a:t>
            </a:r>
            <a:r>
              <a:rPr sz="2000" spc="-5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spc="-5" dirty="0" smtClean="0">
              <a:solidFill>
                <a:srgbClr val="FFCC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marR="5080" indent="-343535" algn="just">
              <a:lnSpc>
                <a:spcPct val="90200"/>
              </a:lnSpc>
              <a:spcBef>
                <a:spcPts val="295"/>
              </a:spcBef>
              <a:tabLst>
                <a:tab pos="433705" algn="l"/>
                <a:tab pos="434340" algn="l"/>
              </a:tabLst>
            </a:pPr>
            <a:r>
              <a:rPr lang="ru-RU" sz="2000" spc="-5" dirty="0" smtClean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sz="2000" smtClean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Студенты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изучают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отдельные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темы,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отдельные </a:t>
            </a:r>
            <a:r>
              <a:rPr sz="2000" spc="-5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вопросы,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дополнительную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литературу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изучения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marR="135255" algn="just">
              <a:lnSpc>
                <a:spcPct val="80000"/>
              </a:lnSpc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теоретического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материала.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документальных </a:t>
            </a:r>
            <a:r>
              <a:rPr sz="2000" spc="-5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источников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теме,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подготовка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сообщений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практическом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marR="46990" algn="just">
              <a:lnSpc>
                <a:spcPct val="80000"/>
              </a:lnSpc>
              <a:spcBef>
                <a:spcPts val="5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опыте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изучаемой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области,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изучение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методических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разработок </a:t>
            </a:r>
            <a:r>
              <a:rPr sz="2000" spc="-5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рекомендаций, знакомящих студентов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предстоящей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деятельностью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другое.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22256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ИНТЕРАКТИВ - ВЗАИМОДЕЙСТВИЕ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329510" cy="4125923"/>
          </a:xfrm>
        </p:spPr>
        <p:txBody>
          <a:bodyPr>
            <a:normAutofit fontScale="92500"/>
          </a:bodyPr>
          <a:lstStyle/>
          <a:p>
            <a:pPr marL="12700" marR="710565" algn="just">
              <a:lnSpc>
                <a:spcPct val="80100"/>
              </a:lnSpc>
              <a:spcBef>
                <a:spcPts val="670"/>
              </a:spcBef>
            </a:pP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spc="-2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того, </a:t>
            </a:r>
            <a:r>
              <a:rPr lang="ru-RU" sz="2400" spc="1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что-то статическое </a:t>
            </a:r>
            <a:r>
              <a:rPr lang="ru-RU" sz="2400" u="heavy" spc="-10" dirty="0" smtClean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 pitchFamily="18" charset="0"/>
                <a:cs typeface="Times New Roman" pitchFamily="18" charset="0"/>
              </a:rPr>
              <a:t>прочитали</a:t>
            </a:r>
            <a:r>
              <a:rPr lang="ru-RU" sz="24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4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запомните </a:t>
            </a: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10%; </a:t>
            </a:r>
            <a:r>
              <a:rPr lang="ru-RU" sz="2400" spc="-65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700" marR="710565" algn="just">
              <a:lnSpc>
                <a:spcPct val="80100"/>
              </a:lnSpc>
              <a:spcBef>
                <a:spcPts val="670"/>
              </a:spcBef>
            </a:pP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spc="-2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того, </a:t>
            </a:r>
            <a:r>
              <a:rPr lang="ru-RU" sz="2400" spc="1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что-то </a:t>
            </a:r>
            <a:r>
              <a:rPr lang="ru-RU" sz="2400" u="heavy" spc="-5" dirty="0" smtClean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 pitchFamily="18" charset="0"/>
                <a:cs typeface="Times New Roman" pitchFamily="18" charset="0"/>
              </a:rPr>
              <a:t>услышали</a:t>
            </a: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вы запомните 20%; </a:t>
            </a:r>
            <a:r>
              <a:rPr lang="ru-RU" sz="2400" spc="-65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2700" marR="710565" algn="just">
              <a:lnSpc>
                <a:spcPct val="80100"/>
              </a:lnSpc>
              <a:spcBef>
                <a:spcPts val="670"/>
              </a:spcBef>
            </a:pP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2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того,</a:t>
            </a:r>
            <a:r>
              <a:rPr lang="ru-RU" sz="2400" spc="-1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1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что-то динамическое </a:t>
            </a:r>
            <a:r>
              <a:rPr lang="ru-RU" sz="2400" spc="-2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heavy" spc="-15" dirty="0" smtClean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 pitchFamily="18" charset="0"/>
                <a:cs typeface="Times New Roman" pitchFamily="18" charset="0"/>
              </a:rPr>
              <a:t>увидели</a:t>
            </a:r>
            <a:r>
              <a:rPr lang="ru-RU" sz="2400" spc="-1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4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запомните</a:t>
            </a:r>
            <a:r>
              <a:rPr lang="ru-RU" sz="2400" spc="1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30%;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80000"/>
              </a:lnSpc>
            </a:pP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spc="-2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того, </a:t>
            </a:r>
            <a:r>
              <a:rPr lang="ru-RU" sz="2400" spc="1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4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что-то </a:t>
            </a:r>
            <a:r>
              <a:rPr lang="ru-RU" sz="24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динамическое </a:t>
            </a:r>
            <a:r>
              <a:rPr lang="ru-RU" sz="2400" u="heavy" spc="-15" dirty="0" smtClean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 pitchFamily="18" charset="0"/>
                <a:cs typeface="Times New Roman" pitchFamily="18" charset="0"/>
              </a:rPr>
              <a:t>увидели </a:t>
            </a:r>
            <a:r>
              <a:rPr lang="ru-RU" sz="2400" u="heavy" dirty="0" smtClean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u="heavy" spc="-5" dirty="0" smtClean="0">
                <a:solidFill>
                  <a:srgbClr val="FFFF00"/>
                </a:solidFill>
                <a:uFill>
                  <a:solidFill>
                    <a:srgbClr val="FFFF00"/>
                  </a:solidFill>
                </a:uFill>
                <a:latin typeface="Times New Roman" pitchFamily="18" charset="0"/>
                <a:cs typeface="Times New Roman" pitchFamily="18" charset="0"/>
              </a:rPr>
              <a:t>услышали</a:t>
            </a: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вы </a:t>
            </a:r>
            <a:r>
              <a:rPr lang="ru-RU" sz="24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запомните </a:t>
            </a:r>
            <a:r>
              <a:rPr lang="ru-RU" sz="2400" spc="-65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50%;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algn="just">
              <a:lnSpc>
                <a:spcPts val="2305"/>
              </a:lnSpc>
            </a:pPr>
            <a:r>
              <a:rPr lang="ru-RU" sz="24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после того, как </a:t>
            </a:r>
            <a:r>
              <a:rPr lang="ru-RU" sz="2400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что-то </a:t>
            </a:r>
            <a:r>
              <a:rPr lang="ru-RU" sz="2400" b="1" u="sng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сделали сами</a:t>
            </a:r>
            <a:r>
              <a:rPr lang="ru-RU" sz="24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вы запомните 90%;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739775" algn="just">
              <a:lnSpc>
                <a:spcPct val="80000"/>
              </a:lnSpc>
              <a:buNone/>
            </a:pPr>
            <a:r>
              <a:rPr lang="ru-RU" sz="2400" spc="-5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Оптимальное </a:t>
            </a:r>
            <a:r>
              <a:rPr lang="ru-RU" sz="2400" spc="-15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обучение возникает </a:t>
            </a:r>
            <a:r>
              <a:rPr lang="ru-RU" sz="2400" spc="-35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тогда, </a:t>
            </a:r>
            <a:r>
              <a:rPr lang="ru-RU" sz="2400" spc="-25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400" spc="-5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spc="-765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2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людей </a:t>
            </a:r>
            <a:r>
              <a:rPr lang="ru-RU" sz="24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2400" spc="-15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400" spc="-1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проявлять </a:t>
            </a:r>
            <a:r>
              <a:rPr lang="ru-RU" sz="24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активность, </a:t>
            </a:r>
            <a:r>
              <a:rPr lang="ru-RU" sz="2400" spc="-765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5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взаимодействие</a:t>
            </a:r>
            <a:r>
              <a:rPr lang="ru-RU" sz="2400" spc="1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интерактив</a:t>
            </a:r>
            <a:r>
              <a:rPr lang="ru-RU" sz="24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285728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214290"/>
            <a:ext cx="928694" cy="928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1429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829180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Междисциплинарное</a:t>
            </a:r>
            <a:r>
              <a:rPr sz="3200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214282" y="1214422"/>
            <a:ext cx="8929718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654175" algn="just"/>
            <a:r>
              <a:rPr sz="24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Междисциплинарное обучение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400" spc="-8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sz="2400" spc="-85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85" dirty="0" smtClean="0">
                <a:latin typeface="Times New Roman" pitchFamily="18" charset="0"/>
                <a:cs typeface="Times New Roman" pitchFamily="18" charset="0"/>
              </a:rPr>
              <a:t> знаний </a:t>
            </a:r>
            <a:r>
              <a:rPr sz="2400" spc="-4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>
                <a:latin typeface="Times New Roman" pitchFamily="18" charset="0"/>
                <a:cs typeface="Times New Roman" pitchFamily="18" charset="0"/>
              </a:rPr>
              <a:t>из</a:t>
            </a:r>
            <a:r>
              <a:rPr sz="2400" spc="-3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smtClean="0">
                <a:latin typeface="Times New Roman" pitchFamily="18" charset="0"/>
                <a:cs typeface="Times New Roman" pitchFamily="18" charset="0"/>
              </a:rPr>
              <a:t>разных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smtClean="0">
                <a:latin typeface="Times New Roman" pitchFamily="18" charset="0"/>
                <a:cs typeface="Times New Roman" pitchFamily="18" charset="0"/>
              </a:rPr>
              <a:t>областей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группировка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концентрация </a:t>
            </a:r>
            <a:r>
              <a:rPr sz="2400" spc="-8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контексте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решаемой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задачи.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214282" y="2357430"/>
            <a:ext cx="8676353" cy="3029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Междисциплинарное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обучение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решает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следующие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задачи:</a:t>
            </a:r>
            <a:endParaRPr sz="1800">
              <a:latin typeface="Arial"/>
              <a:cs typeface="Arial"/>
            </a:endParaRPr>
          </a:p>
          <a:p>
            <a:pPr marL="208915" marR="466725" indent="-196850" algn="just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207645" algn="l"/>
              </a:tabLst>
            </a:pPr>
            <a:r>
              <a:rPr sz="1400" dirty="0">
                <a:latin typeface="Arial"/>
                <a:cs typeface="Arial"/>
              </a:rPr>
              <a:t>Развитие </a:t>
            </a:r>
            <a:r>
              <a:rPr sz="1400" spc="-5" dirty="0">
                <a:latin typeface="Arial"/>
                <a:cs typeface="Arial"/>
              </a:rPr>
              <a:t>системного </a:t>
            </a:r>
            <a:r>
              <a:rPr sz="1400" dirty="0">
                <a:latin typeface="Arial"/>
                <a:cs typeface="Arial"/>
              </a:rPr>
              <a:t>мышления и целостного </a:t>
            </a:r>
            <a:r>
              <a:rPr sz="1400" spc="-5" dirty="0">
                <a:latin typeface="Arial"/>
                <a:cs typeface="Arial"/>
              </a:rPr>
              <a:t>миропонимания </a:t>
            </a:r>
            <a:r>
              <a:rPr sz="1400" dirty="0">
                <a:latin typeface="Arial"/>
                <a:cs typeface="Arial"/>
              </a:rPr>
              <a:t>(целостной картины </a:t>
            </a:r>
            <a:r>
              <a:rPr sz="1400" spc="-5" dirty="0">
                <a:latin typeface="Arial"/>
                <a:cs typeface="Arial"/>
              </a:rPr>
              <a:t>мира </a:t>
            </a:r>
            <a:r>
              <a:rPr sz="1400" dirty="0">
                <a:latin typeface="Arial"/>
                <a:cs typeface="Arial"/>
              </a:rPr>
              <a:t>– 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понимания сложности мира </a:t>
            </a:r>
            <a:r>
              <a:rPr sz="1400" dirty="0">
                <a:latin typeface="Arial"/>
                <a:cs typeface="Arial"/>
              </a:rPr>
              <a:t>в его </a:t>
            </a:r>
            <a:r>
              <a:rPr sz="1400" spc="-5" dirty="0">
                <a:latin typeface="Arial"/>
                <a:cs typeface="Arial"/>
              </a:rPr>
              <a:t>взаимосвязанности </a:t>
            </a:r>
            <a:r>
              <a:rPr sz="1400" dirty="0">
                <a:latin typeface="Arial"/>
                <a:cs typeface="Arial"/>
              </a:rPr>
              <a:t>и </a:t>
            </a:r>
            <a:r>
              <a:rPr sz="1400" spc="-5" dirty="0">
                <a:latin typeface="Arial"/>
                <a:cs typeface="Arial"/>
              </a:rPr>
              <a:t>единстве, наряду </a:t>
            </a:r>
            <a:r>
              <a:rPr sz="1400" dirty="0">
                <a:latin typeface="Arial"/>
                <a:cs typeface="Arial"/>
              </a:rPr>
              <a:t>с постижением </a:t>
            </a:r>
            <a:r>
              <a:rPr sz="1400" spc="-5" dirty="0">
                <a:latin typeface="Arial"/>
                <a:cs typeface="Arial"/>
              </a:rPr>
              <a:t>его </a:t>
            </a:r>
            <a:r>
              <a:rPr sz="1400" spc="-3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красоты,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а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также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места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в нѐм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человека).</a:t>
            </a:r>
            <a:endParaRPr sz="1400">
              <a:latin typeface="Arial"/>
              <a:cs typeface="Arial"/>
            </a:endParaRPr>
          </a:p>
          <a:p>
            <a:pPr marL="207645" marR="639445" indent="-207645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07645" algn="l"/>
              </a:tabLst>
            </a:pPr>
            <a:r>
              <a:rPr sz="1400" smtClean="0">
                <a:latin typeface="Arial"/>
                <a:cs typeface="Arial"/>
              </a:rPr>
              <a:t>Развитие </a:t>
            </a:r>
            <a:r>
              <a:rPr sz="1400" spc="-5" dirty="0">
                <a:latin typeface="Arial"/>
                <a:cs typeface="Arial"/>
              </a:rPr>
              <a:t>творческого, </a:t>
            </a:r>
            <a:r>
              <a:rPr sz="1400" dirty="0">
                <a:latin typeface="Arial"/>
                <a:cs typeface="Arial"/>
              </a:rPr>
              <a:t>критического и </a:t>
            </a:r>
            <a:r>
              <a:rPr sz="1400" spc="-5" dirty="0">
                <a:latin typeface="Arial"/>
                <a:cs typeface="Arial"/>
              </a:rPr>
              <a:t>абстрактно </a:t>
            </a:r>
            <a:r>
              <a:rPr sz="1400" dirty="0">
                <a:latin typeface="Arial"/>
                <a:cs typeface="Arial"/>
              </a:rPr>
              <a:t>– логического мышления, </a:t>
            </a:r>
            <a:r>
              <a:rPr sz="1400" spc="-5" dirty="0">
                <a:latin typeface="Arial"/>
                <a:cs typeface="Arial"/>
              </a:rPr>
              <a:t>способности </a:t>
            </a:r>
            <a:r>
              <a:rPr sz="1400" dirty="0">
                <a:latin typeface="Arial"/>
                <a:cs typeface="Arial"/>
              </a:rPr>
              <a:t>к </a:t>
            </a:r>
            <a:r>
              <a:rPr sz="1400" spc="-3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решению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проблем.</a:t>
            </a:r>
            <a:endParaRPr sz="1400">
              <a:latin typeface="Arial"/>
              <a:cs typeface="Arial"/>
            </a:endParaRPr>
          </a:p>
          <a:p>
            <a:pPr marL="208915" marR="275590" indent="-196850" algn="just">
              <a:lnSpc>
                <a:spcPct val="100000"/>
              </a:lnSpc>
              <a:buAutoNum type="arabicPeriod"/>
              <a:tabLst>
                <a:tab pos="207645" algn="l"/>
              </a:tabLst>
            </a:pPr>
            <a:r>
              <a:rPr sz="1400" smtClean="0">
                <a:latin typeface="Arial"/>
                <a:cs typeface="Arial"/>
              </a:rPr>
              <a:t>Развитие </a:t>
            </a:r>
            <a:r>
              <a:rPr sz="1400" spc="-5" dirty="0">
                <a:latin typeface="Arial"/>
                <a:cs typeface="Arial"/>
              </a:rPr>
              <a:t>способностей </a:t>
            </a:r>
            <a:r>
              <a:rPr sz="1400" dirty="0">
                <a:latin typeface="Arial"/>
                <a:cs typeface="Arial"/>
              </a:rPr>
              <a:t>к </a:t>
            </a:r>
            <a:r>
              <a:rPr sz="1400" spc="-5" dirty="0">
                <a:latin typeface="Arial"/>
                <a:cs typeface="Arial"/>
              </a:rPr>
              <a:t>самостоятельному обучению </a:t>
            </a:r>
            <a:r>
              <a:rPr sz="1400" dirty="0">
                <a:latin typeface="Arial"/>
                <a:cs typeface="Arial"/>
              </a:rPr>
              <a:t>и </a:t>
            </a:r>
            <a:r>
              <a:rPr sz="1400" spc="-5" dirty="0">
                <a:latin typeface="Arial"/>
                <a:cs typeface="Arial"/>
              </a:rPr>
              <a:t>исследовательской работе, обучение </a:t>
            </a:r>
            <a:r>
              <a:rPr sz="1400" spc="-3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исследовательским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навыкам </a:t>
            </a:r>
            <a:r>
              <a:rPr sz="1400" dirty="0">
                <a:latin typeface="Arial"/>
                <a:cs typeface="Arial"/>
              </a:rPr>
              <a:t>и </a:t>
            </a:r>
            <a:r>
              <a:rPr sz="1400" spc="-5" dirty="0">
                <a:latin typeface="Arial"/>
                <a:cs typeface="Arial"/>
              </a:rPr>
              <a:t>умениям.</a:t>
            </a:r>
            <a:endParaRPr sz="1400">
              <a:latin typeface="Arial"/>
              <a:cs typeface="Arial"/>
            </a:endParaRPr>
          </a:p>
          <a:p>
            <a:pPr marL="158750" marR="153670" indent="-146685" algn="just">
              <a:lnSpc>
                <a:spcPct val="100000"/>
              </a:lnSpc>
            </a:pPr>
            <a:r>
              <a:rPr sz="1400" smtClean="0">
                <a:latin typeface="Arial"/>
                <a:cs typeface="Arial"/>
              </a:rPr>
              <a:t>4 </a:t>
            </a:r>
            <a:r>
              <a:rPr sz="1400" spc="-5" dirty="0">
                <a:latin typeface="Arial"/>
                <a:cs typeface="Arial"/>
              </a:rPr>
              <a:t>Обучение сотрудничеству: умениям работать совместно </a:t>
            </a:r>
            <a:r>
              <a:rPr sz="1400" dirty="0">
                <a:latin typeface="Arial"/>
                <a:cs typeface="Arial"/>
              </a:rPr>
              <a:t>с </a:t>
            </a:r>
            <a:r>
              <a:rPr sz="1400" spc="-5" dirty="0">
                <a:latin typeface="Arial"/>
                <a:cs typeface="Arial"/>
              </a:rPr>
              <a:t>другими людьми </a:t>
            </a:r>
            <a:r>
              <a:rPr sz="1400" dirty="0">
                <a:latin typeface="Arial"/>
                <a:cs typeface="Arial"/>
              </a:rPr>
              <a:t>(решать </a:t>
            </a:r>
            <a:r>
              <a:rPr sz="1400" spc="-5" dirty="0">
                <a:latin typeface="Arial"/>
                <a:cs typeface="Arial"/>
              </a:rPr>
              <a:t>проблемы </a:t>
            </a:r>
            <a:r>
              <a:rPr sz="1400" dirty="0">
                <a:latin typeface="Arial"/>
                <a:cs typeface="Arial"/>
              </a:rPr>
              <a:t>в </a:t>
            </a:r>
            <a:r>
              <a:rPr sz="1400" spc="-37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малых группах, проводить совместную исследовательскую работу, </a:t>
            </a:r>
            <a:r>
              <a:rPr sz="1400" dirty="0">
                <a:latin typeface="Arial"/>
                <a:cs typeface="Arial"/>
              </a:rPr>
              <a:t>вести </a:t>
            </a:r>
            <a:r>
              <a:rPr sz="1400" spc="-5" dirty="0">
                <a:latin typeface="Arial"/>
                <a:cs typeface="Arial"/>
              </a:rPr>
              <a:t>диалог </a:t>
            </a:r>
            <a:r>
              <a:rPr sz="1400" dirty="0">
                <a:latin typeface="Arial"/>
                <a:cs typeface="Arial"/>
              </a:rPr>
              <a:t>и </a:t>
            </a:r>
            <a:r>
              <a:rPr sz="1400" spc="-5" dirty="0">
                <a:latin typeface="Arial"/>
                <a:cs typeface="Arial"/>
              </a:rPr>
              <a:t>дискуссию, </a:t>
            </a:r>
            <a:r>
              <a:rPr sz="1400" dirty="0">
                <a:latin typeface="Arial"/>
                <a:cs typeface="Arial"/>
              </a:rPr>
              <a:t> общаться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с</a:t>
            </a:r>
            <a:r>
              <a:rPr sz="1400" spc="-5" dirty="0">
                <a:latin typeface="Arial"/>
                <a:cs typeface="Arial"/>
              </a:rPr>
              <a:t> людьми,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принимать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точку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зрения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другого человека).</a:t>
            </a:r>
            <a:endParaRPr sz="1400">
              <a:latin typeface="Arial"/>
              <a:cs typeface="Arial"/>
            </a:endParaRPr>
          </a:p>
          <a:p>
            <a:pPr marL="207010" indent="-194945" algn="just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207645" algn="l"/>
              </a:tabLst>
            </a:pPr>
            <a:r>
              <a:rPr sz="1400" smtClean="0">
                <a:latin typeface="Arial"/>
                <a:cs typeface="Arial"/>
              </a:rPr>
              <a:t>Развитие</a:t>
            </a:r>
            <a:r>
              <a:rPr sz="1400" spc="5" smtClean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различных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компетентностей,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способности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к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саморегуляции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и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самопознанию.</a:t>
            </a:r>
            <a:endParaRPr sz="1400">
              <a:latin typeface="Arial"/>
              <a:cs typeface="Arial"/>
            </a:endParaRPr>
          </a:p>
          <a:p>
            <a:pPr marL="207010" indent="-194945" algn="just">
              <a:lnSpc>
                <a:spcPct val="100000"/>
              </a:lnSpc>
              <a:spcBef>
                <a:spcPts val="5"/>
              </a:spcBef>
              <a:buAutoNum type="arabicPeriod" startAt="5"/>
              <a:tabLst>
                <a:tab pos="207645" algn="l"/>
              </a:tabLst>
            </a:pPr>
            <a:r>
              <a:rPr sz="1400" spc="-5" smtClean="0">
                <a:latin typeface="Arial"/>
                <a:cs typeface="Arial"/>
              </a:rPr>
              <a:t>Формирование</a:t>
            </a:r>
            <a:r>
              <a:rPr sz="1400" spc="-15" smtClean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положительной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«Я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– концепции» и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понимания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ценности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и </a:t>
            </a:r>
            <a:r>
              <a:rPr sz="1400" spc="-5" dirty="0">
                <a:latin typeface="Arial"/>
                <a:cs typeface="Arial"/>
              </a:rPr>
              <a:t>уникальности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человека.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1429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829175" cy="1143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Междисциплинарное</a:t>
            </a:r>
            <a:r>
              <a:rPr sz="3200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535940" y="1536953"/>
            <a:ext cx="7959725" cy="478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Междисциплинарное</a:t>
            </a:r>
            <a:r>
              <a:rPr sz="24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обучение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включает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рассмотрение </a:t>
            </a:r>
            <a:r>
              <a:rPr sz="2400" spc="-6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например,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таких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тем: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«Изменение»,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«Влияние»,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«Порядок».</a:t>
            </a:r>
            <a:endParaRPr sz="2400">
              <a:latin typeface="Arial"/>
              <a:cs typeface="Arial"/>
            </a:endParaRPr>
          </a:p>
          <a:p>
            <a:pPr marL="12700" marR="144145">
              <a:lnSpc>
                <a:spcPct val="100000"/>
              </a:lnSpc>
              <a:spcBef>
                <a:spcPts val="2405"/>
              </a:spcBef>
            </a:pPr>
            <a:r>
              <a:rPr sz="2000" b="1" spc="-5" dirty="0">
                <a:latin typeface="Arial"/>
                <a:cs typeface="Arial"/>
              </a:rPr>
              <a:t>Ведущим </a:t>
            </a:r>
            <a:r>
              <a:rPr sz="2000" b="1" dirty="0">
                <a:latin typeface="Arial"/>
                <a:cs typeface="Arial"/>
              </a:rPr>
              <a:t>в каждой </a:t>
            </a:r>
            <a:r>
              <a:rPr sz="2000" b="1" spc="-10" dirty="0">
                <a:latin typeface="Arial"/>
                <a:cs typeface="Arial"/>
              </a:rPr>
              <a:t>теме </a:t>
            </a:r>
            <a:r>
              <a:rPr sz="2000" b="1" spc="-5" dirty="0">
                <a:latin typeface="Arial"/>
                <a:cs typeface="Arial"/>
              </a:rPr>
              <a:t>является исследовательский метод, </a:t>
            </a:r>
            <a:r>
              <a:rPr sz="2000" b="1" spc="-5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основными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этапами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которого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являются: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b="1" spc="-5" dirty="0">
                <a:latin typeface="Arial"/>
                <a:cs typeface="Arial"/>
              </a:rPr>
              <a:t>Мотивация.</a:t>
            </a:r>
            <a:endParaRPr sz="2000">
              <a:latin typeface="Arial"/>
              <a:cs typeface="Arial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b="1" dirty="0">
                <a:latin typeface="Arial"/>
                <a:cs typeface="Arial"/>
              </a:rPr>
              <a:t>Исследование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(может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быть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в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малых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группах).</a:t>
            </a:r>
            <a:endParaRPr sz="2000">
              <a:latin typeface="Arial"/>
              <a:cs typeface="Arial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b="1" dirty="0">
                <a:latin typeface="Arial"/>
                <a:cs typeface="Arial"/>
              </a:rPr>
              <a:t>Обмен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информацией.</a:t>
            </a:r>
            <a:endParaRPr sz="2000">
              <a:latin typeface="Arial"/>
              <a:cs typeface="Arial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b="1" dirty="0">
                <a:latin typeface="Arial"/>
                <a:cs typeface="Arial"/>
              </a:rPr>
              <a:t>Организация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информации.</a:t>
            </a:r>
            <a:endParaRPr sz="2000">
              <a:latin typeface="Arial"/>
              <a:cs typeface="Arial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b="1" dirty="0">
                <a:latin typeface="Arial"/>
                <a:cs typeface="Arial"/>
              </a:rPr>
              <a:t>Связывание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информации.</a:t>
            </a:r>
            <a:endParaRPr sz="2000">
              <a:latin typeface="Arial"/>
              <a:cs typeface="Arial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b="1" dirty="0">
                <a:latin typeface="Arial"/>
                <a:cs typeface="Arial"/>
              </a:rPr>
              <a:t>Подведение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итогов.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Рефлексия.</a:t>
            </a:r>
            <a:endParaRPr sz="2000">
              <a:latin typeface="Arial"/>
              <a:cs typeface="Arial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b="1" spc="-5" dirty="0">
                <a:latin typeface="Arial"/>
                <a:cs typeface="Arial"/>
              </a:rPr>
              <a:t>Постановка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новых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вопросов.</a:t>
            </a:r>
            <a:endParaRPr sz="2000">
              <a:latin typeface="Arial"/>
              <a:cs typeface="Arial"/>
            </a:endParaRPr>
          </a:p>
          <a:p>
            <a:pPr marL="291465" indent="-279400">
              <a:lnSpc>
                <a:spcPct val="100000"/>
              </a:lnSpc>
              <a:buAutoNum type="arabicPeriod"/>
              <a:tabLst>
                <a:tab pos="292100" algn="l"/>
              </a:tabLst>
            </a:pPr>
            <a:r>
              <a:rPr sz="2000" b="1" dirty="0">
                <a:latin typeface="Arial"/>
                <a:cs typeface="Arial"/>
              </a:rPr>
              <a:t>Применение.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1429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90061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sz="3200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3200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основе</a:t>
            </a:r>
            <a:r>
              <a:rPr sz="3200" spc="-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опыта</a:t>
            </a:r>
            <a:endParaRPr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26"/>
          <p:cNvSpPr txBox="1"/>
          <p:nvPr/>
        </p:nvSpPr>
        <p:spPr>
          <a:xfrm>
            <a:off x="285720" y="1071547"/>
            <a:ext cx="8475019" cy="2474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sz="2000" spc="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основе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sz="2000" spc="-7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активизация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R="1009015" algn="just"/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познавательной деятельности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студентов за счет </a:t>
            </a:r>
            <a:r>
              <a:rPr sz="2000" spc="-66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ассоциации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собственного опыта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предметом </a:t>
            </a:r>
            <a:r>
              <a:rPr sz="2000" spc="-65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изучения.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Char char="•"/>
              <a:tabLst>
                <a:tab pos="354965" algn="l"/>
                <a:tab pos="355600" algn="l"/>
              </a:tabLst>
            </a:pPr>
            <a:r>
              <a:rPr sz="2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sz="2000" spc="-6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циклический</a:t>
            </a:r>
            <a:r>
              <a:rPr sz="2000" spc="-5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2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кумулятивный</a:t>
            </a:r>
            <a:r>
              <a:rPr sz="2000" spc="-2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постоянного</a:t>
            </a:r>
            <a:r>
              <a:rPr sz="2000" spc="-4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обновления</a:t>
            </a:r>
            <a:r>
              <a:rPr sz="2000" spc="-4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2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расширения</a:t>
            </a:r>
            <a:r>
              <a:rPr sz="2000" spc="-3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знаний.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R="306070" indent="-342900">
              <a:buChar char="•"/>
              <a:tabLst>
                <a:tab pos="354965" algn="l"/>
                <a:tab pos="355600" algn="l"/>
              </a:tabLst>
            </a:pPr>
            <a:r>
              <a:rPr sz="2000" smtClean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sz="2000" spc="-50" smtClean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sz="2000" spc="-2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sz="2000" spc="-2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изменить</a:t>
            </a:r>
            <a:r>
              <a:rPr sz="2000" spc="-45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поведение</a:t>
            </a:r>
            <a:r>
              <a:rPr sz="2000" spc="-25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так,</a:t>
            </a:r>
            <a:r>
              <a:rPr sz="2000" spc="-3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sz="2000" spc="-2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обучаемый </a:t>
            </a:r>
            <a:r>
              <a:rPr sz="2000" spc="-54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мог</a:t>
            </a:r>
            <a:r>
              <a:rPr sz="2000" spc="-3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действовать</a:t>
            </a:r>
            <a:r>
              <a:rPr sz="2000" spc="-6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sz="2000" spc="-10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CC99"/>
                </a:solidFill>
                <a:latin typeface="Times New Roman" pitchFamily="18" charset="0"/>
                <a:cs typeface="Times New Roman" pitchFamily="18" charset="0"/>
              </a:rPr>
              <a:t>успешно.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Char char="•"/>
              <a:tabLst>
                <a:tab pos="354965" algn="l"/>
                <a:tab pos="355600" algn="l"/>
              </a:tabLst>
            </a:pPr>
            <a:r>
              <a:rPr sz="2000" spc="-5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sz="2000" spc="-45" smtClean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sz="2000" spc="10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sz="2000" spc="1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sz="2000" spc="-1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постоянной</a:t>
            </a:r>
            <a:r>
              <a:rPr sz="2000" spc="-10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трансформации</a:t>
            </a:r>
            <a:r>
              <a:rPr sz="2000" spc="-50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личности.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285720" y="3571876"/>
            <a:ext cx="8643998" cy="327589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wrap="square" lIns="0" tIns="13335" rIns="0" bIns="0" rtlCol="0">
            <a:spAutoFit/>
          </a:bodyPr>
          <a:lstStyle/>
          <a:p>
            <a:pPr algn="just"/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Четыре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 фазы</a:t>
            </a:r>
            <a:r>
              <a:rPr sz="2000" b="1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цикла</a:t>
            </a:r>
            <a:r>
              <a:rPr sz="2000" b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обучения</a:t>
            </a:r>
            <a:r>
              <a:rPr sz="2000" b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на</a:t>
            </a:r>
            <a:r>
              <a:rPr sz="200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основе</a:t>
            </a:r>
            <a:r>
              <a:rPr sz="2000" b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00"/>
                </a:solidFill>
                <a:latin typeface="Arial"/>
                <a:cs typeface="Arial"/>
              </a:rPr>
              <a:t>опыта</a:t>
            </a:r>
            <a:r>
              <a:rPr sz="1600" b="1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indent="-343535" algn="just">
              <a:buAutoNum type="arabicPeriod"/>
              <a:tabLst>
                <a:tab pos="355600" algn="l"/>
                <a:tab pos="356235" algn="l"/>
              </a:tabLst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Приобретение</a:t>
            </a:r>
            <a:r>
              <a:rPr sz="16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практического</a:t>
            </a:r>
            <a:r>
              <a:rPr sz="16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опыта</a:t>
            </a:r>
            <a:r>
              <a:rPr sz="16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в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деятельности;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мы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его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приобретаем,</a:t>
            </a:r>
            <a:endParaRPr sz="1600">
              <a:latin typeface="Arial"/>
              <a:cs typeface="Arial"/>
            </a:endParaRPr>
          </a:p>
          <a:p>
            <a:pPr algn="just"/>
            <a:r>
              <a:rPr sz="1600" spc="-10" dirty="0">
                <a:latin typeface="Arial"/>
                <a:cs typeface="Arial"/>
              </a:rPr>
              <a:t>действуя.</a:t>
            </a:r>
            <a:endParaRPr sz="1600">
              <a:latin typeface="Arial"/>
              <a:cs typeface="Arial"/>
            </a:endParaRPr>
          </a:p>
          <a:p>
            <a:pPr marL="295910" marR="438150" indent="-283845" algn="just">
              <a:lnSpc>
                <a:spcPct val="100000"/>
              </a:lnSpc>
              <a:buAutoNum type="arabicPeriod" startAt="2"/>
              <a:tabLst>
                <a:tab pos="294640" algn="l"/>
              </a:tabLst>
            </a:pPr>
            <a:r>
              <a:rPr sz="1600" spc="-5" smtClean="0">
                <a:latin typeface="Arial"/>
                <a:cs typeface="Arial"/>
              </a:rPr>
              <a:t>Восприятие</a:t>
            </a:r>
            <a:r>
              <a:rPr sz="1600" spc="15" smtClean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этого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опыта</a:t>
            </a:r>
            <a:r>
              <a:rPr sz="1600" spc="-5" dirty="0">
                <a:latin typeface="Arial"/>
                <a:cs typeface="Arial"/>
              </a:rPr>
              <a:t> и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его </a:t>
            </a:r>
            <a:r>
              <a:rPr sz="1600" spc="-10" dirty="0">
                <a:latin typeface="Arial"/>
                <a:cs typeface="Arial"/>
              </a:rPr>
              <a:t>обдумывание</a:t>
            </a:r>
            <a:r>
              <a:rPr sz="1600" spc="90" dirty="0"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CC"/>
                </a:solidFill>
                <a:latin typeface="Arial"/>
                <a:cs typeface="Arial"/>
              </a:rPr>
              <a:t>(рефлексия)</a:t>
            </a:r>
            <a:r>
              <a:rPr sz="1600" spc="4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связаны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с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анализом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и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оценкой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прошлых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событий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и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действий.</a:t>
            </a:r>
            <a:r>
              <a:rPr sz="1600" spc="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Как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это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происходило?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Что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пошло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не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так?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Как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теперь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мы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на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это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смотрим?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Обучение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происходит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в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процессе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проб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и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ошибок.</a:t>
            </a:r>
            <a:endParaRPr sz="1600">
              <a:latin typeface="Arial"/>
              <a:cs typeface="Arial"/>
            </a:endParaRPr>
          </a:p>
          <a:p>
            <a:pPr marL="294005" indent="-281940" algn="just">
              <a:lnSpc>
                <a:spcPct val="100000"/>
              </a:lnSpc>
              <a:buAutoNum type="arabicPeriod" startAt="2"/>
              <a:tabLst>
                <a:tab pos="294640" algn="l"/>
              </a:tabLst>
            </a:pPr>
            <a:r>
              <a:rPr sz="1600" spc="-5" smtClean="0">
                <a:latin typeface="Arial"/>
                <a:cs typeface="Arial"/>
              </a:rPr>
              <a:t>Выводы</a:t>
            </a:r>
            <a:r>
              <a:rPr sz="1600" smtClean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из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этого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опыта,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попытки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понять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его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при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помощи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анализа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и</a:t>
            </a:r>
            <a:endParaRPr sz="1600">
              <a:latin typeface="Arial"/>
              <a:cs typeface="Arial"/>
            </a:endParaRPr>
          </a:p>
          <a:p>
            <a:pPr marL="295910" marR="34925" algn="just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концептуализации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CC"/>
                </a:solidFill>
                <a:latin typeface="Arial"/>
                <a:cs typeface="Arial"/>
              </a:rPr>
              <a:t>(обдумывание).</a:t>
            </a:r>
            <a:r>
              <a:rPr sz="1600" spc="5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Перевод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впечатлений</a:t>
            </a:r>
            <a:r>
              <a:rPr sz="1600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от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опыта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в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правила,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гипотезы,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модели,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теории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(взаимосвязи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и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обобщение),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что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бы сделать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выводы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из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сходных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ситуаций.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Что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нового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мы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теперь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узнали?</a:t>
            </a:r>
            <a:endParaRPr sz="1600">
              <a:latin typeface="Arial"/>
              <a:cs typeface="Arial"/>
            </a:endParaRPr>
          </a:p>
          <a:p>
            <a:pPr marL="295910" marR="5080" indent="-283845" algn="just">
              <a:lnSpc>
                <a:spcPct val="100000"/>
              </a:lnSpc>
              <a:buAutoNum type="arabicPeriod" startAt="4"/>
              <a:tabLst>
                <a:tab pos="294640" algn="l"/>
              </a:tabLst>
            </a:pPr>
            <a:r>
              <a:rPr sz="1600" spc="-5" smtClean="0">
                <a:latin typeface="Arial"/>
                <a:cs typeface="Arial"/>
              </a:rPr>
              <a:t>Проверка</a:t>
            </a:r>
            <a:r>
              <a:rPr sz="1600" spc="10" smtClean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этих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идей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в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экспериментах</a:t>
            </a:r>
            <a:r>
              <a:rPr sz="1600" spc="55" dirty="0"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CC"/>
                </a:solidFill>
                <a:latin typeface="Arial"/>
                <a:cs typeface="Arial"/>
              </a:rPr>
              <a:t>(опробование</a:t>
            </a:r>
            <a:r>
              <a:rPr sz="1600" spc="2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CC"/>
                </a:solidFill>
                <a:latin typeface="Arial"/>
                <a:cs typeface="Arial"/>
              </a:rPr>
              <a:t>новых</a:t>
            </a:r>
            <a:r>
              <a:rPr sz="1600" spc="2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CC"/>
                </a:solidFill>
                <a:latin typeface="Arial"/>
                <a:cs typeface="Arial"/>
              </a:rPr>
              <a:t>способов</a:t>
            </a:r>
            <a:r>
              <a:rPr sz="160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CC"/>
                </a:solidFill>
                <a:latin typeface="Arial"/>
                <a:cs typeface="Arial"/>
              </a:rPr>
              <a:t>действий</a:t>
            </a:r>
            <a:r>
              <a:rPr sz="1600" spc="3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CC"/>
                </a:solidFill>
                <a:latin typeface="Arial"/>
                <a:cs typeface="Arial"/>
              </a:rPr>
              <a:t>в </a:t>
            </a:r>
            <a:r>
              <a:rPr sz="1600" spc="-43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CC"/>
                </a:solidFill>
                <a:latin typeface="Arial"/>
                <a:cs typeface="Arial"/>
              </a:rPr>
              <a:t>новых</a:t>
            </a:r>
            <a:r>
              <a:rPr sz="1600" spc="25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CC"/>
                </a:solidFill>
                <a:latin typeface="Arial"/>
                <a:cs typeface="Arial"/>
              </a:rPr>
              <a:t>ситуациях).</a:t>
            </a:r>
            <a:r>
              <a:rPr sz="1600" spc="60" dirty="0">
                <a:solidFill>
                  <a:srgbClr val="FFFFCC"/>
                </a:solidFill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На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этой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основе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принимаются</a:t>
            </a:r>
            <a:r>
              <a:rPr sz="1600" spc="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решения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о том,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какие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меры</a:t>
            </a:r>
            <a:endParaRPr sz="1600">
              <a:latin typeface="Arial"/>
              <a:cs typeface="Arial"/>
            </a:endParaRPr>
          </a:p>
          <a:p>
            <a:pPr marL="295910" algn="just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предпринять,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что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выражается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в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новых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действиях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и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новом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опыте.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1429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13"/>
          <p:cNvSpPr txBox="1">
            <a:spLocks noGrp="1"/>
          </p:cNvSpPr>
          <p:nvPr>
            <p:ph type="title"/>
          </p:nvPr>
        </p:nvSpPr>
        <p:spPr>
          <a:xfrm>
            <a:off x="214282" y="274638"/>
            <a:ext cx="5072098" cy="1251753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 indent="254000" algn="just">
              <a:lnSpc>
                <a:spcPts val="4750"/>
              </a:lnSpc>
              <a:spcBef>
                <a:spcPts val="705"/>
              </a:spcBef>
            </a:pPr>
            <a:r>
              <a:rPr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Информационно- </a:t>
            </a:r>
            <a:r>
              <a:rPr sz="2800" spc="5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</a:t>
            </a:r>
            <a:r>
              <a:rPr sz="2800" spc="-15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уникационные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endParaRPr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18"/>
          <p:cNvSpPr txBox="1"/>
          <p:nvPr/>
        </p:nvSpPr>
        <p:spPr>
          <a:xfrm>
            <a:off x="1" y="1500174"/>
            <a:ext cx="8310346" cy="219290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endParaRPr lang="ru-RU" sz="20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    ОСНОВНЫЕ НАПРАВЛЕНИЯ ИКТ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учебного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материала на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компьютере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R="989330" indent="-342900"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Создание электронных учебно-методических </a:t>
            </a:r>
            <a:r>
              <a:rPr sz="20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комплексов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R="97155" indent="-342900"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рейтинг-оценка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достижений </a:t>
            </a:r>
            <a:r>
              <a:rPr sz="20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студентов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Электронный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преподавателя</a:t>
            </a:r>
            <a:r>
              <a:rPr sz="20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студента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Дистанционная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поддержка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sz="2000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студентов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29"/>
          <p:cNvSpPr txBox="1"/>
          <p:nvPr/>
        </p:nvSpPr>
        <p:spPr>
          <a:xfrm>
            <a:off x="285720" y="3786190"/>
            <a:ext cx="8572560" cy="2548775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85725" rIns="0" bIns="0" rtlCol="0">
            <a:spAutoFit/>
          </a:bodyPr>
          <a:lstStyle/>
          <a:p>
            <a:pPr marR="1485265"/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Создание электронных учебно-методических </a:t>
            </a:r>
            <a:r>
              <a:rPr sz="2000" spc="-65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комплексов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R="5080"/>
            <a:r>
              <a:rPr sz="2000" spc="-10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Электронный </a:t>
            </a:r>
            <a:r>
              <a:rPr sz="2000" spc="-1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учебно-методический </a:t>
            </a:r>
            <a:r>
              <a:rPr sz="2000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sz="2000" spc="-5" dirty="0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(ЭУМК)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000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обучающая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программная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система комплексного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назначения,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обеспечивающая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непрерывность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полноту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дидактического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цикла </a:t>
            </a:r>
            <a:r>
              <a:rPr sz="2000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обучения: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157480">
              <a:buChar char="•"/>
              <a:tabLst>
                <a:tab pos="279400" algn="l"/>
              </a:tabLst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Предоставляющая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теоретический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материал;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157480">
              <a:buChar char="•"/>
              <a:tabLst>
                <a:tab pos="279400" algn="l"/>
              </a:tabLst>
            </a:pPr>
            <a:r>
              <a:rPr sz="2000" spc="-10" smtClean="0">
                <a:latin typeface="Times New Roman" pitchFamily="18" charset="0"/>
                <a:cs typeface="Times New Roman" pitchFamily="18" charset="0"/>
              </a:rPr>
              <a:t>Обеспечивающая</a:t>
            </a:r>
            <a:r>
              <a:rPr sz="2000" spc="-4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тренировочную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учебную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деятельность;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157480">
              <a:buChar char="•"/>
              <a:tabLst>
                <a:tab pos="279400" algn="l"/>
              </a:tabLst>
            </a:pPr>
            <a:r>
              <a:rPr sz="2000" spc="-10" smtClean="0">
                <a:latin typeface="Times New Roman" pitchFamily="18" charset="0"/>
                <a:cs typeface="Times New Roman" pitchFamily="18" charset="0"/>
              </a:rPr>
              <a:t>Обеспечивающая</a:t>
            </a:r>
            <a:r>
              <a:rPr sz="2000" spc="-3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информационно-поисковую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деятельность;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157480" algn="just">
              <a:buChar char="•"/>
              <a:tabLst>
                <a:tab pos="279400" algn="l"/>
              </a:tabLst>
            </a:pPr>
            <a:r>
              <a:rPr sz="2000" spc="-15" smtClean="0">
                <a:latin typeface="Times New Roman" pitchFamily="18" charset="0"/>
                <a:cs typeface="Times New Roman" pitchFamily="18" charset="0"/>
              </a:rPr>
              <a:t>Реализующая</a:t>
            </a:r>
            <a:r>
              <a:rPr sz="2000" spc="-2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имитационное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математическое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моделирование.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1429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900613" cy="114300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 marR="5080" indent="254000" algn="just">
              <a:lnSpc>
                <a:spcPts val="4750"/>
              </a:lnSpc>
              <a:spcBef>
                <a:spcPts val="705"/>
              </a:spcBef>
            </a:pPr>
            <a:r>
              <a:rPr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Информационно- </a:t>
            </a:r>
            <a:r>
              <a:rPr sz="2800" spc="5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</a:t>
            </a:r>
            <a:r>
              <a:rPr sz="2800" spc="-15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уникационные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endParaRPr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object 4"/>
          <p:cNvGrpSpPr/>
          <p:nvPr/>
        </p:nvGrpSpPr>
        <p:grpSpPr>
          <a:xfrm>
            <a:off x="422275" y="1933575"/>
            <a:ext cx="8255000" cy="2224405"/>
            <a:chOff x="422275" y="1933575"/>
            <a:chExt cx="8255000" cy="2224405"/>
          </a:xfrm>
        </p:grpSpPr>
        <p:sp>
          <p:nvSpPr>
            <p:cNvPr id="7" name="object 5"/>
            <p:cNvSpPr/>
            <p:nvPr/>
          </p:nvSpPr>
          <p:spPr>
            <a:xfrm>
              <a:off x="431800" y="1943100"/>
              <a:ext cx="8235950" cy="2205355"/>
            </a:xfrm>
            <a:custGeom>
              <a:avLst/>
              <a:gdLst/>
              <a:ahLst/>
              <a:cxnLst/>
              <a:rect l="l" t="t" r="r" b="b"/>
              <a:pathLst>
                <a:path w="8235950" h="2205354">
                  <a:moveTo>
                    <a:pt x="8235950" y="0"/>
                  </a:moveTo>
                  <a:lnTo>
                    <a:pt x="0" y="0"/>
                  </a:lnTo>
                  <a:lnTo>
                    <a:pt x="0" y="2205101"/>
                  </a:lnTo>
                  <a:lnTo>
                    <a:pt x="8235950" y="2205101"/>
                  </a:lnTo>
                  <a:lnTo>
                    <a:pt x="8235950" y="0"/>
                  </a:lnTo>
                  <a:close/>
                </a:path>
              </a:pathLst>
            </a:custGeom>
            <a:solidFill>
              <a:srgbClr val="FF0000">
                <a:alpha val="784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431800" y="1943100"/>
              <a:ext cx="8235950" cy="2205355"/>
            </a:xfrm>
            <a:custGeom>
              <a:avLst/>
              <a:gdLst/>
              <a:ahLst/>
              <a:cxnLst/>
              <a:rect l="l" t="t" r="r" b="b"/>
              <a:pathLst>
                <a:path w="8235950" h="2205354">
                  <a:moveTo>
                    <a:pt x="0" y="2205101"/>
                  </a:moveTo>
                  <a:lnTo>
                    <a:pt x="8235950" y="2205101"/>
                  </a:lnTo>
                  <a:lnTo>
                    <a:pt x="8235950" y="0"/>
                  </a:lnTo>
                  <a:lnTo>
                    <a:pt x="0" y="0"/>
                  </a:lnTo>
                  <a:lnTo>
                    <a:pt x="0" y="2205101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/>
            <p:cNvSpPr/>
            <p:nvPr/>
          </p:nvSpPr>
          <p:spPr>
            <a:xfrm>
              <a:off x="657225" y="2032000"/>
              <a:ext cx="866775" cy="625475"/>
            </a:xfrm>
            <a:custGeom>
              <a:avLst/>
              <a:gdLst/>
              <a:ahLst/>
              <a:cxnLst/>
              <a:rect l="l" t="t" r="r" b="b"/>
              <a:pathLst>
                <a:path w="866775" h="625475">
                  <a:moveTo>
                    <a:pt x="0" y="312800"/>
                  </a:moveTo>
                  <a:lnTo>
                    <a:pt x="3376" y="273570"/>
                  </a:lnTo>
                  <a:lnTo>
                    <a:pt x="13235" y="235792"/>
                  </a:lnTo>
                  <a:lnTo>
                    <a:pt x="29171" y="199760"/>
                  </a:lnTo>
                  <a:lnTo>
                    <a:pt x="50777" y="165767"/>
                  </a:lnTo>
                  <a:lnTo>
                    <a:pt x="77647" y="134106"/>
                  </a:lnTo>
                  <a:lnTo>
                    <a:pt x="109375" y="105071"/>
                  </a:lnTo>
                  <a:lnTo>
                    <a:pt x="145556" y="78955"/>
                  </a:lnTo>
                  <a:lnTo>
                    <a:pt x="185782" y="56053"/>
                  </a:lnTo>
                  <a:lnTo>
                    <a:pt x="229648" y="36656"/>
                  </a:lnTo>
                  <a:lnTo>
                    <a:pt x="276747" y="21059"/>
                  </a:lnTo>
                  <a:lnTo>
                    <a:pt x="326675" y="9555"/>
                  </a:lnTo>
                  <a:lnTo>
                    <a:pt x="379023" y="2437"/>
                  </a:lnTo>
                  <a:lnTo>
                    <a:pt x="433387" y="0"/>
                  </a:lnTo>
                  <a:lnTo>
                    <a:pt x="487746" y="2437"/>
                  </a:lnTo>
                  <a:lnTo>
                    <a:pt x="540091" y="9555"/>
                  </a:lnTo>
                  <a:lnTo>
                    <a:pt x="590016" y="21059"/>
                  </a:lnTo>
                  <a:lnTo>
                    <a:pt x="637115" y="36656"/>
                  </a:lnTo>
                  <a:lnTo>
                    <a:pt x="680981" y="56053"/>
                  </a:lnTo>
                  <a:lnTo>
                    <a:pt x="721208" y="78955"/>
                  </a:lnTo>
                  <a:lnTo>
                    <a:pt x="757390" y="105071"/>
                  </a:lnTo>
                  <a:lnTo>
                    <a:pt x="789120" y="134106"/>
                  </a:lnTo>
                  <a:lnTo>
                    <a:pt x="815992" y="165767"/>
                  </a:lnTo>
                  <a:lnTo>
                    <a:pt x="837600" y="199760"/>
                  </a:lnTo>
                  <a:lnTo>
                    <a:pt x="853537" y="235792"/>
                  </a:lnTo>
                  <a:lnTo>
                    <a:pt x="863397" y="273570"/>
                  </a:lnTo>
                  <a:lnTo>
                    <a:pt x="866775" y="312800"/>
                  </a:lnTo>
                  <a:lnTo>
                    <a:pt x="863397" y="352029"/>
                  </a:lnTo>
                  <a:lnTo>
                    <a:pt x="853537" y="389801"/>
                  </a:lnTo>
                  <a:lnTo>
                    <a:pt x="837600" y="425824"/>
                  </a:lnTo>
                  <a:lnTo>
                    <a:pt x="815992" y="459806"/>
                  </a:lnTo>
                  <a:lnTo>
                    <a:pt x="789120" y="491453"/>
                  </a:lnTo>
                  <a:lnTo>
                    <a:pt x="757390" y="520474"/>
                  </a:lnTo>
                  <a:lnTo>
                    <a:pt x="721208" y="546575"/>
                  </a:lnTo>
                  <a:lnTo>
                    <a:pt x="680981" y="569463"/>
                  </a:lnTo>
                  <a:lnTo>
                    <a:pt x="637115" y="588847"/>
                  </a:lnTo>
                  <a:lnTo>
                    <a:pt x="590016" y="604432"/>
                  </a:lnTo>
                  <a:lnTo>
                    <a:pt x="540091" y="615927"/>
                  </a:lnTo>
                  <a:lnTo>
                    <a:pt x="487746" y="623039"/>
                  </a:lnTo>
                  <a:lnTo>
                    <a:pt x="433387" y="625475"/>
                  </a:lnTo>
                  <a:lnTo>
                    <a:pt x="379023" y="623039"/>
                  </a:lnTo>
                  <a:lnTo>
                    <a:pt x="326675" y="615927"/>
                  </a:lnTo>
                  <a:lnTo>
                    <a:pt x="276747" y="604432"/>
                  </a:lnTo>
                  <a:lnTo>
                    <a:pt x="229648" y="588847"/>
                  </a:lnTo>
                  <a:lnTo>
                    <a:pt x="185782" y="569463"/>
                  </a:lnTo>
                  <a:lnTo>
                    <a:pt x="145556" y="546575"/>
                  </a:lnTo>
                  <a:lnTo>
                    <a:pt x="109375" y="520474"/>
                  </a:lnTo>
                  <a:lnTo>
                    <a:pt x="77647" y="491453"/>
                  </a:lnTo>
                  <a:lnTo>
                    <a:pt x="50777" y="459806"/>
                  </a:lnTo>
                  <a:lnTo>
                    <a:pt x="29171" y="425824"/>
                  </a:lnTo>
                  <a:lnTo>
                    <a:pt x="13235" y="389801"/>
                  </a:lnTo>
                  <a:lnTo>
                    <a:pt x="3376" y="352029"/>
                  </a:lnTo>
                  <a:lnTo>
                    <a:pt x="0" y="312800"/>
                  </a:lnTo>
                  <a:close/>
                </a:path>
              </a:pathLst>
            </a:custGeom>
            <a:ln w="952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2"/>
          <p:cNvSpPr txBox="1"/>
          <p:nvPr/>
        </p:nvSpPr>
        <p:spPr>
          <a:xfrm>
            <a:off x="1909572" y="1921510"/>
            <a:ext cx="6574790" cy="2176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8595" indent="-189230">
              <a:lnSpc>
                <a:spcPts val="2525"/>
              </a:lnSpc>
              <a:spcBef>
                <a:spcPts val="95"/>
              </a:spcBef>
              <a:buSzPct val="109090"/>
              <a:buChar char="•"/>
              <a:tabLst>
                <a:tab pos="189230" algn="l"/>
              </a:tabLst>
            </a:pPr>
            <a:r>
              <a:rPr sz="2200" spc="-15" dirty="0">
                <a:latin typeface="Arial"/>
                <a:cs typeface="Arial"/>
              </a:rPr>
              <a:t>Студент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может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выработать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свой</a:t>
            </a:r>
            <a:endParaRPr sz="2200">
              <a:latin typeface="Arial"/>
              <a:cs typeface="Arial"/>
            </a:endParaRPr>
          </a:p>
          <a:p>
            <a:pPr marL="153670">
              <a:lnSpc>
                <a:spcPts val="2395"/>
              </a:lnSpc>
            </a:pPr>
            <a:r>
              <a:rPr sz="2200" spc="-10" dirty="0">
                <a:latin typeface="Arial"/>
                <a:cs typeface="Arial"/>
              </a:rPr>
              <a:t>индивидуальный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маршрут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5" dirty="0">
                <a:latin typeface="Arial"/>
                <a:cs typeface="Arial"/>
              </a:rPr>
              <a:t>поиска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в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массиве;</a:t>
            </a:r>
            <a:endParaRPr sz="2200">
              <a:latin typeface="Arial"/>
              <a:cs typeface="Arial"/>
            </a:endParaRPr>
          </a:p>
          <a:p>
            <a:pPr marL="153670" marR="1050290" indent="-154305">
              <a:lnSpc>
                <a:spcPts val="2380"/>
              </a:lnSpc>
              <a:spcBef>
                <a:spcPts val="165"/>
              </a:spcBef>
              <a:buChar char="•"/>
              <a:tabLst>
                <a:tab pos="175260" algn="l"/>
              </a:tabLst>
            </a:pPr>
            <a:r>
              <a:rPr sz="2200" spc="-15" dirty="0">
                <a:latin typeface="Arial"/>
                <a:cs typeface="Arial"/>
              </a:rPr>
              <a:t>Студент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создает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новый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текст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на</a:t>
            </a:r>
            <a:r>
              <a:rPr sz="2200" spc="-10" dirty="0">
                <a:latin typeface="Arial"/>
                <a:cs typeface="Arial"/>
              </a:rPr>
              <a:t> основе 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содержащихся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в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гипертекстовой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системе </a:t>
            </a:r>
            <a:r>
              <a:rPr sz="2200" spc="-6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фрагментов;</a:t>
            </a:r>
            <a:endParaRPr sz="2200">
              <a:latin typeface="Arial"/>
              <a:cs typeface="Arial"/>
            </a:endParaRPr>
          </a:p>
          <a:p>
            <a:pPr marL="175260" indent="-175260">
              <a:lnSpc>
                <a:spcPts val="2200"/>
              </a:lnSpc>
              <a:buChar char="•"/>
              <a:tabLst>
                <a:tab pos="175260" algn="l"/>
              </a:tabLst>
            </a:pPr>
            <a:r>
              <a:rPr sz="2200" spc="-25" dirty="0">
                <a:latin typeface="Arial"/>
                <a:cs typeface="Arial"/>
              </a:rPr>
              <a:t>Гипертекст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повышает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роль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читателя,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он</a:t>
            </a:r>
            <a:endParaRPr sz="2200">
              <a:latin typeface="Arial"/>
              <a:cs typeface="Arial"/>
            </a:endParaRPr>
          </a:p>
          <a:p>
            <a:pPr marL="153670">
              <a:lnSpc>
                <a:spcPts val="2510"/>
              </a:lnSpc>
            </a:pPr>
            <a:r>
              <a:rPr sz="2200" spc="-10" dirty="0">
                <a:latin typeface="Arial"/>
                <a:cs typeface="Arial"/>
              </a:rPr>
              <a:t>становится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соавтором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и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собеседником </a:t>
            </a:r>
            <a:r>
              <a:rPr sz="2200" spc="-5" dirty="0">
                <a:latin typeface="Arial"/>
                <a:cs typeface="Arial"/>
              </a:rPr>
              <a:t>учебника.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584200" y="2095500"/>
            <a:ext cx="8235950" cy="2205355"/>
          </a:xfrm>
          <a:custGeom>
            <a:avLst/>
            <a:gdLst/>
            <a:ahLst/>
            <a:cxnLst/>
            <a:rect l="l" t="t" r="r" b="b"/>
            <a:pathLst>
              <a:path w="8235950" h="2205354">
                <a:moveTo>
                  <a:pt x="8235950" y="0"/>
                </a:moveTo>
                <a:lnTo>
                  <a:pt x="0" y="0"/>
                </a:lnTo>
                <a:lnTo>
                  <a:pt x="0" y="2205101"/>
                </a:lnTo>
                <a:lnTo>
                  <a:pt x="8235950" y="2205101"/>
                </a:lnTo>
                <a:lnTo>
                  <a:pt x="8235950" y="0"/>
                </a:lnTo>
                <a:close/>
              </a:path>
            </a:pathLst>
          </a:custGeom>
          <a:solidFill>
            <a:srgbClr val="FF0000">
              <a:alpha val="784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8"/>
          <p:cNvSpPr txBox="1"/>
          <p:nvPr/>
        </p:nvSpPr>
        <p:spPr>
          <a:xfrm>
            <a:off x="914400" y="1981200"/>
            <a:ext cx="336981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22275" y="4229036"/>
            <a:ext cx="8606155" cy="2486660"/>
            <a:chOff x="422275" y="4229036"/>
            <a:chExt cx="8606155" cy="2486660"/>
          </a:xfrm>
        </p:grpSpPr>
        <p:sp>
          <p:nvSpPr>
            <p:cNvPr id="14" name="object 14"/>
            <p:cNvSpPr/>
            <p:nvPr/>
          </p:nvSpPr>
          <p:spPr>
            <a:xfrm>
              <a:off x="431800" y="4238561"/>
              <a:ext cx="8235950" cy="2116455"/>
            </a:xfrm>
            <a:custGeom>
              <a:avLst/>
              <a:gdLst/>
              <a:ahLst/>
              <a:cxnLst/>
              <a:rect l="l" t="t" r="r" b="b"/>
              <a:pathLst>
                <a:path w="8235950" h="2116454">
                  <a:moveTo>
                    <a:pt x="8235950" y="0"/>
                  </a:moveTo>
                  <a:lnTo>
                    <a:pt x="0" y="0"/>
                  </a:lnTo>
                  <a:lnTo>
                    <a:pt x="0" y="2116201"/>
                  </a:lnTo>
                  <a:lnTo>
                    <a:pt x="8235950" y="2116201"/>
                  </a:lnTo>
                  <a:lnTo>
                    <a:pt x="8235950" y="0"/>
                  </a:lnTo>
                  <a:close/>
                </a:path>
              </a:pathLst>
            </a:custGeom>
            <a:solidFill>
              <a:srgbClr val="3399FF">
                <a:alpha val="784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1800" y="4238561"/>
              <a:ext cx="8235950" cy="2116455"/>
            </a:xfrm>
            <a:custGeom>
              <a:avLst/>
              <a:gdLst/>
              <a:ahLst/>
              <a:cxnLst/>
              <a:rect l="l" t="t" r="r" b="b"/>
              <a:pathLst>
                <a:path w="8235950" h="2116454">
                  <a:moveTo>
                    <a:pt x="0" y="2116201"/>
                  </a:moveTo>
                  <a:lnTo>
                    <a:pt x="8235950" y="2116201"/>
                  </a:lnTo>
                  <a:lnTo>
                    <a:pt x="8235950" y="0"/>
                  </a:lnTo>
                  <a:lnTo>
                    <a:pt x="0" y="0"/>
                  </a:lnTo>
                  <a:lnTo>
                    <a:pt x="0" y="2116201"/>
                  </a:lnTo>
                  <a:close/>
                </a:path>
              </a:pathLst>
            </a:custGeom>
            <a:ln w="19050">
              <a:solidFill>
                <a:srgbClr val="333399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35496" y="6419088"/>
              <a:ext cx="2144268" cy="26365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712200" y="6399212"/>
              <a:ext cx="316230" cy="316230"/>
            </a:xfrm>
            <a:custGeom>
              <a:avLst/>
              <a:gdLst/>
              <a:ahLst/>
              <a:cxnLst/>
              <a:rect l="l" t="t" r="r" b="b"/>
              <a:pathLst>
                <a:path w="316229" h="316229">
                  <a:moveTo>
                    <a:pt x="315975" y="0"/>
                  </a:moveTo>
                  <a:lnTo>
                    <a:pt x="0" y="0"/>
                  </a:lnTo>
                  <a:lnTo>
                    <a:pt x="0" y="315912"/>
                  </a:lnTo>
                  <a:lnTo>
                    <a:pt x="315975" y="315912"/>
                  </a:lnTo>
                  <a:lnTo>
                    <a:pt x="315975" y="276428"/>
                  </a:lnTo>
                  <a:lnTo>
                    <a:pt x="128397" y="276428"/>
                  </a:lnTo>
                  <a:lnTo>
                    <a:pt x="93771" y="269444"/>
                  </a:lnTo>
                  <a:lnTo>
                    <a:pt x="65516" y="250401"/>
                  </a:lnTo>
                  <a:lnTo>
                    <a:pt x="46476" y="222158"/>
                  </a:lnTo>
                  <a:lnTo>
                    <a:pt x="39497" y="187579"/>
                  </a:lnTo>
                  <a:lnTo>
                    <a:pt x="39497" y="98717"/>
                  </a:lnTo>
                  <a:lnTo>
                    <a:pt x="157988" y="98717"/>
                  </a:lnTo>
                  <a:lnTo>
                    <a:pt x="217170" y="39484"/>
                  </a:lnTo>
                  <a:lnTo>
                    <a:pt x="315975" y="39484"/>
                  </a:lnTo>
                  <a:lnTo>
                    <a:pt x="315975" y="0"/>
                  </a:lnTo>
                  <a:close/>
                </a:path>
                <a:path w="316229" h="316229">
                  <a:moveTo>
                    <a:pt x="315975" y="39484"/>
                  </a:moveTo>
                  <a:lnTo>
                    <a:pt x="217170" y="39484"/>
                  </a:lnTo>
                  <a:lnTo>
                    <a:pt x="276478" y="98717"/>
                  </a:lnTo>
                  <a:lnTo>
                    <a:pt x="246760" y="98717"/>
                  </a:lnTo>
                  <a:lnTo>
                    <a:pt x="246760" y="187579"/>
                  </a:lnTo>
                  <a:lnTo>
                    <a:pt x="239783" y="222158"/>
                  </a:lnTo>
                  <a:lnTo>
                    <a:pt x="220757" y="250401"/>
                  </a:lnTo>
                  <a:lnTo>
                    <a:pt x="192539" y="269444"/>
                  </a:lnTo>
                  <a:lnTo>
                    <a:pt x="157988" y="276428"/>
                  </a:lnTo>
                  <a:lnTo>
                    <a:pt x="315975" y="276428"/>
                  </a:lnTo>
                  <a:lnTo>
                    <a:pt x="315975" y="39484"/>
                  </a:lnTo>
                  <a:close/>
                </a:path>
                <a:path w="316229" h="316229">
                  <a:moveTo>
                    <a:pt x="187578" y="98717"/>
                  </a:moveTo>
                  <a:lnTo>
                    <a:pt x="98678" y="98717"/>
                  </a:lnTo>
                  <a:lnTo>
                    <a:pt x="98681" y="187579"/>
                  </a:lnTo>
                  <a:lnTo>
                    <a:pt x="101022" y="199102"/>
                  </a:lnTo>
                  <a:lnTo>
                    <a:pt x="107396" y="208516"/>
                  </a:lnTo>
                  <a:lnTo>
                    <a:pt x="116842" y="214866"/>
                  </a:lnTo>
                  <a:lnTo>
                    <a:pt x="128397" y="217195"/>
                  </a:lnTo>
                  <a:lnTo>
                    <a:pt x="157988" y="217195"/>
                  </a:lnTo>
                  <a:lnTo>
                    <a:pt x="169523" y="214866"/>
                  </a:lnTo>
                  <a:lnTo>
                    <a:pt x="178928" y="208514"/>
                  </a:lnTo>
                  <a:lnTo>
                    <a:pt x="185260" y="199096"/>
                  </a:lnTo>
                  <a:lnTo>
                    <a:pt x="187578" y="187579"/>
                  </a:lnTo>
                  <a:lnTo>
                    <a:pt x="187578" y="98717"/>
                  </a:lnTo>
                  <a:close/>
                </a:path>
              </a:pathLst>
            </a:custGeom>
            <a:solidFill>
              <a:srgbClr val="FFFF9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51696" y="6438696"/>
              <a:ext cx="236981" cy="236943"/>
            </a:xfrm>
            <a:prstGeom prst="rect">
              <a:avLst/>
            </a:prstGeom>
          </p:spPr>
        </p:pic>
      </p:grpSp>
      <p:sp>
        <p:nvSpPr>
          <p:cNvPr id="19" name="object 14"/>
          <p:cNvSpPr/>
          <p:nvPr/>
        </p:nvSpPr>
        <p:spPr>
          <a:xfrm>
            <a:off x="584200" y="4390961"/>
            <a:ext cx="8235950" cy="2116455"/>
          </a:xfrm>
          <a:custGeom>
            <a:avLst/>
            <a:gdLst/>
            <a:ahLst/>
            <a:cxnLst/>
            <a:rect l="l" t="t" r="r" b="b"/>
            <a:pathLst>
              <a:path w="8235950" h="2116454">
                <a:moveTo>
                  <a:pt x="8235950" y="0"/>
                </a:moveTo>
                <a:lnTo>
                  <a:pt x="0" y="0"/>
                </a:lnTo>
                <a:lnTo>
                  <a:pt x="0" y="2116201"/>
                </a:lnTo>
                <a:lnTo>
                  <a:pt x="8235950" y="2116201"/>
                </a:lnTo>
                <a:lnTo>
                  <a:pt x="8235950" y="0"/>
                </a:lnTo>
                <a:close/>
              </a:path>
            </a:pathLst>
          </a:custGeom>
          <a:solidFill>
            <a:srgbClr val="3399FF">
              <a:alpha val="784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4"/>
          <p:cNvSpPr/>
          <p:nvPr/>
        </p:nvSpPr>
        <p:spPr>
          <a:xfrm>
            <a:off x="736600" y="4543361"/>
            <a:ext cx="8235950" cy="2116455"/>
          </a:xfrm>
          <a:custGeom>
            <a:avLst/>
            <a:gdLst/>
            <a:ahLst/>
            <a:cxnLst/>
            <a:rect l="l" t="t" r="r" b="b"/>
            <a:pathLst>
              <a:path w="8235950" h="2116454">
                <a:moveTo>
                  <a:pt x="8235950" y="0"/>
                </a:moveTo>
                <a:lnTo>
                  <a:pt x="0" y="0"/>
                </a:lnTo>
                <a:lnTo>
                  <a:pt x="0" y="2116201"/>
                </a:lnTo>
                <a:lnTo>
                  <a:pt x="8235950" y="2116201"/>
                </a:lnTo>
                <a:lnTo>
                  <a:pt x="8235950" y="0"/>
                </a:lnTo>
                <a:close/>
              </a:path>
            </a:pathLst>
          </a:custGeom>
          <a:solidFill>
            <a:srgbClr val="3399FF">
              <a:alpha val="784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11"/>
          <p:cNvSpPr txBox="1"/>
          <p:nvPr/>
        </p:nvSpPr>
        <p:spPr>
          <a:xfrm>
            <a:off x="1007363" y="4581525"/>
            <a:ext cx="1822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333399"/>
                </a:solidFill>
                <a:latin typeface="Arial"/>
                <a:cs typeface="Arial"/>
              </a:rPr>
              <a:t>-</a:t>
            </a:r>
            <a:endParaRPr sz="4000">
              <a:latin typeface="Arial"/>
              <a:cs typeface="Arial"/>
            </a:endParaRPr>
          </a:p>
        </p:txBody>
      </p:sp>
      <p:sp>
        <p:nvSpPr>
          <p:cNvPr id="22" name="object 9"/>
          <p:cNvSpPr txBox="1"/>
          <p:nvPr/>
        </p:nvSpPr>
        <p:spPr>
          <a:xfrm>
            <a:off x="1918970" y="4443222"/>
            <a:ext cx="6796434" cy="1584088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89230" marR="5080" indent="-189230">
              <a:lnSpc>
                <a:spcPct val="90500"/>
              </a:lnSpc>
              <a:spcBef>
                <a:spcPts val="345"/>
              </a:spcBef>
              <a:buSzPct val="109090"/>
              <a:buChar char="•"/>
              <a:tabLst>
                <a:tab pos="189230" algn="l"/>
              </a:tabLst>
            </a:pPr>
            <a:r>
              <a:rPr sz="2200" spc="-10" dirty="0">
                <a:latin typeface="Arial"/>
                <a:cs typeface="Arial"/>
              </a:rPr>
              <a:t>Вследствие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активного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перемещения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по 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множеству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тем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у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студента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складывается </a:t>
            </a:r>
            <a:r>
              <a:rPr sz="2200" spc="-5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ложное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25" dirty="0">
                <a:latin typeface="Arial"/>
                <a:cs typeface="Arial"/>
              </a:rPr>
              <a:t>впечатление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полного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усвоения 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информации;</a:t>
            </a:r>
            <a:endParaRPr sz="2200">
              <a:latin typeface="Arial"/>
              <a:cs typeface="Arial"/>
            </a:endParaRPr>
          </a:p>
          <a:p>
            <a:pPr marL="231140" marR="250825" indent="-231775">
              <a:lnSpc>
                <a:spcPts val="2380"/>
              </a:lnSpc>
              <a:spcBef>
                <a:spcPts val="30"/>
              </a:spcBef>
              <a:buChar char="•"/>
              <a:tabLst>
                <a:tab pos="252729" algn="l"/>
                <a:tab pos="253365" algn="l"/>
              </a:tabLst>
            </a:pPr>
            <a:r>
              <a:rPr sz="2200" spc="-20" dirty="0">
                <a:latin typeface="Arial"/>
                <a:cs typeface="Arial"/>
              </a:rPr>
              <a:t>Может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обеспечиваться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поверхностное </a:t>
            </a:r>
            <a:r>
              <a:rPr sz="2200" spc="-59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усвоение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материала.</a:t>
            </a:r>
            <a:endParaRPr sz="2200">
              <a:latin typeface="Arial"/>
              <a:cs typeface="Arial"/>
            </a:endParaRPr>
          </a:p>
        </p:txBody>
      </p:sp>
      <p:sp>
        <p:nvSpPr>
          <p:cNvPr id="23" name="object 10"/>
          <p:cNvSpPr/>
          <p:nvPr/>
        </p:nvSpPr>
        <p:spPr>
          <a:xfrm>
            <a:off x="657225" y="4599051"/>
            <a:ext cx="868680" cy="625475"/>
          </a:xfrm>
          <a:custGeom>
            <a:avLst/>
            <a:gdLst/>
            <a:ahLst/>
            <a:cxnLst/>
            <a:rect l="l" t="t" r="r" b="b"/>
            <a:pathLst>
              <a:path w="868680" h="625475">
                <a:moveTo>
                  <a:pt x="0" y="312674"/>
                </a:moveTo>
                <a:lnTo>
                  <a:pt x="3382" y="273445"/>
                </a:lnTo>
                <a:lnTo>
                  <a:pt x="13260" y="235673"/>
                </a:lnTo>
                <a:lnTo>
                  <a:pt x="29225" y="199650"/>
                </a:lnTo>
                <a:lnTo>
                  <a:pt x="50870" y="165668"/>
                </a:lnTo>
                <a:lnTo>
                  <a:pt x="77790" y="134021"/>
                </a:lnTo>
                <a:lnTo>
                  <a:pt x="109576" y="105000"/>
                </a:lnTo>
                <a:lnTo>
                  <a:pt x="145823" y="78899"/>
                </a:lnTo>
                <a:lnTo>
                  <a:pt x="186124" y="56011"/>
                </a:lnTo>
                <a:lnTo>
                  <a:pt x="230071" y="36627"/>
                </a:lnTo>
                <a:lnTo>
                  <a:pt x="277257" y="21042"/>
                </a:lnTo>
                <a:lnTo>
                  <a:pt x="327277" y="9547"/>
                </a:lnTo>
                <a:lnTo>
                  <a:pt x="379722" y="2435"/>
                </a:lnTo>
                <a:lnTo>
                  <a:pt x="434187" y="0"/>
                </a:lnTo>
                <a:lnTo>
                  <a:pt x="488653" y="2435"/>
                </a:lnTo>
                <a:lnTo>
                  <a:pt x="541101" y="9547"/>
                </a:lnTo>
                <a:lnTo>
                  <a:pt x="591124" y="21042"/>
                </a:lnTo>
                <a:lnTo>
                  <a:pt x="638315" y="36627"/>
                </a:lnTo>
                <a:lnTo>
                  <a:pt x="682267" y="56011"/>
                </a:lnTo>
                <a:lnTo>
                  <a:pt x="722573" y="78899"/>
                </a:lnTo>
                <a:lnTo>
                  <a:pt x="758826" y="105000"/>
                </a:lnTo>
                <a:lnTo>
                  <a:pt x="790618" y="134021"/>
                </a:lnTo>
                <a:lnTo>
                  <a:pt x="817543" y="165668"/>
                </a:lnTo>
                <a:lnTo>
                  <a:pt x="839194" y="199650"/>
                </a:lnTo>
                <a:lnTo>
                  <a:pt x="855162" y="235673"/>
                </a:lnTo>
                <a:lnTo>
                  <a:pt x="865042" y="273445"/>
                </a:lnTo>
                <a:lnTo>
                  <a:pt x="868426" y="312674"/>
                </a:lnTo>
                <a:lnTo>
                  <a:pt x="865042" y="351904"/>
                </a:lnTo>
                <a:lnTo>
                  <a:pt x="855162" y="389682"/>
                </a:lnTo>
                <a:lnTo>
                  <a:pt x="839194" y="425714"/>
                </a:lnTo>
                <a:lnTo>
                  <a:pt x="817543" y="459707"/>
                </a:lnTo>
                <a:lnTo>
                  <a:pt x="790618" y="491368"/>
                </a:lnTo>
                <a:lnTo>
                  <a:pt x="758826" y="520403"/>
                </a:lnTo>
                <a:lnTo>
                  <a:pt x="722573" y="546519"/>
                </a:lnTo>
                <a:lnTo>
                  <a:pt x="682267" y="569421"/>
                </a:lnTo>
                <a:lnTo>
                  <a:pt x="638315" y="588818"/>
                </a:lnTo>
                <a:lnTo>
                  <a:pt x="591124" y="604415"/>
                </a:lnTo>
                <a:lnTo>
                  <a:pt x="541101" y="615919"/>
                </a:lnTo>
                <a:lnTo>
                  <a:pt x="488653" y="623037"/>
                </a:lnTo>
                <a:lnTo>
                  <a:pt x="434187" y="625475"/>
                </a:lnTo>
                <a:lnTo>
                  <a:pt x="379722" y="623037"/>
                </a:lnTo>
                <a:lnTo>
                  <a:pt x="327277" y="615919"/>
                </a:lnTo>
                <a:lnTo>
                  <a:pt x="277257" y="604415"/>
                </a:lnTo>
                <a:lnTo>
                  <a:pt x="230071" y="588818"/>
                </a:lnTo>
                <a:lnTo>
                  <a:pt x="186124" y="569421"/>
                </a:lnTo>
                <a:lnTo>
                  <a:pt x="145823" y="546519"/>
                </a:lnTo>
                <a:lnTo>
                  <a:pt x="109576" y="520403"/>
                </a:lnTo>
                <a:lnTo>
                  <a:pt x="77790" y="491368"/>
                </a:lnTo>
                <a:lnTo>
                  <a:pt x="50870" y="459707"/>
                </a:lnTo>
                <a:lnTo>
                  <a:pt x="29225" y="425714"/>
                </a:lnTo>
                <a:lnTo>
                  <a:pt x="13260" y="389682"/>
                </a:lnTo>
                <a:lnTo>
                  <a:pt x="3382" y="351904"/>
                </a:lnTo>
                <a:lnTo>
                  <a:pt x="0" y="312674"/>
                </a:lnTo>
                <a:close/>
              </a:path>
            </a:pathLst>
          </a:custGeom>
          <a:ln w="9525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21429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643438" y="21429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7" name="object 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4829175" cy="952184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R="5080" indent="254000" algn="just">
              <a:spcBef>
                <a:spcPts val="0"/>
              </a:spcBef>
            </a:pPr>
            <a:r>
              <a:rPr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Информационно- </a:t>
            </a:r>
            <a:r>
              <a:rPr sz="2800" spc="5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</a:t>
            </a:r>
            <a:r>
              <a:rPr sz="2800" spc="-15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уникационные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  <a:endParaRPr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25"/>
          <p:cNvSpPr txBox="1"/>
          <p:nvPr/>
        </p:nvSpPr>
        <p:spPr>
          <a:xfrm>
            <a:off x="0" y="1384028"/>
            <a:ext cx="8427720" cy="4522392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25"/>
              </a:spcBef>
            </a:pP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Электронный</a:t>
            </a:r>
            <a:r>
              <a:rPr sz="24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портфолио</a:t>
            </a:r>
            <a:r>
              <a:rPr sz="24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преподавателя</a:t>
            </a:r>
            <a:endParaRPr sz="2400">
              <a:latin typeface="Arial"/>
              <a:cs typeface="Arial"/>
            </a:endParaRPr>
          </a:p>
          <a:p>
            <a:pPr marL="121920">
              <a:lnSpc>
                <a:spcPts val="2280"/>
              </a:lnSpc>
              <a:spcBef>
                <a:spcPts val="1115"/>
              </a:spcBef>
            </a:pPr>
            <a:r>
              <a:rPr sz="2000" spc="-10" dirty="0">
                <a:solidFill>
                  <a:srgbClr val="FFFFCC"/>
                </a:solidFill>
                <a:latin typeface="Arial"/>
                <a:cs typeface="Arial"/>
              </a:rPr>
              <a:t>Назначение:</a:t>
            </a:r>
            <a:endParaRPr sz="2000">
              <a:latin typeface="Arial"/>
              <a:cs typeface="Arial"/>
            </a:endParaRPr>
          </a:p>
          <a:p>
            <a:pPr marL="464820" marR="161290" indent="-342900">
              <a:lnSpc>
                <a:spcPct val="80000"/>
              </a:lnSpc>
              <a:spcBef>
                <a:spcPts val="360"/>
              </a:spcBef>
              <a:buChar char="•"/>
              <a:tabLst>
                <a:tab pos="464820" algn="l"/>
                <a:tab pos="465455" algn="l"/>
              </a:tabLst>
            </a:pPr>
            <a:r>
              <a:rPr sz="2000" spc="-10" dirty="0">
                <a:latin typeface="Arial"/>
                <a:cs typeface="Arial"/>
              </a:rPr>
              <a:t>предоставить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возможности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для </a:t>
            </a:r>
            <a:r>
              <a:rPr sz="2000" dirty="0">
                <a:latin typeface="Arial"/>
                <a:cs typeface="Arial"/>
              </a:rPr>
              <a:t>распространения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передового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педагогического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опыта;</a:t>
            </a:r>
            <a:endParaRPr sz="2000">
              <a:latin typeface="Arial"/>
              <a:cs typeface="Arial"/>
            </a:endParaRPr>
          </a:p>
          <a:p>
            <a:pPr marL="464820" indent="-343535">
              <a:lnSpc>
                <a:spcPts val="2039"/>
              </a:lnSpc>
              <a:buChar char="•"/>
              <a:tabLst>
                <a:tab pos="464820" algn="l"/>
                <a:tab pos="465455" algn="l"/>
              </a:tabLst>
            </a:pPr>
            <a:r>
              <a:rPr sz="2000" spc="-10" dirty="0">
                <a:latin typeface="Arial"/>
                <a:cs typeface="Arial"/>
              </a:rPr>
              <a:t>осуществлять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рефлексию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деятельности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преподавателя;</a:t>
            </a:r>
            <a:endParaRPr sz="2000">
              <a:latin typeface="Arial"/>
              <a:cs typeface="Arial"/>
            </a:endParaRPr>
          </a:p>
          <a:p>
            <a:pPr marL="464820" marR="106680" indent="-342900">
              <a:lnSpc>
                <a:spcPct val="80000"/>
              </a:lnSpc>
              <a:spcBef>
                <a:spcPts val="360"/>
              </a:spcBef>
              <a:buChar char="•"/>
              <a:tabLst>
                <a:tab pos="464820" algn="l"/>
                <a:tab pos="465455" algn="l"/>
              </a:tabLst>
            </a:pPr>
            <a:r>
              <a:rPr sz="2000" spc="-15" dirty="0">
                <a:latin typeface="Arial"/>
                <a:cs typeface="Arial"/>
              </a:rPr>
              <a:t>организовать </a:t>
            </a:r>
            <a:r>
              <a:rPr sz="2000" spc="-5" dirty="0">
                <a:latin typeface="Arial"/>
                <a:cs typeface="Arial"/>
              </a:rPr>
              <a:t>продуктивное </a:t>
            </a:r>
            <a:r>
              <a:rPr sz="2000" spc="-10" dirty="0">
                <a:latin typeface="Arial"/>
                <a:cs typeface="Arial"/>
              </a:rPr>
              <a:t>взаимодействие </a:t>
            </a:r>
            <a:r>
              <a:rPr sz="2000" spc="-20" dirty="0">
                <a:latin typeface="Arial"/>
                <a:cs typeface="Arial"/>
              </a:rPr>
              <a:t>преподавателя </a:t>
            </a:r>
            <a:r>
              <a:rPr sz="2000" dirty="0">
                <a:latin typeface="Arial"/>
                <a:cs typeface="Arial"/>
              </a:rPr>
              <a:t>и </a:t>
            </a:r>
            <a:r>
              <a:rPr sz="2000" spc="-5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обучающихся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в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процессе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обучения.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150">
              <a:latin typeface="Arial"/>
              <a:cs typeface="Arial"/>
            </a:endParaRPr>
          </a:p>
          <a:p>
            <a:pPr marL="121920">
              <a:lnSpc>
                <a:spcPts val="2280"/>
              </a:lnSpc>
            </a:pPr>
            <a:r>
              <a:rPr sz="2000" spc="-5" dirty="0">
                <a:solidFill>
                  <a:srgbClr val="FFFFCC"/>
                </a:solidFill>
                <a:latin typeface="Arial"/>
                <a:cs typeface="Arial"/>
              </a:rPr>
              <a:t>Функции:</a:t>
            </a:r>
            <a:endParaRPr sz="2000">
              <a:latin typeface="Arial"/>
              <a:cs typeface="Arial"/>
            </a:endParaRPr>
          </a:p>
          <a:p>
            <a:pPr marL="464820" marR="496570" indent="-342900">
              <a:lnSpc>
                <a:spcPct val="80000"/>
              </a:lnSpc>
              <a:spcBef>
                <a:spcPts val="360"/>
              </a:spcBef>
              <a:buChar char="•"/>
              <a:tabLst>
                <a:tab pos="464820" algn="l"/>
                <a:tab pos="465455" algn="l"/>
              </a:tabLst>
            </a:pPr>
            <a:r>
              <a:rPr sz="2000" spc="-10" dirty="0">
                <a:latin typeface="Arial"/>
                <a:cs typeface="Arial"/>
              </a:rPr>
              <a:t>накопительная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(сбор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дидактических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15" dirty="0">
                <a:latin typeface="Arial"/>
                <a:cs typeface="Arial"/>
              </a:rPr>
              <a:t> методических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работ </a:t>
            </a:r>
            <a:r>
              <a:rPr sz="2000" spc="-54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преподавателя);</a:t>
            </a:r>
            <a:endParaRPr sz="2000">
              <a:latin typeface="Arial"/>
              <a:cs typeface="Arial"/>
            </a:endParaRPr>
          </a:p>
          <a:p>
            <a:pPr marL="464820" indent="-343535">
              <a:lnSpc>
                <a:spcPts val="1920"/>
              </a:lnSpc>
              <a:buChar char="•"/>
              <a:tabLst>
                <a:tab pos="464820" algn="l"/>
                <a:tab pos="465455" algn="l"/>
              </a:tabLst>
            </a:pPr>
            <a:r>
              <a:rPr sz="2000" spc="-15" dirty="0">
                <a:latin typeface="Arial"/>
                <a:cs typeface="Arial"/>
              </a:rPr>
              <a:t>модельная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(является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средством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формирования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модели</a:t>
            </a:r>
            <a:endParaRPr sz="2000">
              <a:latin typeface="Arial"/>
              <a:cs typeface="Arial"/>
            </a:endParaRPr>
          </a:p>
          <a:p>
            <a:pPr marL="464820" marR="5080">
              <a:lnSpc>
                <a:spcPct val="80000"/>
              </a:lnSpc>
              <a:spcBef>
                <a:spcPts val="240"/>
              </a:spcBef>
            </a:pPr>
            <a:r>
              <a:rPr sz="2000" spc="-10" dirty="0">
                <a:latin typeface="Arial"/>
                <a:cs typeface="Arial"/>
              </a:rPr>
              <a:t>индивидуального педагогического опыта, </a:t>
            </a:r>
            <a:r>
              <a:rPr sz="2000" spc="-15" dirty="0">
                <a:latin typeface="Arial"/>
                <a:cs typeface="Arial"/>
              </a:rPr>
              <a:t>так </a:t>
            </a:r>
            <a:r>
              <a:rPr sz="2000" spc="10" dirty="0">
                <a:latin typeface="Arial"/>
                <a:cs typeface="Arial"/>
              </a:rPr>
              <a:t>как </a:t>
            </a:r>
            <a:r>
              <a:rPr sz="2000" spc="-25" dirty="0">
                <a:latin typeface="Arial"/>
                <a:cs typeface="Arial"/>
              </a:rPr>
              <a:t>позволяет 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каждому </a:t>
            </a:r>
            <a:r>
              <a:rPr sz="2000" spc="-20" dirty="0">
                <a:latin typeface="Arial"/>
                <a:cs typeface="Arial"/>
              </a:rPr>
              <a:t>преподавателю </a:t>
            </a:r>
            <a:r>
              <a:rPr sz="2000" spc="-15" dirty="0">
                <a:latin typeface="Arial"/>
                <a:cs typeface="Arial"/>
              </a:rPr>
              <a:t>вырабатывать </a:t>
            </a:r>
            <a:r>
              <a:rPr sz="2000" spc="-5" dirty="0">
                <a:latin typeface="Arial"/>
                <a:cs typeface="Arial"/>
              </a:rPr>
              <a:t>свою </a:t>
            </a:r>
            <a:r>
              <a:rPr sz="2000" spc="-10" dirty="0">
                <a:latin typeface="Arial"/>
                <a:cs typeface="Arial"/>
              </a:rPr>
              <a:t>индивидуальную </a:t>
            </a:r>
            <a:r>
              <a:rPr sz="2000" spc="-5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стратегию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обучения,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свою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педагогическую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систему).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8" cy="114300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Информационно- </a:t>
            </a:r>
            <a:r>
              <a:rPr lang="ru-RU" sz="3200" spc="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</a:t>
            </a:r>
            <a:r>
              <a:rPr lang="ru-RU" sz="3200" spc="-1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уникационные технолог</a:t>
            </a:r>
            <a:endParaRPr lang="ru-RU" sz="3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214290"/>
            <a:ext cx="857256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214942" y="214290"/>
            <a:ext cx="3929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7"/>
          <p:cNvSpPr txBox="1"/>
          <p:nvPr/>
        </p:nvSpPr>
        <p:spPr>
          <a:xfrm>
            <a:off x="0" y="1552702"/>
            <a:ext cx="8786842" cy="3144451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FFCC66"/>
                </a:solidFill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sz="2000" spc="-30" dirty="0">
                <a:solidFill>
                  <a:srgbClr val="FFCC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CC66"/>
                </a:solidFill>
                <a:latin typeface="Times New Roman" pitchFamily="18" charset="0"/>
                <a:cs typeface="Times New Roman" pitchFamily="18" charset="0"/>
              </a:rPr>
              <a:t>электронного</a:t>
            </a:r>
            <a:r>
              <a:rPr sz="2000" spc="15" dirty="0">
                <a:solidFill>
                  <a:srgbClr val="FFCC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CC66"/>
                </a:solidFill>
                <a:latin typeface="Times New Roman" pitchFamily="18" charset="0"/>
                <a:cs typeface="Times New Roman" pitchFamily="18" charset="0"/>
              </a:rPr>
              <a:t>портфолио: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marR="377825" indent="-343535">
              <a:lnSpc>
                <a:spcPts val="1920"/>
              </a:lnSpc>
              <a:spcBef>
                <a:spcPts val="465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для проведения занятий (презентации, опорные </a:t>
            </a:r>
            <a:r>
              <a:rPr sz="2000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конспекты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др.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материалы);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3535">
              <a:lnSpc>
                <a:spcPts val="1920"/>
              </a:lnSpc>
              <a:spcBef>
                <a:spcPts val="484"/>
              </a:spcBef>
              <a:buChar char="•"/>
              <a:tabLst>
                <a:tab pos="355600" algn="l"/>
                <a:tab pos="356235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для организации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самостоятельной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(описания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практических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лабораторных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работ,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карточки-задания,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раздаточные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материалы,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рефератов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др.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видов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работ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т.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д.);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marR="488950" indent="-343535" algn="just">
              <a:lnSpc>
                <a:spcPts val="1920"/>
              </a:lnSpc>
              <a:spcBef>
                <a:spcPts val="480"/>
              </a:spcBef>
              <a:buChar char="•"/>
              <a:tabLst>
                <a:tab pos="356235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материалы для мониторинга результатов обучения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(тесты, </a:t>
            </a:r>
            <a:r>
              <a:rPr sz="2000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контрольные практические задания, средства рейтинговой </a:t>
            </a:r>
            <a:r>
              <a:rPr sz="2000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sz="20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знаний);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marR="44450" indent="-343535" algn="just">
              <a:lnSpc>
                <a:spcPct val="80000"/>
              </a:lnSpc>
              <a:spcBef>
                <a:spcPts val="495"/>
              </a:spcBef>
              <a:buChar char="•"/>
              <a:tabLst>
                <a:tab pos="356235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статьи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для журналов, доклады на педагогических совещаниях, </a:t>
            </a:r>
            <a:r>
              <a:rPr sz="2000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материалы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выступлений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конференциях;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L="355600" indent="-343535" algn="just">
              <a:lnSpc>
                <a:spcPct val="100000"/>
              </a:lnSpc>
              <a:buChar char="•"/>
              <a:tabLst>
                <a:tab pos="356235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материалы,</a:t>
            </a:r>
            <a:r>
              <a:rPr sz="2000" spc="4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представляющие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опыт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коллег.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12"/>
          <p:cNvSpPr txBox="1"/>
          <p:nvPr/>
        </p:nvSpPr>
        <p:spPr>
          <a:xfrm>
            <a:off x="357158" y="4643446"/>
            <a:ext cx="807249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Взаимодействие</a:t>
            </a:r>
            <a:r>
              <a:rPr sz="2000" spc="-4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электронных</a:t>
            </a:r>
            <a:r>
              <a:rPr sz="2000" spc="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портфолио: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ject 10"/>
          <p:cNvSpPr txBox="1"/>
          <p:nvPr/>
        </p:nvSpPr>
        <p:spPr>
          <a:xfrm>
            <a:off x="476250" y="5000636"/>
            <a:ext cx="8353425" cy="15831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BADFE2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91440" marR="2017395">
              <a:lnSpc>
                <a:spcPct val="100000"/>
              </a:lnSpc>
              <a:spcBef>
                <a:spcPts val="345"/>
              </a:spcBef>
              <a:buChar char="•"/>
              <a:tabLst>
                <a:tab pos="3175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студент использует материалы из портфолио </a:t>
            </a:r>
            <a:r>
              <a:rPr sz="2000" spc="-6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преподавателя;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226060">
              <a:lnSpc>
                <a:spcPct val="100000"/>
              </a:lnSpc>
              <a:buChar char="•"/>
              <a:tabLst>
                <a:tab pos="3175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использует</a:t>
            </a:r>
            <a:r>
              <a:rPr sz="20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лучшие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студентов;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indent="-226060">
              <a:lnSpc>
                <a:spcPct val="100000"/>
              </a:lnSpc>
              <a:buChar char="•"/>
              <a:tabLst>
                <a:tab pos="3175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создается</a:t>
            </a:r>
            <a:r>
              <a:rPr sz="20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единая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среда,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которая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 marR="135890">
              <a:lnSpc>
                <a:spcPct val="100000"/>
              </a:lnSpc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обеспечивает эффективное взаимодействие преподавателей </a:t>
            </a:r>
            <a:r>
              <a:rPr sz="2000" spc="-6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студентов.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214290"/>
            <a:ext cx="857256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5214942" y="214290"/>
            <a:ext cx="3929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sp>
        <p:nvSpPr>
          <p:cNvPr id="5" name="object 7"/>
          <p:cNvSpPr txBox="1"/>
          <p:nvPr/>
        </p:nvSpPr>
        <p:spPr>
          <a:xfrm>
            <a:off x="251520" y="3037116"/>
            <a:ext cx="8786842" cy="2552124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12065" marR="377825" algn="ctr">
              <a:tabLst>
                <a:tab pos="355600" algn="l"/>
                <a:tab pos="356235" algn="l"/>
              </a:tabLst>
            </a:pPr>
            <a:r>
              <a:rPr lang="ru-RU" sz="77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marL="12065" marR="377825" algn="ctr">
              <a:tabLst>
                <a:tab pos="355600" algn="l"/>
                <a:tab pos="356235" algn="l"/>
              </a:tabLst>
            </a:pPr>
            <a:r>
              <a:rPr lang="ru-RU" sz="7700" dirty="0" smtClean="0"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sz="7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38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4876" y="0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643042" y="857232"/>
            <a:ext cx="6036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spc="-5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Интерактивное</a:t>
            </a:r>
            <a:r>
              <a:rPr lang="ru-RU" sz="3200" spc="-95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-1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обучение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928802"/>
            <a:ext cx="857256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433705" algn="just">
              <a:lnSpc>
                <a:spcPct val="100000"/>
              </a:lnSpc>
              <a:spcBef>
                <a:spcPts val="100"/>
              </a:spcBef>
            </a:pPr>
            <a:r>
              <a:rPr lang="ru-RU" spc="-20" dirty="0" smtClean="0">
                <a:latin typeface="Arial"/>
                <a:cs typeface="Arial"/>
              </a:rPr>
              <a:t>Главный</a:t>
            </a:r>
            <a:r>
              <a:rPr lang="ru-RU" spc="-10" dirty="0" smtClean="0">
                <a:latin typeface="Arial"/>
                <a:cs typeface="Arial"/>
              </a:rPr>
              <a:t> </a:t>
            </a:r>
            <a:r>
              <a:rPr lang="ru-RU" spc="-15" dirty="0" smtClean="0">
                <a:latin typeface="Arial"/>
                <a:cs typeface="Arial"/>
              </a:rPr>
              <a:t>отличительный</a:t>
            </a:r>
            <a:r>
              <a:rPr lang="ru-RU" spc="-3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признак интерактивных</a:t>
            </a:r>
            <a:r>
              <a:rPr lang="ru-RU" spc="-1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занятий</a:t>
            </a:r>
            <a:r>
              <a:rPr lang="ru-RU" spc="25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- их</a:t>
            </a:r>
            <a:r>
              <a:rPr lang="ru-RU" spc="-1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связь</a:t>
            </a:r>
            <a:r>
              <a:rPr lang="ru-RU" dirty="0" smtClean="0">
                <a:latin typeface="Arial"/>
                <a:cs typeface="Arial"/>
              </a:rPr>
              <a:t> "с </a:t>
            </a:r>
            <a:r>
              <a:rPr lang="ru-RU" spc="5" dirty="0" smtClean="0">
                <a:latin typeface="Arial"/>
                <a:cs typeface="Arial"/>
              </a:rPr>
              <a:t> </a:t>
            </a:r>
            <a:r>
              <a:rPr lang="ru-RU" spc="-10" dirty="0" smtClean="0">
                <a:latin typeface="Arial"/>
                <a:cs typeface="Arial"/>
              </a:rPr>
              <a:t>деятельностью,</a:t>
            </a:r>
            <a:r>
              <a:rPr lang="ru-RU" spc="5" dirty="0" smtClean="0">
                <a:latin typeface="Arial"/>
                <a:cs typeface="Arial"/>
              </a:rPr>
              <a:t> </a:t>
            </a:r>
            <a:r>
              <a:rPr lang="ru-RU" spc="-15" dirty="0" smtClean="0">
                <a:latin typeface="Arial"/>
                <a:cs typeface="Arial"/>
              </a:rPr>
              <a:t>которую</a:t>
            </a:r>
            <a:r>
              <a:rPr lang="ru-RU" spc="25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в</a:t>
            </a:r>
            <a:r>
              <a:rPr lang="ru-RU" spc="10" dirty="0" smtClean="0">
                <a:latin typeface="Arial"/>
                <a:cs typeface="Arial"/>
              </a:rPr>
              <a:t> </a:t>
            </a:r>
            <a:r>
              <a:rPr lang="ru-RU" spc="-10" dirty="0" smtClean="0">
                <a:latin typeface="Arial"/>
                <a:cs typeface="Arial"/>
              </a:rPr>
              <a:t>психологии</a:t>
            </a:r>
            <a:r>
              <a:rPr lang="ru-RU" dirty="0" smtClean="0">
                <a:latin typeface="Arial"/>
                <a:cs typeface="Arial"/>
              </a:rPr>
              <a:t> </a:t>
            </a:r>
            <a:r>
              <a:rPr lang="ru-RU" spc="-15" dirty="0" smtClean="0">
                <a:latin typeface="Arial"/>
                <a:cs typeface="Arial"/>
              </a:rPr>
              <a:t>называют</a:t>
            </a:r>
            <a:r>
              <a:rPr lang="ru-RU" spc="30" dirty="0" smtClean="0">
                <a:latin typeface="Arial"/>
                <a:cs typeface="Arial"/>
              </a:rPr>
              <a:t> </a:t>
            </a:r>
            <a:r>
              <a:rPr lang="ru-RU" spc="-10" dirty="0" smtClean="0">
                <a:latin typeface="Arial"/>
                <a:cs typeface="Arial"/>
              </a:rPr>
              <a:t>продуктивной",</a:t>
            </a:r>
            <a:r>
              <a:rPr lang="ru-RU" spc="15" dirty="0" smtClean="0">
                <a:latin typeface="Arial"/>
                <a:cs typeface="Arial"/>
              </a:rPr>
              <a:t> </a:t>
            </a:r>
            <a:r>
              <a:rPr lang="ru-RU" spc="-10" dirty="0" smtClean="0">
                <a:latin typeface="Arial"/>
                <a:cs typeface="Arial"/>
              </a:rPr>
              <a:t>творческой.</a:t>
            </a:r>
            <a:endParaRPr lang="ru-RU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lang="ru-RU" spc="-10" dirty="0" smtClean="0">
                <a:latin typeface="Arial"/>
                <a:cs typeface="Arial"/>
              </a:rPr>
              <a:t>Есть</a:t>
            </a:r>
            <a:r>
              <a:rPr lang="ru-RU" spc="-30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и</a:t>
            </a:r>
            <a:r>
              <a:rPr lang="ru-RU" spc="-25" dirty="0" smtClean="0">
                <a:latin typeface="Arial"/>
                <a:cs typeface="Arial"/>
              </a:rPr>
              <a:t> </a:t>
            </a:r>
            <a:r>
              <a:rPr lang="ru-RU" spc="-10" dirty="0" smtClean="0">
                <a:latin typeface="Arial"/>
                <a:cs typeface="Arial"/>
              </a:rPr>
              <a:t>другие</a:t>
            </a:r>
            <a:r>
              <a:rPr lang="ru-RU" spc="5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признаки:</a:t>
            </a:r>
            <a:endParaRPr lang="ru-RU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218440" algn="l"/>
              </a:tabLst>
            </a:pPr>
            <a:r>
              <a:rPr lang="ru-RU" spc="-15" dirty="0" smtClean="0">
                <a:solidFill>
                  <a:srgbClr val="FFFF00"/>
                </a:solidFill>
                <a:latin typeface="Arial"/>
                <a:cs typeface="Arial"/>
              </a:rPr>
              <a:t>самостоятельный</a:t>
            </a:r>
            <a:r>
              <a:rPr lang="ru-RU" spc="2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поиск</a:t>
            </a:r>
            <a:r>
              <a:rPr lang="ru-RU" spc="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студентами</a:t>
            </a:r>
            <a:r>
              <a:rPr lang="ru-RU" spc="2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5" dirty="0" smtClean="0">
                <a:solidFill>
                  <a:srgbClr val="FFFF00"/>
                </a:solidFill>
                <a:latin typeface="Arial"/>
                <a:cs typeface="Arial"/>
              </a:rPr>
              <a:t>путей</a:t>
            </a:r>
            <a:r>
              <a:rPr lang="ru-RU" spc="3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и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вариантов</a:t>
            </a:r>
            <a:r>
              <a:rPr lang="ru-RU" spc="2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решения</a:t>
            </a:r>
            <a:r>
              <a:rPr lang="ru-RU" spc="2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поставленной </a:t>
            </a:r>
            <a:r>
              <a:rPr lang="ru-RU" spc="-484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учебной</a:t>
            </a:r>
            <a:r>
              <a:rPr lang="ru-RU" spc="1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задачи </a:t>
            </a: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(выбор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5" dirty="0" smtClean="0">
                <a:solidFill>
                  <a:srgbClr val="FFFF00"/>
                </a:solidFill>
                <a:latin typeface="Arial"/>
                <a:cs typeface="Arial"/>
              </a:rPr>
              <a:t>одного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из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предложенных</a:t>
            </a:r>
            <a:r>
              <a:rPr lang="ru-RU" spc="1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вариантов</a:t>
            </a:r>
            <a:r>
              <a:rPr lang="ru-RU" spc="1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или</a:t>
            </a:r>
            <a:r>
              <a:rPr lang="ru-RU" spc="-2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нахождение 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собственного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варианта</a:t>
            </a:r>
            <a:r>
              <a:rPr lang="ru-RU" spc="2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 обоснование</a:t>
            </a:r>
            <a:r>
              <a:rPr lang="ru-RU" spc="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решения);</a:t>
            </a:r>
            <a:endParaRPr lang="ru-RU" dirty="0" smtClean="0">
              <a:latin typeface="Arial"/>
              <a:cs typeface="Arial"/>
            </a:endParaRPr>
          </a:p>
          <a:p>
            <a:pPr marL="218440" indent="-205740" algn="just">
              <a:lnSpc>
                <a:spcPct val="100000"/>
              </a:lnSpc>
              <a:spcBef>
                <a:spcPts val="605"/>
              </a:spcBef>
              <a:buChar char="•"/>
              <a:tabLst>
                <a:tab pos="218440" algn="l"/>
              </a:tabLst>
            </a:pP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необычные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условия</a:t>
            </a:r>
            <a:r>
              <a:rPr lang="ru-RU" spc="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работы;</a:t>
            </a:r>
            <a:endParaRPr lang="ru-RU" dirty="0" smtClean="0">
              <a:latin typeface="Arial"/>
              <a:cs typeface="Arial"/>
            </a:endParaRPr>
          </a:p>
          <a:p>
            <a:pPr marL="218440" indent="-205740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218440" algn="l"/>
              </a:tabLst>
            </a:pP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активное</a:t>
            </a:r>
            <a:r>
              <a:rPr lang="ru-RU" spc="-2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воспроизведение</a:t>
            </a: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ранее</a:t>
            </a:r>
            <a:r>
              <a:rPr lang="ru-RU" spc="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полученных</a:t>
            </a:r>
            <a:r>
              <a:rPr lang="ru-RU" spc="2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знаний</a:t>
            </a:r>
            <a:r>
              <a:rPr lang="ru-RU" spc="-1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в 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незнакомых</a:t>
            </a:r>
            <a:r>
              <a:rPr lang="ru-RU" spc="1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условиях.</a:t>
            </a:r>
            <a:endParaRPr lang="ru-RU" dirty="0" smtClean="0">
              <a:latin typeface="Arial"/>
              <a:cs typeface="Arial"/>
            </a:endParaRPr>
          </a:p>
          <a:p>
            <a:pPr marL="12700" marR="248285" algn="just">
              <a:lnSpc>
                <a:spcPct val="100000"/>
              </a:lnSpc>
              <a:spcBef>
                <a:spcPts val="600"/>
              </a:spcBef>
            </a:pPr>
            <a:r>
              <a:rPr lang="ru-RU" spc="-10" dirty="0" smtClean="0">
                <a:solidFill>
                  <a:srgbClr val="FF6600"/>
                </a:solidFill>
                <a:latin typeface="Arial"/>
                <a:cs typeface="Arial"/>
              </a:rPr>
              <a:t>Внедрение</a:t>
            </a:r>
            <a:r>
              <a:rPr lang="ru-RU" spc="-5" dirty="0" smtClean="0">
                <a:solidFill>
                  <a:srgbClr val="FF6600"/>
                </a:solidFill>
                <a:latin typeface="Arial"/>
                <a:cs typeface="Arial"/>
              </a:rPr>
              <a:t> интерактивных</a:t>
            </a:r>
            <a:r>
              <a:rPr lang="ru-RU" spc="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6600"/>
                </a:solidFill>
                <a:latin typeface="Arial"/>
                <a:cs typeface="Arial"/>
              </a:rPr>
              <a:t>форм</a:t>
            </a:r>
            <a:r>
              <a:rPr lang="ru-RU" spc="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15" dirty="0" smtClean="0">
                <a:solidFill>
                  <a:srgbClr val="FF6600"/>
                </a:solidFill>
                <a:latin typeface="Arial"/>
                <a:cs typeface="Arial"/>
              </a:rPr>
              <a:t>обучения</a:t>
            </a:r>
            <a:r>
              <a:rPr lang="ru-RU" spc="4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6600"/>
                </a:solidFill>
                <a:latin typeface="Arial"/>
                <a:cs typeface="Arial"/>
              </a:rPr>
              <a:t>– </a:t>
            </a:r>
            <a:r>
              <a:rPr lang="ru-RU" spc="-15" dirty="0" smtClean="0">
                <a:solidFill>
                  <a:srgbClr val="FF6600"/>
                </a:solidFill>
                <a:latin typeface="Arial"/>
                <a:cs typeface="Arial"/>
              </a:rPr>
              <a:t>одно</a:t>
            </a:r>
            <a:r>
              <a:rPr lang="ru-RU" spc="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6600"/>
                </a:solidFill>
                <a:latin typeface="Arial"/>
                <a:cs typeface="Arial"/>
              </a:rPr>
              <a:t>из</a:t>
            </a:r>
            <a:r>
              <a:rPr lang="ru-RU" spc="-10" dirty="0" smtClean="0">
                <a:solidFill>
                  <a:srgbClr val="FF6600"/>
                </a:solidFill>
                <a:latin typeface="Arial"/>
                <a:cs typeface="Arial"/>
              </a:rPr>
              <a:t> важнейших</a:t>
            </a:r>
            <a:r>
              <a:rPr lang="ru-RU" spc="1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6600"/>
                </a:solidFill>
                <a:latin typeface="Arial"/>
                <a:cs typeface="Arial"/>
              </a:rPr>
              <a:t>направлений </a:t>
            </a:r>
            <a:r>
              <a:rPr lang="ru-RU" spc="-484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6600"/>
                </a:solidFill>
                <a:latin typeface="Arial"/>
                <a:cs typeface="Arial"/>
              </a:rPr>
              <a:t>совершенствования</a:t>
            </a:r>
            <a:r>
              <a:rPr lang="ru-RU" spc="30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20" dirty="0" smtClean="0">
                <a:solidFill>
                  <a:srgbClr val="FF6600"/>
                </a:solidFill>
                <a:latin typeface="Arial"/>
                <a:cs typeface="Arial"/>
              </a:rPr>
              <a:t>подготовки</a:t>
            </a:r>
            <a:r>
              <a:rPr lang="ru-RU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15" dirty="0" smtClean="0">
                <a:solidFill>
                  <a:srgbClr val="FF6600"/>
                </a:solidFill>
                <a:latin typeface="Arial"/>
                <a:cs typeface="Arial"/>
              </a:rPr>
              <a:t>студентов</a:t>
            </a:r>
            <a:r>
              <a:rPr lang="ru-RU" spc="30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6600"/>
                </a:solidFill>
                <a:latin typeface="Arial"/>
                <a:cs typeface="Arial"/>
              </a:rPr>
              <a:t>в</a:t>
            </a:r>
            <a:r>
              <a:rPr lang="ru-RU" spc="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6600"/>
                </a:solidFill>
                <a:latin typeface="Arial"/>
                <a:cs typeface="Arial"/>
              </a:rPr>
              <a:t>современном</a:t>
            </a:r>
            <a:r>
              <a:rPr lang="ru-RU" spc="20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20" dirty="0" smtClean="0">
                <a:solidFill>
                  <a:srgbClr val="FF6600"/>
                </a:solidFill>
                <a:latin typeface="Arial"/>
                <a:cs typeface="Arial"/>
              </a:rPr>
              <a:t>вузе.</a:t>
            </a:r>
            <a:r>
              <a:rPr lang="ru-RU" spc="1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6600"/>
                </a:solidFill>
                <a:latin typeface="Arial"/>
                <a:cs typeface="Arial"/>
              </a:rPr>
              <a:t>Основные  </a:t>
            </a:r>
            <a:r>
              <a:rPr lang="ru-RU" spc="-15" dirty="0" smtClean="0">
                <a:solidFill>
                  <a:srgbClr val="FF6600"/>
                </a:solidFill>
                <a:latin typeface="Arial"/>
                <a:cs typeface="Arial"/>
              </a:rPr>
              <a:t>методические</a:t>
            </a:r>
            <a:r>
              <a:rPr lang="ru-RU" spc="-2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6600"/>
                </a:solidFill>
                <a:latin typeface="Arial"/>
                <a:cs typeface="Arial"/>
              </a:rPr>
              <a:t>инновации</a:t>
            </a:r>
            <a:r>
              <a:rPr lang="ru-RU" spc="-10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6600"/>
                </a:solidFill>
                <a:latin typeface="Arial"/>
                <a:cs typeface="Arial"/>
              </a:rPr>
              <a:t>связаны</a:t>
            </a:r>
            <a:r>
              <a:rPr lang="ru-RU" spc="10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15" dirty="0" smtClean="0">
                <a:solidFill>
                  <a:srgbClr val="FF6600"/>
                </a:solidFill>
                <a:latin typeface="Arial"/>
                <a:cs typeface="Arial"/>
              </a:rPr>
              <a:t>сегодня</a:t>
            </a:r>
            <a:r>
              <a:rPr lang="ru-RU" spc="-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6600"/>
                </a:solidFill>
                <a:latin typeface="Arial"/>
                <a:cs typeface="Arial"/>
              </a:rPr>
              <a:t>с </a:t>
            </a:r>
            <a:r>
              <a:rPr lang="ru-RU" spc="-5" dirty="0" smtClean="0">
                <a:solidFill>
                  <a:srgbClr val="FF6600"/>
                </a:solidFill>
                <a:latin typeface="Arial"/>
                <a:cs typeface="Arial"/>
              </a:rPr>
              <a:t>применением</a:t>
            </a:r>
            <a:r>
              <a:rPr lang="ru-RU" spc="5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6600"/>
                </a:solidFill>
                <a:latin typeface="Arial"/>
                <a:cs typeface="Arial"/>
              </a:rPr>
              <a:t>именно интерактивных</a:t>
            </a:r>
            <a:r>
              <a:rPr lang="ru-RU" spc="-10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25" dirty="0" smtClean="0">
                <a:solidFill>
                  <a:srgbClr val="FF6600"/>
                </a:solidFill>
                <a:latin typeface="Arial"/>
                <a:cs typeface="Arial"/>
              </a:rPr>
              <a:t>методов</a:t>
            </a:r>
            <a:r>
              <a:rPr lang="ru-RU" dirty="0" smtClean="0">
                <a:solidFill>
                  <a:srgbClr val="FF6600"/>
                </a:solidFill>
                <a:latin typeface="Arial"/>
                <a:cs typeface="Arial"/>
              </a:rPr>
              <a:t> </a:t>
            </a:r>
            <a:r>
              <a:rPr lang="ru-RU" spc="-15" dirty="0" smtClean="0">
                <a:solidFill>
                  <a:srgbClr val="FF6600"/>
                </a:solidFill>
                <a:latin typeface="Arial"/>
                <a:cs typeface="Arial"/>
              </a:rPr>
              <a:t>обучения.</a:t>
            </a:r>
            <a:endParaRPr lang="ru-RU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329510" cy="12858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Инновационные</a:t>
            </a:r>
            <a:r>
              <a:rPr lang="ru-RU" sz="3200" spc="-4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3200" spc="-6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0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8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428728" y="1571612"/>
            <a:ext cx="3997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spc="5" dirty="0" smtClean="0">
                <a:solidFill>
                  <a:srgbClr val="FFC000"/>
                </a:solidFill>
              </a:rPr>
              <a:t>Классификация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857365"/>
            <a:ext cx="7929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000" spc="-2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характеру</a:t>
            </a:r>
            <a:r>
              <a:rPr lang="ru-RU" sz="2000" spc="2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1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учебно-познавательной</a:t>
            </a:r>
            <a:r>
              <a:rPr lang="ru-RU" sz="2000" spc="3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1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деятельности: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46"/>
          <p:cNvSpPr txBox="1"/>
          <p:nvPr/>
        </p:nvSpPr>
        <p:spPr>
          <a:xfrm>
            <a:off x="385762" y="2285992"/>
            <a:ext cx="8401080" cy="4406334"/>
          </a:xfrm>
          <a:prstGeom prst="rect">
            <a:avLst/>
          </a:prstGeom>
          <a:ln w="12700">
            <a:solidFill>
              <a:srgbClr val="FFFF9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2612390" marR="177800">
              <a:lnSpc>
                <a:spcPct val="100000"/>
              </a:lnSpc>
              <a:spcBef>
                <a:spcPts val="1065"/>
              </a:spcBef>
            </a:pPr>
            <a:r>
              <a:rPr sz="1400" b="1" i="1" spc="-5" dirty="0">
                <a:solidFill>
                  <a:srgbClr val="FFFF66"/>
                </a:solidFill>
                <a:latin typeface="Arial"/>
                <a:cs typeface="Arial"/>
              </a:rPr>
              <a:t>Наличие </a:t>
            </a:r>
            <a:r>
              <a:rPr sz="1400" b="1" i="1">
                <a:solidFill>
                  <a:srgbClr val="FFFF66"/>
                </a:solidFill>
                <a:latin typeface="Arial"/>
                <a:cs typeface="Arial"/>
              </a:rPr>
              <a:t>модели </a:t>
            </a:r>
            <a:endParaRPr lang="ru-RU" sz="1400" b="1" i="1" dirty="0" smtClean="0">
              <a:solidFill>
                <a:srgbClr val="FFFF66"/>
              </a:solidFill>
              <a:latin typeface="Arial"/>
              <a:cs typeface="Arial"/>
            </a:endParaRPr>
          </a:p>
          <a:p>
            <a:pPr marL="2612390" marR="177800">
              <a:lnSpc>
                <a:spcPct val="100000"/>
              </a:lnSpc>
              <a:spcBef>
                <a:spcPts val="1065"/>
              </a:spcBef>
            </a:pPr>
            <a:r>
              <a:rPr sz="1400" b="1" i="1" spc="-15" smtClean="0">
                <a:solidFill>
                  <a:srgbClr val="FFFF66"/>
                </a:solidFill>
                <a:latin typeface="Arial"/>
                <a:cs typeface="Arial"/>
              </a:rPr>
              <a:t>изучаемого </a:t>
            </a:r>
            <a:r>
              <a:rPr sz="1400" b="1" i="1" spc="-375" smtClean="0">
                <a:solidFill>
                  <a:srgbClr val="FFFF6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FFFF66"/>
                </a:solidFill>
                <a:latin typeface="Arial"/>
                <a:cs typeface="Arial"/>
              </a:rPr>
              <a:t>процесса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28795" y="2643182"/>
            <a:ext cx="2214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 smtClean="0">
                <a:latin typeface="Arial"/>
                <a:cs typeface="Arial"/>
              </a:rPr>
              <a:t>Имитационные</a:t>
            </a:r>
            <a:endParaRPr lang="ru-RU" dirty="0">
              <a:latin typeface="Arial"/>
              <a:cs typeface="Arial"/>
            </a:endParaRPr>
          </a:p>
        </p:txBody>
      </p:sp>
      <p:grpSp>
        <p:nvGrpSpPr>
          <p:cNvPr id="10" name="object 37"/>
          <p:cNvGrpSpPr/>
          <p:nvPr/>
        </p:nvGrpSpPr>
        <p:grpSpPr>
          <a:xfrm>
            <a:off x="2500298" y="2928934"/>
            <a:ext cx="1976755" cy="2608274"/>
            <a:chOff x="2458973" y="2582798"/>
            <a:chExt cx="1976755" cy="2886075"/>
          </a:xfrm>
        </p:grpSpPr>
        <p:sp>
          <p:nvSpPr>
            <p:cNvPr id="11" name="object 38"/>
            <p:cNvSpPr/>
            <p:nvPr/>
          </p:nvSpPr>
          <p:spPr>
            <a:xfrm>
              <a:off x="3232150" y="3081273"/>
              <a:ext cx="171450" cy="2387600"/>
            </a:xfrm>
            <a:custGeom>
              <a:avLst/>
              <a:gdLst/>
              <a:ahLst/>
              <a:cxnLst/>
              <a:rect l="l" t="t" r="r" b="b"/>
              <a:pathLst>
                <a:path w="171450" h="2387600">
                  <a:moveTo>
                    <a:pt x="171450" y="0"/>
                  </a:moveTo>
                  <a:lnTo>
                    <a:pt x="168275" y="0"/>
                  </a:lnTo>
                  <a:lnTo>
                    <a:pt x="0" y="0"/>
                  </a:lnTo>
                  <a:lnTo>
                    <a:pt x="0" y="19050"/>
                  </a:lnTo>
                  <a:lnTo>
                    <a:pt x="149225" y="19050"/>
                  </a:lnTo>
                  <a:lnTo>
                    <a:pt x="149225" y="1889125"/>
                  </a:lnTo>
                  <a:lnTo>
                    <a:pt x="77724" y="1889125"/>
                  </a:lnTo>
                  <a:lnTo>
                    <a:pt x="77724" y="1860550"/>
                  </a:lnTo>
                  <a:lnTo>
                    <a:pt x="1524" y="1898650"/>
                  </a:lnTo>
                  <a:lnTo>
                    <a:pt x="77724" y="1936750"/>
                  </a:lnTo>
                  <a:lnTo>
                    <a:pt x="77724" y="1908175"/>
                  </a:lnTo>
                  <a:lnTo>
                    <a:pt x="152400" y="1908175"/>
                  </a:lnTo>
                  <a:lnTo>
                    <a:pt x="152400" y="2339975"/>
                  </a:lnTo>
                  <a:lnTo>
                    <a:pt x="77724" y="2339975"/>
                  </a:lnTo>
                  <a:lnTo>
                    <a:pt x="77724" y="2311400"/>
                  </a:lnTo>
                  <a:lnTo>
                    <a:pt x="1524" y="2349500"/>
                  </a:lnTo>
                  <a:lnTo>
                    <a:pt x="77724" y="2387600"/>
                  </a:lnTo>
                  <a:lnTo>
                    <a:pt x="77724" y="2359025"/>
                  </a:lnTo>
                  <a:lnTo>
                    <a:pt x="171450" y="2359025"/>
                  </a:lnTo>
                  <a:lnTo>
                    <a:pt x="171450" y="2349500"/>
                  </a:lnTo>
                  <a:lnTo>
                    <a:pt x="171450" y="2339975"/>
                  </a:lnTo>
                  <a:lnTo>
                    <a:pt x="171450" y="19050"/>
                  </a:lnTo>
                  <a:lnTo>
                    <a:pt x="171450" y="9525"/>
                  </a:lnTo>
                  <a:lnTo>
                    <a:pt x="17145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39"/>
            <p:cNvSpPr/>
            <p:nvPr/>
          </p:nvSpPr>
          <p:spPr>
            <a:xfrm>
              <a:off x="3230498" y="3081273"/>
              <a:ext cx="171450" cy="1487805"/>
            </a:xfrm>
            <a:custGeom>
              <a:avLst/>
              <a:gdLst/>
              <a:ahLst/>
              <a:cxnLst/>
              <a:rect l="l" t="t" r="r" b="b"/>
              <a:pathLst>
                <a:path w="171450" h="1487804">
                  <a:moveTo>
                    <a:pt x="76200" y="1411351"/>
                  </a:moveTo>
                  <a:lnTo>
                    <a:pt x="0" y="1449451"/>
                  </a:lnTo>
                  <a:lnTo>
                    <a:pt x="76200" y="1487551"/>
                  </a:lnTo>
                  <a:lnTo>
                    <a:pt x="76200" y="1458976"/>
                  </a:lnTo>
                  <a:lnTo>
                    <a:pt x="63500" y="1458976"/>
                  </a:lnTo>
                  <a:lnTo>
                    <a:pt x="63500" y="1439926"/>
                  </a:lnTo>
                  <a:lnTo>
                    <a:pt x="76200" y="1439926"/>
                  </a:lnTo>
                  <a:lnTo>
                    <a:pt x="76200" y="1411351"/>
                  </a:lnTo>
                  <a:close/>
                </a:path>
                <a:path w="171450" h="1487804">
                  <a:moveTo>
                    <a:pt x="76200" y="1439926"/>
                  </a:moveTo>
                  <a:lnTo>
                    <a:pt x="63500" y="1439926"/>
                  </a:lnTo>
                  <a:lnTo>
                    <a:pt x="63500" y="1458976"/>
                  </a:lnTo>
                  <a:lnTo>
                    <a:pt x="76200" y="1458976"/>
                  </a:lnTo>
                  <a:lnTo>
                    <a:pt x="76200" y="1439926"/>
                  </a:lnTo>
                  <a:close/>
                </a:path>
                <a:path w="171450" h="1487804">
                  <a:moveTo>
                    <a:pt x="152400" y="1439926"/>
                  </a:moveTo>
                  <a:lnTo>
                    <a:pt x="76200" y="1439926"/>
                  </a:lnTo>
                  <a:lnTo>
                    <a:pt x="76200" y="1458976"/>
                  </a:lnTo>
                  <a:lnTo>
                    <a:pt x="171450" y="1458976"/>
                  </a:lnTo>
                  <a:lnTo>
                    <a:pt x="171450" y="1449451"/>
                  </a:lnTo>
                  <a:lnTo>
                    <a:pt x="152400" y="1449451"/>
                  </a:lnTo>
                  <a:lnTo>
                    <a:pt x="152400" y="1439926"/>
                  </a:lnTo>
                  <a:close/>
                </a:path>
                <a:path w="171450" h="1487804">
                  <a:moveTo>
                    <a:pt x="152400" y="9525"/>
                  </a:moveTo>
                  <a:lnTo>
                    <a:pt x="152400" y="1449451"/>
                  </a:lnTo>
                  <a:lnTo>
                    <a:pt x="161925" y="1439926"/>
                  </a:lnTo>
                  <a:lnTo>
                    <a:pt x="171450" y="1439926"/>
                  </a:lnTo>
                  <a:lnTo>
                    <a:pt x="171450" y="19050"/>
                  </a:lnTo>
                  <a:lnTo>
                    <a:pt x="161925" y="19050"/>
                  </a:lnTo>
                  <a:lnTo>
                    <a:pt x="152400" y="9525"/>
                  </a:lnTo>
                  <a:close/>
                </a:path>
                <a:path w="171450" h="1487804">
                  <a:moveTo>
                    <a:pt x="171450" y="1439926"/>
                  </a:moveTo>
                  <a:lnTo>
                    <a:pt x="161925" y="1439926"/>
                  </a:lnTo>
                  <a:lnTo>
                    <a:pt x="152400" y="1449451"/>
                  </a:lnTo>
                  <a:lnTo>
                    <a:pt x="171450" y="1449451"/>
                  </a:lnTo>
                  <a:lnTo>
                    <a:pt x="171450" y="1439926"/>
                  </a:lnTo>
                  <a:close/>
                </a:path>
                <a:path w="171450" h="1487804">
                  <a:moveTo>
                    <a:pt x="171450" y="0"/>
                  </a:moveTo>
                  <a:lnTo>
                    <a:pt x="1650" y="0"/>
                  </a:lnTo>
                  <a:lnTo>
                    <a:pt x="1650" y="19050"/>
                  </a:lnTo>
                  <a:lnTo>
                    <a:pt x="152400" y="19050"/>
                  </a:lnTo>
                  <a:lnTo>
                    <a:pt x="152400" y="9525"/>
                  </a:lnTo>
                  <a:lnTo>
                    <a:pt x="171450" y="9525"/>
                  </a:lnTo>
                  <a:lnTo>
                    <a:pt x="171450" y="0"/>
                  </a:lnTo>
                  <a:close/>
                </a:path>
                <a:path w="171450" h="1487804">
                  <a:moveTo>
                    <a:pt x="171450" y="9525"/>
                  </a:moveTo>
                  <a:lnTo>
                    <a:pt x="152400" y="9525"/>
                  </a:lnTo>
                  <a:lnTo>
                    <a:pt x="161925" y="19050"/>
                  </a:lnTo>
                  <a:lnTo>
                    <a:pt x="171450" y="19050"/>
                  </a:lnTo>
                  <a:lnTo>
                    <a:pt x="171450" y="9525"/>
                  </a:lnTo>
                  <a:close/>
                </a:path>
              </a:pathLst>
            </a:custGeom>
            <a:solidFill>
              <a:srgbClr val="FFED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40"/>
            <p:cNvSpPr/>
            <p:nvPr/>
          </p:nvSpPr>
          <p:spPr>
            <a:xfrm>
              <a:off x="3230499" y="3081273"/>
              <a:ext cx="168275" cy="1036955"/>
            </a:xfrm>
            <a:custGeom>
              <a:avLst/>
              <a:gdLst/>
              <a:ahLst/>
              <a:cxnLst/>
              <a:rect l="l" t="t" r="r" b="b"/>
              <a:pathLst>
                <a:path w="168275" h="1036954">
                  <a:moveTo>
                    <a:pt x="168275" y="0"/>
                  </a:moveTo>
                  <a:lnTo>
                    <a:pt x="165100" y="0"/>
                  </a:lnTo>
                  <a:lnTo>
                    <a:pt x="1651" y="0"/>
                  </a:lnTo>
                  <a:lnTo>
                    <a:pt x="1651" y="19050"/>
                  </a:lnTo>
                  <a:lnTo>
                    <a:pt x="146050" y="19050"/>
                  </a:lnTo>
                  <a:lnTo>
                    <a:pt x="146050" y="539750"/>
                  </a:lnTo>
                  <a:lnTo>
                    <a:pt x="76200" y="539750"/>
                  </a:lnTo>
                  <a:lnTo>
                    <a:pt x="76200" y="511175"/>
                  </a:lnTo>
                  <a:lnTo>
                    <a:pt x="0" y="549275"/>
                  </a:lnTo>
                  <a:lnTo>
                    <a:pt x="76200" y="587375"/>
                  </a:lnTo>
                  <a:lnTo>
                    <a:pt x="76200" y="558800"/>
                  </a:lnTo>
                  <a:lnTo>
                    <a:pt x="149225" y="558800"/>
                  </a:lnTo>
                  <a:lnTo>
                    <a:pt x="149225" y="989076"/>
                  </a:lnTo>
                  <a:lnTo>
                    <a:pt x="76200" y="989076"/>
                  </a:lnTo>
                  <a:lnTo>
                    <a:pt x="76200" y="960501"/>
                  </a:lnTo>
                  <a:lnTo>
                    <a:pt x="0" y="998601"/>
                  </a:lnTo>
                  <a:lnTo>
                    <a:pt x="76200" y="1036701"/>
                  </a:lnTo>
                  <a:lnTo>
                    <a:pt x="76200" y="1008126"/>
                  </a:lnTo>
                  <a:lnTo>
                    <a:pt x="168275" y="1008126"/>
                  </a:lnTo>
                  <a:lnTo>
                    <a:pt x="168275" y="998601"/>
                  </a:lnTo>
                  <a:lnTo>
                    <a:pt x="168275" y="989076"/>
                  </a:lnTo>
                  <a:lnTo>
                    <a:pt x="168275" y="19050"/>
                  </a:lnTo>
                  <a:lnTo>
                    <a:pt x="168275" y="9525"/>
                  </a:lnTo>
                  <a:lnTo>
                    <a:pt x="168275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41"/>
            <p:cNvSpPr/>
            <p:nvPr/>
          </p:nvSpPr>
          <p:spPr>
            <a:xfrm>
              <a:off x="2458973" y="2582798"/>
              <a:ext cx="1092200" cy="341630"/>
            </a:xfrm>
            <a:custGeom>
              <a:avLst/>
              <a:gdLst/>
              <a:ahLst/>
              <a:cxnLst/>
              <a:rect l="l" t="t" r="r" b="b"/>
              <a:pathLst>
                <a:path w="1092200" h="341630">
                  <a:moveTo>
                    <a:pt x="28575" y="255650"/>
                  </a:moveTo>
                  <a:lnTo>
                    <a:pt x="0" y="255650"/>
                  </a:lnTo>
                  <a:lnTo>
                    <a:pt x="42925" y="341375"/>
                  </a:lnTo>
                  <a:lnTo>
                    <a:pt x="78623" y="269875"/>
                  </a:lnTo>
                  <a:lnTo>
                    <a:pt x="28575" y="269875"/>
                  </a:lnTo>
                  <a:lnTo>
                    <a:pt x="28575" y="255650"/>
                  </a:lnTo>
                  <a:close/>
                </a:path>
                <a:path w="1092200" h="341630">
                  <a:moveTo>
                    <a:pt x="1063625" y="155701"/>
                  </a:moveTo>
                  <a:lnTo>
                    <a:pt x="28575" y="155701"/>
                  </a:lnTo>
                  <a:lnTo>
                    <a:pt x="28575" y="269875"/>
                  </a:lnTo>
                  <a:lnTo>
                    <a:pt x="57150" y="269875"/>
                  </a:lnTo>
                  <a:lnTo>
                    <a:pt x="57150" y="184276"/>
                  </a:lnTo>
                  <a:lnTo>
                    <a:pt x="42925" y="184276"/>
                  </a:lnTo>
                  <a:lnTo>
                    <a:pt x="57150" y="169925"/>
                  </a:lnTo>
                  <a:lnTo>
                    <a:pt x="1063625" y="169925"/>
                  </a:lnTo>
                  <a:lnTo>
                    <a:pt x="1063625" y="155701"/>
                  </a:lnTo>
                  <a:close/>
                </a:path>
                <a:path w="1092200" h="341630">
                  <a:moveTo>
                    <a:pt x="85725" y="255650"/>
                  </a:moveTo>
                  <a:lnTo>
                    <a:pt x="57150" y="255650"/>
                  </a:lnTo>
                  <a:lnTo>
                    <a:pt x="57150" y="269875"/>
                  </a:lnTo>
                  <a:lnTo>
                    <a:pt x="78623" y="269875"/>
                  </a:lnTo>
                  <a:lnTo>
                    <a:pt x="85725" y="255650"/>
                  </a:lnTo>
                  <a:close/>
                </a:path>
                <a:path w="1092200" h="341630">
                  <a:moveTo>
                    <a:pt x="57150" y="169925"/>
                  </a:moveTo>
                  <a:lnTo>
                    <a:pt x="42925" y="184276"/>
                  </a:lnTo>
                  <a:lnTo>
                    <a:pt x="57150" y="184276"/>
                  </a:lnTo>
                  <a:lnTo>
                    <a:pt x="57150" y="169925"/>
                  </a:lnTo>
                  <a:close/>
                </a:path>
                <a:path w="1092200" h="341630">
                  <a:moveTo>
                    <a:pt x="1092200" y="155701"/>
                  </a:moveTo>
                  <a:lnTo>
                    <a:pt x="1077976" y="155701"/>
                  </a:lnTo>
                  <a:lnTo>
                    <a:pt x="1063625" y="169925"/>
                  </a:lnTo>
                  <a:lnTo>
                    <a:pt x="57150" y="169925"/>
                  </a:lnTo>
                  <a:lnTo>
                    <a:pt x="57150" y="184276"/>
                  </a:lnTo>
                  <a:lnTo>
                    <a:pt x="1092200" y="184276"/>
                  </a:lnTo>
                  <a:lnTo>
                    <a:pt x="1092200" y="155701"/>
                  </a:lnTo>
                  <a:close/>
                </a:path>
                <a:path w="1092200" h="341630">
                  <a:moveTo>
                    <a:pt x="1092200" y="0"/>
                  </a:moveTo>
                  <a:lnTo>
                    <a:pt x="1063625" y="0"/>
                  </a:lnTo>
                  <a:lnTo>
                    <a:pt x="1063625" y="169925"/>
                  </a:lnTo>
                  <a:lnTo>
                    <a:pt x="1077976" y="155701"/>
                  </a:lnTo>
                  <a:lnTo>
                    <a:pt x="1092200" y="155701"/>
                  </a:lnTo>
                  <a:lnTo>
                    <a:pt x="1092200" y="0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42"/>
            <p:cNvSpPr/>
            <p:nvPr/>
          </p:nvSpPr>
          <p:spPr>
            <a:xfrm>
              <a:off x="3505200" y="3068573"/>
              <a:ext cx="176530" cy="1500505"/>
            </a:xfrm>
            <a:custGeom>
              <a:avLst/>
              <a:gdLst/>
              <a:ahLst/>
              <a:cxnLst/>
              <a:rect l="l" t="t" r="r" b="b"/>
              <a:pathLst>
                <a:path w="176529" h="1500504">
                  <a:moveTo>
                    <a:pt x="176149" y="0"/>
                  </a:moveTo>
                  <a:lnTo>
                    <a:pt x="157099" y="0"/>
                  </a:lnTo>
                  <a:lnTo>
                    <a:pt x="157099" y="12700"/>
                  </a:lnTo>
                  <a:lnTo>
                    <a:pt x="0" y="12700"/>
                  </a:lnTo>
                  <a:lnTo>
                    <a:pt x="0" y="571500"/>
                  </a:lnTo>
                  <a:lnTo>
                    <a:pt x="1524" y="571500"/>
                  </a:lnTo>
                  <a:lnTo>
                    <a:pt x="1524" y="1471676"/>
                  </a:lnTo>
                  <a:lnTo>
                    <a:pt x="80899" y="1471676"/>
                  </a:lnTo>
                  <a:lnTo>
                    <a:pt x="80899" y="1500251"/>
                  </a:lnTo>
                  <a:lnTo>
                    <a:pt x="138049" y="1471676"/>
                  </a:lnTo>
                  <a:lnTo>
                    <a:pt x="157099" y="1462151"/>
                  </a:lnTo>
                  <a:lnTo>
                    <a:pt x="138049" y="1452626"/>
                  </a:lnTo>
                  <a:lnTo>
                    <a:pt x="80899" y="1424051"/>
                  </a:lnTo>
                  <a:lnTo>
                    <a:pt x="80899" y="1452626"/>
                  </a:lnTo>
                  <a:lnTo>
                    <a:pt x="20574" y="1452626"/>
                  </a:lnTo>
                  <a:lnTo>
                    <a:pt x="20574" y="571500"/>
                  </a:lnTo>
                  <a:lnTo>
                    <a:pt x="82550" y="571500"/>
                  </a:lnTo>
                  <a:lnTo>
                    <a:pt x="82550" y="600075"/>
                  </a:lnTo>
                  <a:lnTo>
                    <a:pt x="139700" y="571500"/>
                  </a:lnTo>
                  <a:lnTo>
                    <a:pt x="158750" y="561975"/>
                  </a:lnTo>
                  <a:lnTo>
                    <a:pt x="139700" y="552450"/>
                  </a:lnTo>
                  <a:lnTo>
                    <a:pt x="82550" y="523875"/>
                  </a:lnTo>
                  <a:lnTo>
                    <a:pt x="82550" y="552450"/>
                  </a:lnTo>
                  <a:lnTo>
                    <a:pt x="20574" y="552450"/>
                  </a:lnTo>
                  <a:lnTo>
                    <a:pt x="20574" y="36576"/>
                  </a:lnTo>
                  <a:lnTo>
                    <a:pt x="176149" y="36576"/>
                  </a:lnTo>
                  <a:lnTo>
                    <a:pt x="176149" y="17526"/>
                  </a:lnTo>
                  <a:lnTo>
                    <a:pt x="176149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43"/>
            <p:cNvSpPr/>
            <p:nvPr/>
          </p:nvSpPr>
          <p:spPr>
            <a:xfrm>
              <a:off x="3522598" y="2582798"/>
              <a:ext cx="913130" cy="341630"/>
            </a:xfrm>
            <a:custGeom>
              <a:avLst/>
              <a:gdLst/>
              <a:ahLst/>
              <a:cxnLst/>
              <a:rect l="l" t="t" r="r" b="b"/>
              <a:pathLst>
                <a:path w="913129" h="341630">
                  <a:moveTo>
                    <a:pt x="855726" y="255650"/>
                  </a:moveTo>
                  <a:lnTo>
                    <a:pt x="827151" y="255650"/>
                  </a:lnTo>
                  <a:lnTo>
                    <a:pt x="869950" y="341375"/>
                  </a:lnTo>
                  <a:lnTo>
                    <a:pt x="905753" y="269875"/>
                  </a:lnTo>
                  <a:lnTo>
                    <a:pt x="855726" y="269875"/>
                  </a:lnTo>
                  <a:lnTo>
                    <a:pt x="855726" y="255650"/>
                  </a:lnTo>
                  <a:close/>
                </a:path>
                <a:path w="913129" h="341630">
                  <a:moveTo>
                    <a:pt x="855726" y="169925"/>
                  </a:moveTo>
                  <a:lnTo>
                    <a:pt x="855726" y="269875"/>
                  </a:lnTo>
                  <a:lnTo>
                    <a:pt x="884301" y="269875"/>
                  </a:lnTo>
                  <a:lnTo>
                    <a:pt x="884301" y="184276"/>
                  </a:lnTo>
                  <a:lnTo>
                    <a:pt x="869950" y="184276"/>
                  </a:lnTo>
                  <a:lnTo>
                    <a:pt x="855726" y="169925"/>
                  </a:lnTo>
                  <a:close/>
                </a:path>
                <a:path w="913129" h="341630">
                  <a:moveTo>
                    <a:pt x="912876" y="255650"/>
                  </a:moveTo>
                  <a:lnTo>
                    <a:pt x="884301" y="255650"/>
                  </a:lnTo>
                  <a:lnTo>
                    <a:pt x="884301" y="269875"/>
                  </a:lnTo>
                  <a:lnTo>
                    <a:pt x="905753" y="269875"/>
                  </a:lnTo>
                  <a:lnTo>
                    <a:pt x="912876" y="255650"/>
                  </a:lnTo>
                  <a:close/>
                </a:path>
                <a:path w="913129" h="341630">
                  <a:moveTo>
                    <a:pt x="28575" y="0"/>
                  </a:moveTo>
                  <a:lnTo>
                    <a:pt x="0" y="0"/>
                  </a:lnTo>
                  <a:lnTo>
                    <a:pt x="0" y="184276"/>
                  </a:lnTo>
                  <a:lnTo>
                    <a:pt x="855726" y="184276"/>
                  </a:lnTo>
                  <a:lnTo>
                    <a:pt x="855726" y="169925"/>
                  </a:lnTo>
                  <a:lnTo>
                    <a:pt x="28575" y="169925"/>
                  </a:lnTo>
                  <a:lnTo>
                    <a:pt x="14350" y="155701"/>
                  </a:lnTo>
                  <a:lnTo>
                    <a:pt x="28575" y="155701"/>
                  </a:lnTo>
                  <a:lnTo>
                    <a:pt x="28575" y="0"/>
                  </a:lnTo>
                  <a:close/>
                </a:path>
                <a:path w="913129" h="341630">
                  <a:moveTo>
                    <a:pt x="884301" y="155701"/>
                  </a:moveTo>
                  <a:lnTo>
                    <a:pt x="28575" y="155701"/>
                  </a:lnTo>
                  <a:lnTo>
                    <a:pt x="28575" y="169925"/>
                  </a:lnTo>
                  <a:lnTo>
                    <a:pt x="855726" y="169925"/>
                  </a:lnTo>
                  <a:lnTo>
                    <a:pt x="869950" y="184276"/>
                  </a:lnTo>
                  <a:lnTo>
                    <a:pt x="884301" y="184276"/>
                  </a:lnTo>
                  <a:lnTo>
                    <a:pt x="884301" y="155701"/>
                  </a:lnTo>
                  <a:close/>
                </a:path>
                <a:path w="913129" h="341630">
                  <a:moveTo>
                    <a:pt x="28575" y="155701"/>
                  </a:moveTo>
                  <a:lnTo>
                    <a:pt x="14350" y="155701"/>
                  </a:lnTo>
                  <a:lnTo>
                    <a:pt x="28575" y="169925"/>
                  </a:lnTo>
                  <a:lnTo>
                    <a:pt x="28575" y="155701"/>
                  </a:lnTo>
                  <a:close/>
                </a:path>
              </a:pathLst>
            </a:custGeom>
            <a:solidFill>
              <a:srgbClr val="FFFF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857357" y="3244334"/>
            <a:ext cx="3424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0345">
              <a:lnSpc>
                <a:spcPct val="100000"/>
              </a:lnSpc>
              <a:spcBef>
                <a:spcPts val="115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85852" y="3714752"/>
            <a:ext cx="30003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>
              <a:lnSpc>
                <a:spcPct val="100000"/>
              </a:lnSpc>
              <a:spcBef>
                <a:spcPts val="360"/>
              </a:spcBef>
            </a:pPr>
            <a:r>
              <a:rPr lang="ru-RU" spc="-5" dirty="0" smtClean="0">
                <a:latin typeface="Arial"/>
                <a:cs typeface="Arial"/>
              </a:rPr>
              <a:t>Учебные</a:t>
            </a:r>
            <a:r>
              <a:rPr lang="ru-RU" spc="-80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игры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14414" y="4143380"/>
            <a:ext cx="4316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3360">
              <a:lnSpc>
                <a:spcPct val="100000"/>
              </a:lnSpc>
              <a:spcBef>
                <a:spcPts val="360"/>
              </a:spcBef>
            </a:pPr>
            <a:r>
              <a:rPr lang="ru-RU" spc="-10" dirty="0" smtClean="0">
                <a:latin typeface="Arial"/>
                <a:cs typeface="Arial"/>
              </a:rPr>
              <a:t>Деловые</a:t>
            </a:r>
            <a:r>
              <a:rPr lang="ru-RU" spc="-60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игры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5786" y="4429132"/>
            <a:ext cx="4931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780">
              <a:lnSpc>
                <a:spcPct val="100000"/>
              </a:lnSpc>
              <a:spcBef>
                <a:spcPts val="360"/>
              </a:spcBef>
            </a:pPr>
            <a:r>
              <a:rPr lang="ru-RU" dirty="0" smtClean="0">
                <a:latin typeface="Arial"/>
                <a:cs typeface="Arial"/>
              </a:rPr>
              <a:t>Игровые</a:t>
            </a:r>
            <a:r>
              <a:rPr lang="ru-RU" spc="-5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ситуации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8596" y="4786323"/>
            <a:ext cx="30003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>
              <a:lnSpc>
                <a:spcPct val="100000"/>
              </a:lnSpc>
              <a:spcBef>
                <a:spcPts val="360"/>
              </a:spcBef>
            </a:pPr>
            <a:r>
              <a:rPr lang="ru-RU" spc="-15" dirty="0" smtClean="0">
                <a:latin typeface="Arial"/>
                <a:cs typeface="Arial"/>
              </a:rPr>
              <a:t>Тренинги</a:t>
            </a:r>
            <a:r>
              <a:rPr lang="ru-RU" spc="-40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в</a:t>
            </a:r>
            <a:r>
              <a:rPr lang="ru-RU" spc="-15" dirty="0" smtClean="0">
                <a:latin typeface="Arial"/>
                <a:cs typeface="Arial"/>
              </a:rPr>
              <a:t> а</a:t>
            </a:r>
            <a:r>
              <a:rPr lang="ru-RU" dirty="0" smtClean="0">
                <a:latin typeface="Arial"/>
                <a:cs typeface="Arial"/>
              </a:rPr>
              <a:t>ктивном</a:t>
            </a:r>
            <a:r>
              <a:rPr lang="ru-RU" spc="-2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режиме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5286389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780">
              <a:lnSpc>
                <a:spcPct val="100000"/>
              </a:lnSpc>
              <a:spcBef>
                <a:spcPts val="360"/>
              </a:spcBef>
            </a:pPr>
            <a:r>
              <a:rPr lang="ru-RU" dirty="0" smtClean="0">
                <a:latin typeface="Arial"/>
                <a:cs typeface="Arial"/>
              </a:rPr>
              <a:t>Игровые</a:t>
            </a:r>
            <a:r>
              <a:rPr lang="ru-RU" spc="-30" dirty="0" smtClean="0">
                <a:latin typeface="Arial"/>
                <a:cs typeface="Arial"/>
              </a:rPr>
              <a:t> </a:t>
            </a:r>
            <a:r>
              <a:rPr lang="ru-RU" spc="-5" dirty="0" smtClean="0">
                <a:latin typeface="Arial"/>
                <a:cs typeface="Arial"/>
              </a:rPr>
              <a:t>приемы</a:t>
            </a:r>
            <a:r>
              <a:rPr lang="ru-RU" spc="-10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и</a:t>
            </a:r>
            <a:r>
              <a:rPr lang="ru-RU" spc="-10" dirty="0" smtClean="0">
                <a:latin typeface="Arial"/>
                <a:cs typeface="Arial"/>
              </a:rPr>
              <a:t> </a:t>
            </a:r>
            <a:r>
              <a:rPr lang="ru-RU" spc="-15" dirty="0" smtClean="0">
                <a:latin typeface="Arial"/>
                <a:cs typeface="Arial"/>
              </a:rPr>
              <a:t>процедуры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71868" y="3244334"/>
            <a:ext cx="1774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>
              <a:lnSpc>
                <a:spcPct val="100000"/>
              </a:lnSpc>
              <a:spcBef>
                <a:spcPts val="115"/>
              </a:spcBef>
            </a:pPr>
            <a:r>
              <a:rPr lang="ru-RU" b="1" spc="-5" dirty="0" smtClean="0">
                <a:latin typeface="Arial"/>
                <a:cs typeface="Arial"/>
              </a:rPr>
              <a:t>Неигровые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23636" y="3714752"/>
            <a:ext cx="2096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>
              <a:lnSpc>
                <a:spcPct val="100000"/>
              </a:lnSpc>
              <a:spcBef>
                <a:spcPts val="360"/>
              </a:spcBef>
            </a:pPr>
            <a:r>
              <a:rPr lang="en-US" spc="-5" dirty="0" smtClean="0">
                <a:latin typeface="Arial"/>
                <a:cs typeface="Arial"/>
              </a:rPr>
              <a:t>Case-study</a:t>
            </a:r>
            <a:r>
              <a:rPr lang="en-US" spc="-70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(</a:t>
            </a:r>
            <a:r>
              <a:rPr lang="ru-RU" spc="-5" dirty="0" smtClean="0">
                <a:latin typeface="Arial"/>
                <a:cs typeface="Arial"/>
              </a:rPr>
              <a:t>АКС)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667714" y="4500570"/>
            <a:ext cx="1808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>
              <a:lnSpc>
                <a:spcPct val="100000"/>
              </a:lnSpc>
              <a:spcBef>
                <a:spcPts val="355"/>
              </a:spcBef>
            </a:pPr>
            <a:r>
              <a:rPr lang="ru-RU" dirty="0" smtClean="0">
                <a:latin typeface="Arial"/>
                <a:cs typeface="Arial"/>
              </a:rPr>
              <a:t>ТРИЗ</a:t>
            </a:r>
            <a:r>
              <a:rPr lang="ru-RU" spc="-45" dirty="0" smtClean="0">
                <a:latin typeface="Arial"/>
                <a:cs typeface="Arial"/>
              </a:rPr>
              <a:t> </a:t>
            </a:r>
            <a:r>
              <a:rPr lang="ru-RU" dirty="0" smtClean="0">
                <a:latin typeface="Arial"/>
                <a:cs typeface="Arial"/>
              </a:rPr>
              <a:t>-</a:t>
            </a:r>
            <a:r>
              <a:rPr lang="ru-RU" spc="-35" dirty="0" smtClean="0">
                <a:latin typeface="Arial"/>
                <a:cs typeface="Arial"/>
              </a:rPr>
              <a:t> </a:t>
            </a:r>
            <a:r>
              <a:rPr lang="ru-RU" spc="-10" dirty="0" smtClean="0">
                <a:latin typeface="Arial"/>
                <a:cs typeface="Arial"/>
              </a:rPr>
              <a:t>работа</a:t>
            </a:r>
            <a:endParaRPr lang="ru-RU" dirty="0">
              <a:latin typeface="Arial"/>
              <a:cs typeface="Arial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rot="5400000">
            <a:off x="3428992" y="485776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358348" y="528559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571869" y="4929198"/>
            <a:ext cx="2000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>
              <a:lnSpc>
                <a:spcPct val="100000"/>
              </a:lnSpc>
              <a:spcBef>
                <a:spcPts val="360"/>
              </a:spcBef>
            </a:pPr>
            <a:r>
              <a:rPr lang="ru-RU" spc="-15" dirty="0" smtClean="0">
                <a:latin typeface="Arial"/>
                <a:cs typeface="Arial"/>
              </a:rPr>
              <a:t>Разбор</a:t>
            </a:r>
            <a:r>
              <a:rPr lang="ru-RU" spc="-70" dirty="0" smtClean="0">
                <a:latin typeface="Arial"/>
                <a:cs typeface="Arial"/>
              </a:rPr>
              <a:t> </a:t>
            </a:r>
            <a:r>
              <a:rPr lang="ru-RU" spc="-10" dirty="0" smtClean="0">
                <a:latin typeface="Arial"/>
                <a:cs typeface="Arial"/>
              </a:rPr>
              <a:t>деловой</a:t>
            </a:r>
            <a:r>
              <a:rPr lang="ru-RU" spc="-30" dirty="0" smtClean="0">
                <a:latin typeface="Arial"/>
                <a:cs typeface="Arial"/>
              </a:rPr>
              <a:t> </a:t>
            </a:r>
            <a:r>
              <a:rPr lang="ru-RU" spc="-10" dirty="0" smtClean="0">
                <a:latin typeface="Arial"/>
                <a:cs typeface="Arial"/>
              </a:rPr>
              <a:t>почты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33" name="object 58"/>
          <p:cNvSpPr/>
          <p:nvPr/>
        </p:nvSpPr>
        <p:spPr>
          <a:xfrm>
            <a:off x="5429256" y="2571744"/>
            <a:ext cx="708027" cy="3214710"/>
          </a:xfrm>
          <a:custGeom>
            <a:avLst/>
            <a:gdLst/>
            <a:ahLst/>
            <a:cxnLst/>
            <a:rect l="l" t="t" r="r" b="b"/>
            <a:pathLst>
              <a:path w="422275" h="3028950">
                <a:moveTo>
                  <a:pt x="422275" y="773049"/>
                </a:moveTo>
                <a:lnTo>
                  <a:pt x="393776" y="758825"/>
                </a:lnTo>
                <a:lnTo>
                  <a:pt x="336550" y="730250"/>
                </a:lnTo>
                <a:lnTo>
                  <a:pt x="336550" y="758825"/>
                </a:lnTo>
                <a:lnTo>
                  <a:pt x="150876" y="758825"/>
                </a:lnTo>
                <a:lnTo>
                  <a:pt x="150876" y="30099"/>
                </a:lnTo>
                <a:lnTo>
                  <a:pt x="233426" y="30099"/>
                </a:lnTo>
                <a:lnTo>
                  <a:pt x="233426" y="28575"/>
                </a:lnTo>
                <a:lnTo>
                  <a:pt x="242951" y="28575"/>
                </a:lnTo>
                <a:lnTo>
                  <a:pt x="242951" y="14224"/>
                </a:lnTo>
                <a:lnTo>
                  <a:pt x="242951" y="0"/>
                </a:lnTo>
                <a:lnTo>
                  <a:pt x="117475" y="0"/>
                </a:lnTo>
                <a:lnTo>
                  <a:pt x="117475" y="28575"/>
                </a:lnTo>
                <a:lnTo>
                  <a:pt x="117475" y="758825"/>
                </a:lnTo>
                <a:lnTo>
                  <a:pt x="28575" y="758825"/>
                </a:lnTo>
                <a:lnTo>
                  <a:pt x="28575" y="28575"/>
                </a:lnTo>
                <a:lnTo>
                  <a:pt x="117475" y="28575"/>
                </a:lnTo>
                <a:lnTo>
                  <a:pt x="117475" y="0"/>
                </a:lnTo>
                <a:lnTo>
                  <a:pt x="0" y="0"/>
                </a:lnTo>
                <a:lnTo>
                  <a:pt x="0" y="787400"/>
                </a:lnTo>
                <a:lnTo>
                  <a:pt x="117475" y="787400"/>
                </a:lnTo>
                <a:lnTo>
                  <a:pt x="117475" y="2100199"/>
                </a:lnTo>
                <a:lnTo>
                  <a:pt x="117475" y="3000375"/>
                </a:lnTo>
                <a:lnTo>
                  <a:pt x="327025" y="3000375"/>
                </a:lnTo>
                <a:lnTo>
                  <a:pt x="327025" y="3028950"/>
                </a:lnTo>
                <a:lnTo>
                  <a:pt x="384086" y="3000375"/>
                </a:lnTo>
                <a:lnTo>
                  <a:pt x="412750" y="2986024"/>
                </a:lnTo>
                <a:lnTo>
                  <a:pt x="384251" y="2971800"/>
                </a:lnTo>
                <a:lnTo>
                  <a:pt x="327025" y="2943225"/>
                </a:lnTo>
                <a:lnTo>
                  <a:pt x="327025" y="2971800"/>
                </a:lnTo>
                <a:lnTo>
                  <a:pt x="146050" y="2971800"/>
                </a:lnTo>
                <a:lnTo>
                  <a:pt x="146050" y="2549525"/>
                </a:lnTo>
                <a:lnTo>
                  <a:pt x="327025" y="2549525"/>
                </a:lnTo>
                <a:lnTo>
                  <a:pt x="327025" y="2578100"/>
                </a:lnTo>
                <a:lnTo>
                  <a:pt x="384086" y="2549525"/>
                </a:lnTo>
                <a:lnTo>
                  <a:pt x="412750" y="2535174"/>
                </a:lnTo>
                <a:lnTo>
                  <a:pt x="384251" y="2520950"/>
                </a:lnTo>
                <a:lnTo>
                  <a:pt x="327025" y="2492375"/>
                </a:lnTo>
                <a:lnTo>
                  <a:pt x="327025" y="2520950"/>
                </a:lnTo>
                <a:lnTo>
                  <a:pt x="150876" y="2520950"/>
                </a:lnTo>
                <a:lnTo>
                  <a:pt x="150876" y="2100199"/>
                </a:lnTo>
                <a:lnTo>
                  <a:pt x="327025" y="2100199"/>
                </a:lnTo>
                <a:lnTo>
                  <a:pt x="327025" y="2128774"/>
                </a:lnTo>
                <a:lnTo>
                  <a:pt x="384251" y="2100199"/>
                </a:lnTo>
                <a:lnTo>
                  <a:pt x="412750" y="2085975"/>
                </a:lnTo>
                <a:lnTo>
                  <a:pt x="384086" y="2071624"/>
                </a:lnTo>
                <a:lnTo>
                  <a:pt x="327025" y="2043049"/>
                </a:lnTo>
                <a:lnTo>
                  <a:pt x="327025" y="2071624"/>
                </a:lnTo>
                <a:lnTo>
                  <a:pt x="150876" y="2071624"/>
                </a:lnTo>
                <a:lnTo>
                  <a:pt x="150876" y="1582674"/>
                </a:lnTo>
                <a:lnTo>
                  <a:pt x="327025" y="1582674"/>
                </a:lnTo>
                <a:lnTo>
                  <a:pt x="327025" y="1611249"/>
                </a:lnTo>
                <a:lnTo>
                  <a:pt x="384251" y="1582674"/>
                </a:lnTo>
                <a:lnTo>
                  <a:pt x="412750" y="1568450"/>
                </a:lnTo>
                <a:lnTo>
                  <a:pt x="384086" y="1554099"/>
                </a:lnTo>
                <a:lnTo>
                  <a:pt x="327025" y="1525524"/>
                </a:lnTo>
                <a:lnTo>
                  <a:pt x="327025" y="1554099"/>
                </a:lnTo>
                <a:lnTo>
                  <a:pt x="150876" y="1554099"/>
                </a:lnTo>
                <a:lnTo>
                  <a:pt x="150876" y="787400"/>
                </a:lnTo>
                <a:lnTo>
                  <a:pt x="336550" y="787400"/>
                </a:lnTo>
                <a:lnTo>
                  <a:pt x="336550" y="815975"/>
                </a:lnTo>
                <a:lnTo>
                  <a:pt x="393611" y="787400"/>
                </a:lnTo>
                <a:lnTo>
                  <a:pt x="422275" y="773049"/>
                </a:lnTo>
                <a:close/>
              </a:path>
            </a:pathLst>
          </a:custGeom>
          <a:solidFill>
            <a:srgbClr val="FF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Прямоугольник 33"/>
          <p:cNvSpPr/>
          <p:nvPr/>
        </p:nvSpPr>
        <p:spPr>
          <a:xfrm>
            <a:off x="5357818" y="5691157"/>
            <a:ext cx="2857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marR="978535" algn="r">
              <a:lnSpc>
                <a:spcPct val="100000"/>
              </a:lnSpc>
              <a:spcBef>
                <a:spcPts val="1065"/>
              </a:spcBef>
            </a:pPr>
            <a:r>
              <a:rPr lang="ru-RU" sz="1400" b="1" i="1" spc="-10" dirty="0" smtClean="0">
                <a:solidFill>
                  <a:srgbClr val="FFFF66"/>
                </a:solidFill>
                <a:latin typeface="Arial"/>
                <a:cs typeface="Arial"/>
              </a:rPr>
              <a:t>Отсутствие </a:t>
            </a:r>
            <a:r>
              <a:rPr lang="ru-RU" sz="1400" b="1" i="1" spc="-5" dirty="0" smtClean="0">
                <a:solidFill>
                  <a:srgbClr val="FFFF66"/>
                </a:solidFill>
                <a:latin typeface="Arial"/>
                <a:cs typeface="Arial"/>
              </a:rPr>
              <a:t>модели </a:t>
            </a:r>
            <a:r>
              <a:rPr lang="ru-RU" sz="1400" b="1" i="1" spc="-375" dirty="0" smtClean="0">
                <a:solidFill>
                  <a:srgbClr val="FFFF66"/>
                </a:solidFill>
                <a:latin typeface="Arial"/>
                <a:cs typeface="Arial"/>
              </a:rPr>
              <a:t>  </a:t>
            </a:r>
            <a:r>
              <a:rPr lang="ru-RU" sz="1400" b="1" i="1" spc="-15" dirty="0" smtClean="0">
                <a:solidFill>
                  <a:srgbClr val="FFFF66"/>
                </a:solidFill>
                <a:latin typeface="Arial"/>
                <a:cs typeface="Arial"/>
              </a:rPr>
              <a:t>изучаемого</a:t>
            </a:r>
            <a:r>
              <a:rPr lang="ru-RU" sz="1400" b="1" i="1" spc="-80" dirty="0" smtClean="0">
                <a:solidFill>
                  <a:srgbClr val="FFFF66"/>
                </a:solidFill>
                <a:latin typeface="Arial"/>
                <a:cs typeface="Arial"/>
              </a:rPr>
              <a:t>           </a:t>
            </a:r>
            <a:r>
              <a:rPr lang="ru-RU" sz="1400" b="1" i="1" spc="-10" dirty="0" smtClean="0">
                <a:solidFill>
                  <a:srgbClr val="FFFF66"/>
                </a:solidFill>
                <a:latin typeface="Arial"/>
                <a:cs typeface="Arial"/>
              </a:rPr>
              <a:t>процесса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2357430"/>
            <a:ext cx="2286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lang="ru-RU" b="1" spc="-10" dirty="0" err="1" smtClean="0">
                <a:latin typeface="Arial"/>
                <a:cs typeface="Arial"/>
              </a:rPr>
              <a:t>Неимитационные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000760" y="2828837"/>
            <a:ext cx="31432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marR="196215">
              <a:lnSpc>
                <a:spcPct val="100000"/>
              </a:lnSpc>
              <a:spcBef>
                <a:spcPts val="365"/>
              </a:spcBef>
            </a:pPr>
            <a:r>
              <a:rPr lang="ru-RU" sz="1400" b="1" spc="-10" dirty="0" smtClean="0">
                <a:latin typeface="Arial"/>
                <a:cs typeface="Arial"/>
              </a:rPr>
              <a:t>Проблемная лекция, лекция </a:t>
            </a:r>
            <a:r>
              <a:rPr lang="ru-RU" sz="1400" b="1" spc="-5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вдвоѐм,</a:t>
            </a:r>
            <a:r>
              <a:rPr lang="ru-RU" sz="1400" b="1" spc="15" dirty="0" smtClean="0">
                <a:latin typeface="Arial"/>
                <a:cs typeface="Arial"/>
              </a:rPr>
              <a:t>  </a:t>
            </a:r>
            <a:r>
              <a:rPr lang="ru-RU" sz="1400" b="1" spc="-10" dirty="0" smtClean="0">
                <a:latin typeface="Arial"/>
                <a:cs typeface="Arial"/>
              </a:rPr>
              <a:t>лекция</a:t>
            </a:r>
            <a:r>
              <a:rPr lang="ru-RU" sz="1400" b="1" spc="-5" dirty="0" smtClean="0">
                <a:latin typeface="Arial"/>
                <a:cs typeface="Arial"/>
              </a:rPr>
              <a:t>  </a:t>
            </a:r>
            <a:r>
              <a:rPr lang="ru-RU" sz="1400" b="1" spc="-10" dirty="0" smtClean="0">
                <a:latin typeface="Arial"/>
                <a:cs typeface="Arial"/>
              </a:rPr>
              <a:t>пресс- </a:t>
            </a:r>
            <a:r>
              <a:rPr lang="ru-RU" sz="1400" b="1" spc="-10" dirty="0" err="1" smtClean="0">
                <a:latin typeface="Arial"/>
                <a:cs typeface="Arial"/>
              </a:rPr>
              <a:t>конфен</a:t>
            </a:r>
            <a:r>
              <a:rPr lang="ru-RU" sz="1400" b="1" spc="-5" dirty="0" err="1" smtClean="0">
                <a:latin typeface="Arial"/>
                <a:cs typeface="Arial"/>
              </a:rPr>
              <a:t>ренция</a:t>
            </a:r>
            <a:r>
              <a:rPr lang="ru-RU" sz="1400" b="1" spc="-5" dirty="0" smtClean="0">
                <a:latin typeface="Arial"/>
                <a:cs typeface="Arial"/>
              </a:rPr>
              <a:t>,</a:t>
            </a:r>
            <a:r>
              <a:rPr lang="ru-RU" sz="1400" b="1" spc="10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лекция</a:t>
            </a:r>
            <a:r>
              <a:rPr lang="ru-RU" sz="1400" b="1" spc="-20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с </a:t>
            </a:r>
            <a:r>
              <a:rPr lang="ru-RU" sz="1400" b="1" spc="-5" dirty="0" smtClean="0">
                <a:latin typeface="Arial"/>
                <a:cs typeface="Arial"/>
              </a:rPr>
              <a:t>заранее 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r>
              <a:rPr lang="ru-RU" sz="1400" b="1" spc="-10" dirty="0" smtClean="0">
                <a:latin typeface="Arial"/>
                <a:cs typeface="Arial"/>
              </a:rPr>
              <a:t>запланированными</a:t>
            </a:r>
            <a:r>
              <a:rPr lang="ru-RU" sz="1400" b="1" spc="-20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ошибками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929322" y="4071942"/>
            <a:ext cx="3214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marR="88265" indent="-41275">
              <a:lnSpc>
                <a:spcPct val="100000"/>
              </a:lnSpc>
              <a:spcBef>
                <a:spcPts val="300"/>
              </a:spcBef>
            </a:pPr>
            <a:r>
              <a:rPr lang="ru-RU" sz="1400" b="1" dirty="0" smtClean="0">
                <a:latin typeface="Arial"/>
                <a:cs typeface="Arial"/>
              </a:rPr>
              <a:t>По</a:t>
            </a:r>
            <a:r>
              <a:rPr lang="ru-RU" sz="1400" b="1" spc="-10" dirty="0" smtClean="0">
                <a:latin typeface="Arial"/>
                <a:cs typeface="Arial"/>
              </a:rPr>
              <a:t>и</a:t>
            </a:r>
            <a:r>
              <a:rPr lang="ru-RU" sz="1400" b="1" dirty="0" smtClean="0">
                <a:latin typeface="Arial"/>
                <a:cs typeface="Arial"/>
              </a:rPr>
              <a:t>с</a:t>
            </a:r>
            <a:r>
              <a:rPr lang="ru-RU" sz="1400" b="1" spc="-15" dirty="0" smtClean="0">
                <a:latin typeface="Arial"/>
                <a:cs typeface="Arial"/>
              </a:rPr>
              <a:t>к</a:t>
            </a:r>
            <a:r>
              <a:rPr lang="ru-RU" sz="1400" b="1" dirty="0" smtClean="0">
                <a:latin typeface="Arial"/>
                <a:cs typeface="Arial"/>
              </a:rPr>
              <a:t>о</a:t>
            </a:r>
            <a:r>
              <a:rPr lang="ru-RU" sz="1400" b="1" spc="-20" dirty="0" smtClean="0">
                <a:latin typeface="Arial"/>
                <a:cs typeface="Arial"/>
              </a:rPr>
              <a:t>в</a:t>
            </a:r>
            <a:r>
              <a:rPr lang="ru-RU" sz="1400" b="1" dirty="0" smtClean="0">
                <a:latin typeface="Arial"/>
                <a:cs typeface="Arial"/>
              </a:rPr>
              <a:t>ая</a:t>
            </a:r>
            <a:r>
              <a:rPr lang="ru-RU" sz="1400" b="1" spc="-1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лабора</a:t>
            </a:r>
            <a:r>
              <a:rPr lang="ru-RU" sz="1400" b="1" spc="-25" dirty="0" smtClean="0">
                <a:latin typeface="Arial"/>
                <a:cs typeface="Arial"/>
              </a:rPr>
              <a:t>т</a:t>
            </a:r>
            <a:r>
              <a:rPr lang="ru-RU" sz="1400" b="1" dirty="0" smtClean="0">
                <a:latin typeface="Arial"/>
                <a:cs typeface="Arial"/>
              </a:rPr>
              <a:t>ор</a:t>
            </a:r>
            <a:r>
              <a:rPr lang="ru-RU" sz="1400" b="1" spc="-10" dirty="0" smtClean="0">
                <a:latin typeface="Arial"/>
                <a:cs typeface="Arial"/>
              </a:rPr>
              <a:t>н</a:t>
            </a:r>
            <a:r>
              <a:rPr lang="ru-RU" sz="1400" b="1" dirty="0" smtClean="0">
                <a:latin typeface="Arial"/>
                <a:cs typeface="Arial"/>
              </a:rPr>
              <a:t>ая  </a:t>
            </a:r>
            <a:r>
              <a:rPr lang="ru-RU" sz="1400" b="1" spc="-10" dirty="0" smtClean="0">
                <a:latin typeface="Arial"/>
                <a:cs typeface="Arial"/>
              </a:rPr>
              <a:t>работа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215074" y="4572008"/>
            <a:ext cx="26432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>
              <a:lnSpc>
                <a:spcPct val="100000"/>
              </a:lnSpc>
              <a:spcBef>
                <a:spcPts val="484"/>
              </a:spcBef>
            </a:pPr>
            <a:r>
              <a:rPr lang="ru-RU" sz="1400" b="1" spc="-5" dirty="0" smtClean="0">
                <a:latin typeface="Arial"/>
                <a:cs typeface="Arial"/>
              </a:rPr>
              <a:t>Эвристическая</a:t>
            </a:r>
            <a:r>
              <a:rPr lang="ru-RU" sz="1400" b="1" spc="-5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беседа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929322" y="5045274"/>
            <a:ext cx="32146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>
              <a:lnSpc>
                <a:spcPct val="100000"/>
              </a:lnSpc>
              <a:spcBef>
                <a:spcPts val="484"/>
              </a:spcBef>
            </a:pPr>
            <a:r>
              <a:rPr lang="ru-RU" sz="1400" b="1" spc="-10" dirty="0" smtClean="0">
                <a:latin typeface="Arial"/>
                <a:cs typeface="Arial"/>
              </a:rPr>
              <a:t>Семинары,</a:t>
            </a:r>
            <a:r>
              <a:rPr lang="ru-RU" sz="1400" b="1" spc="-15" dirty="0" smtClean="0">
                <a:latin typeface="Arial"/>
                <a:cs typeface="Arial"/>
              </a:rPr>
              <a:t> дискуссии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072198" y="5460326"/>
            <a:ext cx="26432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>
              <a:lnSpc>
                <a:spcPct val="100000"/>
              </a:lnSpc>
              <a:spcBef>
                <a:spcPts val="490"/>
              </a:spcBef>
            </a:pPr>
            <a:r>
              <a:rPr lang="ru-RU" sz="1400" b="1" spc="-10" dirty="0" smtClean="0">
                <a:latin typeface="Arial"/>
                <a:cs typeface="Arial"/>
              </a:rPr>
              <a:t>СРС</a:t>
            </a:r>
            <a:r>
              <a:rPr lang="ru-RU" sz="1400" b="1" spc="-55" dirty="0" smtClean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с</a:t>
            </a:r>
            <a:r>
              <a:rPr lang="ru-RU" sz="1400" b="1" spc="-45" dirty="0" smtClean="0">
                <a:latin typeface="Arial"/>
                <a:cs typeface="Arial"/>
              </a:rPr>
              <a:t> </a:t>
            </a:r>
            <a:r>
              <a:rPr lang="ru-RU" sz="1400" b="1" spc="-5" dirty="0" smtClean="0">
                <a:latin typeface="Arial"/>
                <a:cs typeface="Arial"/>
              </a:rPr>
              <a:t>литературой</a:t>
            </a:r>
            <a:endParaRPr lang="ru-RU"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7329510" cy="11430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Инновационные</a:t>
            </a:r>
            <a:r>
              <a:rPr lang="ru-RU" sz="2800" spc="-4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2800" spc="-6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428604"/>
            <a:ext cx="514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285728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928926" y="1928802"/>
            <a:ext cx="2786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spc="5" dirty="0" smtClean="0">
                <a:solidFill>
                  <a:srgbClr val="FFC000"/>
                </a:solidFill>
              </a:rPr>
              <a:t>Классификация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1" y="2357430"/>
            <a:ext cx="3643338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ts val="2045"/>
              </a:lnSpc>
            </a:pP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По</a:t>
            </a:r>
            <a:r>
              <a:rPr lang="ru-RU" spc="-3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численности</a:t>
            </a:r>
            <a:r>
              <a:rPr lang="ru-RU" spc="-2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участвующих: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3" y="2786058"/>
            <a:ext cx="2143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">
              <a:lnSpc>
                <a:spcPct val="100000"/>
              </a:lnSpc>
              <a:spcBef>
                <a:spcPts val="110"/>
              </a:spcBef>
            </a:pPr>
            <a:r>
              <a:rPr lang="ru-RU" spc="-5" dirty="0" smtClean="0">
                <a:solidFill>
                  <a:srgbClr val="FF66FF"/>
                </a:solidFill>
                <a:latin typeface="Arial"/>
                <a:cs typeface="Arial"/>
              </a:rPr>
              <a:t>Индивидуальные</a:t>
            </a:r>
            <a:endParaRPr lang="ru-RU" dirty="0">
              <a:solidFill>
                <a:srgbClr val="FF66FF"/>
              </a:solidFill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3" y="278605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705">
              <a:lnSpc>
                <a:spcPct val="100000"/>
              </a:lnSpc>
              <a:spcBef>
                <a:spcPts val="110"/>
              </a:spcBef>
            </a:pPr>
            <a:r>
              <a:rPr lang="ru-RU" spc="-25" dirty="0" smtClean="0">
                <a:solidFill>
                  <a:srgbClr val="FF66FF"/>
                </a:solidFill>
                <a:latin typeface="Arial"/>
                <a:cs typeface="Arial"/>
              </a:rPr>
              <a:t>Групповые</a:t>
            </a:r>
            <a:endParaRPr lang="ru-RU" dirty="0">
              <a:solidFill>
                <a:srgbClr val="FF66FF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278605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">
              <a:lnSpc>
                <a:spcPct val="100000"/>
              </a:lnSpc>
              <a:spcBef>
                <a:spcPts val="110"/>
              </a:spcBef>
            </a:pPr>
            <a:r>
              <a:rPr lang="ru-RU" spc="-5" dirty="0" smtClean="0">
                <a:solidFill>
                  <a:srgbClr val="FF66FF"/>
                </a:solidFill>
                <a:latin typeface="Arial"/>
                <a:cs typeface="Arial"/>
              </a:rPr>
              <a:t>Коллективные</a:t>
            </a:r>
            <a:endParaRPr lang="ru-RU" dirty="0">
              <a:solidFill>
                <a:srgbClr val="FF66FF"/>
              </a:solidFill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2786058"/>
            <a:ext cx="3357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4775">
              <a:lnSpc>
                <a:spcPct val="100000"/>
              </a:lnSpc>
              <a:spcBef>
                <a:spcPts val="110"/>
              </a:spcBef>
            </a:pPr>
            <a:r>
              <a:rPr lang="ru-RU" spc="-25" dirty="0" smtClean="0">
                <a:solidFill>
                  <a:srgbClr val="FF66FF"/>
                </a:solidFill>
                <a:latin typeface="Arial"/>
                <a:cs typeface="Arial"/>
              </a:rPr>
              <a:t>Работа</a:t>
            </a:r>
            <a:r>
              <a:rPr lang="ru-RU" spc="-35" dirty="0" smtClean="0">
                <a:solidFill>
                  <a:srgbClr val="FF66FF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66FF"/>
                </a:solidFill>
                <a:latin typeface="Arial"/>
                <a:cs typeface="Arial"/>
              </a:rPr>
              <a:t>в</a:t>
            </a:r>
            <a:r>
              <a:rPr lang="ru-RU" spc="-20" dirty="0" smtClean="0">
                <a:solidFill>
                  <a:srgbClr val="FF66FF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66FF"/>
                </a:solidFill>
                <a:latin typeface="Arial"/>
                <a:cs typeface="Arial"/>
              </a:rPr>
              <a:t>диадах</a:t>
            </a:r>
            <a:r>
              <a:rPr lang="ru-RU" spc="-40" dirty="0" smtClean="0">
                <a:solidFill>
                  <a:srgbClr val="FF66FF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66FF"/>
                </a:solidFill>
                <a:latin typeface="Arial"/>
                <a:cs typeface="Arial"/>
              </a:rPr>
              <a:t>и</a:t>
            </a:r>
            <a:r>
              <a:rPr lang="ru-RU" spc="-30" dirty="0" smtClean="0">
                <a:solidFill>
                  <a:srgbClr val="FF66FF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66FF"/>
                </a:solidFill>
                <a:latin typeface="Arial"/>
                <a:cs typeface="Arial"/>
              </a:rPr>
              <a:t>триадах</a:t>
            </a:r>
            <a:endParaRPr lang="ru-RU" dirty="0">
              <a:solidFill>
                <a:srgbClr val="FF66FF"/>
              </a:solidFill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3254594"/>
            <a:ext cx="3071834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ts val="2045"/>
              </a:lnSpc>
            </a:pP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По</a:t>
            </a:r>
            <a:r>
              <a:rPr lang="ru-RU" spc="-2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месту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5" dirty="0" smtClean="0">
                <a:solidFill>
                  <a:srgbClr val="FFFF00"/>
                </a:solidFill>
                <a:latin typeface="Arial"/>
                <a:cs typeface="Arial"/>
              </a:rPr>
              <a:t>проведения: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82654" y="3244334"/>
            <a:ext cx="1778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1785">
              <a:lnSpc>
                <a:spcPct val="100000"/>
              </a:lnSpc>
              <a:spcBef>
                <a:spcPts val="115"/>
              </a:spcBef>
            </a:pPr>
            <a:r>
              <a:rPr lang="ru-RU" spc="-20" dirty="0" smtClean="0">
                <a:solidFill>
                  <a:srgbClr val="99FF33"/>
                </a:solidFill>
                <a:latin typeface="Arial"/>
                <a:cs typeface="Arial"/>
              </a:rPr>
              <a:t>Аудиторные</a:t>
            </a:r>
            <a:endParaRPr lang="ru-RU" dirty="0">
              <a:solidFill>
                <a:srgbClr val="99FF33"/>
              </a:solidFill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3244334"/>
            <a:ext cx="2714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880">
              <a:lnSpc>
                <a:spcPct val="100000"/>
              </a:lnSpc>
              <a:spcBef>
                <a:spcPts val="115"/>
              </a:spcBef>
            </a:pPr>
            <a:r>
              <a:rPr lang="ru-RU" spc="-15" dirty="0" smtClean="0">
                <a:solidFill>
                  <a:srgbClr val="99FF33"/>
                </a:solidFill>
                <a:latin typeface="Arial"/>
                <a:cs typeface="Arial"/>
              </a:rPr>
              <a:t>Внеаудиторные</a:t>
            </a:r>
            <a:endParaRPr lang="ru-RU" dirty="0">
              <a:solidFill>
                <a:srgbClr val="99FF33"/>
              </a:solidFill>
              <a:latin typeface="Arial"/>
              <a:cs typeface="Arial"/>
            </a:endParaRPr>
          </a:p>
        </p:txBody>
      </p:sp>
      <p:sp>
        <p:nvSpPr>
          <p:cNvPr id="15" name="object 33"/>
          <p:cNvSpPr/>
          <p:nvPr/>
        </p:nvSpPr>
        <p:spPr>
          <a:xfrm>
            <a:off x="5680837" y="3571876"/>
            <a:ext cx="2177311" cy="434339"/>
          </a:xfrm>
          <a:custGeom>
            <a:avLst/>
            <a:gdLst/>
            <a:ahLst/>
            <a:cxnLst/>
            <a:rect l="l" t="t" r="r" b="b"/>
            <a:pathLst>
              <a:path w="1786890" h="297814">
                <a:moveTo>
                  <a:pt x="1786763" y="220599"/>
                </a:moveTo>
                <a:lnTo>
                  <a:pt x="1758188" y="220599"/>
                </a:lnTo>
                <a:lnTo>
                  <a:pt x="1758188" y="99949"/>
                </a:lnTo>
                <a:lnTo>
                  <a:pt x="1758188" y="80899"/>
                </a:lnTo>
                <a:lnTo>
                  <a:pt x="769112" y="80899"/>
                </a:lnTo>
                <a:lnTo>
                  <a:pt x="769112" y="0"/>
                </a:lnTo>
                <a:lnTo>
                  <a:pt x="750062" y="0"/>
                </a:lnTo>
                <a:lnTo>
                  <a:pt x="750062" y="762"/>
                </a:lnTo>
                <a:lnTo>
                  <a:pt x="749300" y="762"/>
                </a:lnTo>
                <a:lnTo>
                  <a:pt x="749300" y="81788"/>
                </a:lnTo>
                <a:lnTo>
                  <a:pt x="28575" y="81788"/>
                </a:lnTo>
                <a:lnTo>
                  <a:pt x="28575" y="221488"/>
                </a:lnTo>
                <a:lnTo>
                  <a:pt x="0" y="221488"/>
                </a:lnTo>
                <a:lnTo>
                  <a:pt x="38100" y="297688"/>
                </a:lnTo>
                <a:lnTo>
                  <a:pt x="69850" y="234188"/>
                </a:lnTo>
                <a:lnTo>
                  <a:pt x="76200" y="221488"/>
                </a:lnTo>
                <a:lnTo>
                  <a:pt x="47625" y="221488"/>
                </a:lnTo>
                <a:lnTo>
                  <a:pt x="47625" y="100838"/>
                </a:lnTo>
                <a:lnTo>
                  <a:pt x="768350" y="100838"/>
                </a:lnTo>
                <a:lnTo>
                  <a:pt x="768350" y="99949"/>
                </a:lnTo>
                <a:lnTo>
                  <a:pt x="1739138" y="99949"/>
                </a:lnTo>
                <a:lnTo>
                  <a:pt x="1739138" y="220599"/>
                </a:lnTo>
                <a:lnTo>
                  <a:pt x="1710563" y="220599"/>
                </a:lnTo>
                <a:lnTo>
                  <a:pt x="1748663" y="296799"/>
                </a:lnTo>
                <a:lnTo>
                  <a:pt x="1780413" y="233299"/>
                </a:lnTo>
                <a:lnTo>
                  <a:pt x="1786763" y="220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Прямоугольник 15"/>
          <p:cNvSpPr/>
          <p:nvPr/>
        </p:nvSpPr>
        <p:spPr>
          <a:xfrm>
            <a:off x="4929190" y="3982998"/>
            <a:ext cx="15001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>
              <a:lnSpc>
                <a:spcPct val="100000"/>
              </a:lnSpc>
              <a:spcBef>
                <a:spcPts val="114"/>
              </a:spcBef>
            </a:pPr>
            <a:r>
              <a:rPr lang="ru-RU" spc="-15" dirty="0" smtClean="0">
                <a:solidFill>
                  <a:srgbClr val="99FF33"/>
                </a:solidFill>
                <a:latin typeface="Arial"/>
                <a:cs typeface="Arial"/>
              </a:rPr>
              <a:t>Выездные</a:t>
            </a:r>
            <a:endParaRPr lang="ru-RU" dirty="0">
              <a:solidFill>
                <a:srgbClr val="99FF33"/>
              </a:solidFill>
              <a:latin typeface="Arial"/>
              <a:cs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58016" y="3982998"/>
            <a:ext cx="1857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>
              <a:lnSpc>
                <a:spcPct val="100000"/>
              </a:lnSpc>
              <a:spcBef>
                <a:spcPts val="114"/>
              </a:spcBef>
            </a:pPr>
            <a:r>
              <a:rPr lang="ru-RU" spc="-5" dirty="0" smtClean="0">
                <a:solidFill>
                  <a:srgbClr val="99FF33"/>
                </a:solidFill>
                <a:latin typeface="Arial"/>
                <a:cs typeface="Arial"/>
              </a:rPr>
              <a:t>Экскурсионные</a:t>
            </a:r>
            <a:endParaRPr lang="ru-RU" dirty="0">
              <a:solidFill>
                <a:srgbClr val="99FF33"/>
              </a:solidFill>
              <a:latin typeface="Arial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1539" y="4500570"/>
            <a:ext cx="4214842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>
              <a:lnSpc>
                <a:spcPts val="2045"/>
              </a:lnSpc>
            </a:pP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По</a:t>
            </a:r>
            <a:r>
              <a:rPr lang="ru-RU" spc="-2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принципу</a:t>
            </a:r>
            <a:r>
              <a:rPr lang="ru-RU" spc="-3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использования</a:t>
            </a:r>
            <a:r>
              <a:rPr lang="ru-RU" spc="-1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ПК: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49" y="4857760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>
              <a:lnSpc>
                <a:spcPct val="100000"/>
              </a:lnSpc>
              <a:spcBef>
                <a:spcPts val="114"/>
              </a:spcBef>
            </a:pPr>
            <a:r>
              <a:rPr lang="ru-RU" spc="-5" dirty="0" smtClean="0">
                <a:solidFill>
                  <a:srgbClr val="CC9900"/>
                </a:solidFill>
                <a:latin typeface="Arial"/>
                <a:cs typeface="Arial"/>
              </a:rPr>
              <a:t>Ручные</a:t>
            </a:r>
            <a:r>
              <a:rPr lang="ru-RU" spc="-10" dirty="0" smtClean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lang="ru-RU" spc="-15" dirty="0" smtClean="0">
                <a:solidFill>
                  <a:srgbClr val="CC9900"/>
                </a:solidFill>
                <a:latin typeface="Arial"/>
                <a:cs typeface="Arial"/>
              </a:rPr>
              <a:t>(без</a:t>
            </a:r>
            <a:r>
              <a:rPr lang="ru-RU" spc="-30" dirty="0" smtClean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CC9900"/>
                </a:solidFill>
                <a:latin typeface="Arial"/>
                <a:cs typeface="Arial"/>
              </a:rPr>
              <a:t>ПК)</a:t>
            </a:r>
            <a:endParaRPr lang="ru-RU" dirty="0">
              <a:solidFill>
                <a:srgbClr val="CC9900"/>
              </a:solidFill>
              <a:latin typeface="Arial"/>
              <a:cs typeface="Aria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14612" y="4786322"/>
            <a:ext cx="2286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600">
              <a:lnSpc>
                <a:spcPct val="100000"/>
              </a:lnSpc>
              <a:spcBef>
                <a:spcPts val="120"/>
              </a:spcBef>
            </a:pPr>
            <a:r>
              <a:rPr lang="ru-RU" dirty="0" smtClean="0">
                <a:solidFill>
                  <a:srgbClr val="CC9900"/>
                </a:solidFill>
                <a:latin typeface="Arial"/>
                <a:cs typeface="Arial"/>
              </a:rPr>
              <a:t>Занятия на </a:t>
            </a:r>
            <a:r>
              <a:rPr lang="ru-RU" spc="-30" dirty="0" smtClean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CC9900"/>
                </a:solidFill>
                <a:latin typeface="Arial"/>
                <a:cs typeface="Arial"/>
              </a:rPr>
              <a:t>на</a:t>
            </a:r>
            <a:r>
              <a:rPr lang="ru-RU" spc="-35" dirty="0" smtClean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CC9900"/>
                </a:solidFill>
                <a:latin typeface="Arial"/>
                <a:cs typeface="Arial"/>
              </a:rPr>
              <a:t>ПК</a:t>
            </a:r>
            <a:endParaRPr lang="ru-RU" dirty="0">
              <a:solidFill>
                <a:srgbClr val="CC9900"/>
              </a:solidFill>
              <a:latin typeface="Arial"/>
              <a:cs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29190" y="4721662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5110">
              <a:lnSpc>
                <a:spcPct val="100000"/>
              </a:lnSpc>
              <a:spcBef>
                <a:spcPts val="110"/>
              </a:spcBef>
            </a:pPr>
            <a:r>
              <a:rPr lang="ru-RU" dirty="0" smtClean="0">
                <a:solidFill>
                  <a:srgbClr val="CC9900"/>
                </a:solidFill>
                <a:latin typeface="Arial"/>
                <a:cs typeface="Arial"/>
              </a:rPr>
              <a:t>Игры</a:t>
            </a:r>
            <a:r>
              <a:rPr lang="ru-RU" spc="-10" dirty="0" smtClean="0">
                <a:solidFill>
                  <a:srgbClr val="CC99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CC9900"/>
                </a:solidFill>
                <a:latin typeface="Arial"/>
                <a:cs typeface="Arial"/>
              </a:rPr>
              <a:t>с </a:t>
            </a:r>
            <a:r>
              <a:rPr lang="ru-RU" spc="-10" dirty="0" smtClean="0">
                <a:solidFill>
                  <a:srgbClr val="CC9900"/>
                </a:solidFill>
                <a:latin typeface="Arial"/>
                <a:cs typeface="Arial"/>
              </a:rPr>
              <a:t>компьютерным </a:t>
            </a:r>
            <a:r>
              <a:rPr lang="ru-RU" spc="-15" dirty="0" smtClean="0">
                <a:solidFill>
                  <a:srgbClr val="CC9900"/>
                </a:solidFill>
                <a:latin typeface="Arial"/>
                <a:cs typeface="Arial"/>
              </a:rPr>
              <a:t>обеспечением</a:t>
            </a:r>
            <a:endParaRPr lang="ru-RU" dirty="0">
              <a:solidFill>
                <a:srgbClr val="CC99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7400948" cy="11430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Инновационные</a:t>
            </a:r>
            <a:r>
              <a:rPr lang="ru-RU" sz="3200" spc="-4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3200" spc="-6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357166"/>
            <a:ext cx="2928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2" y="285728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071670" y="1928802"/>
            <a:ext cx="4714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spc="5" dirty="0" smtClean="0">
                <a:solidFill>
                  <a:srgbClr val="FFC000"/>
                </a:solidFill>
              </a:rPr>
              <a:t>Классификация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357431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По</a:t>
            </a:r>
            <a:r>
              <a:rPr lang="ru-RU" spc="-1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типу</a:t>
            </a:r>
            <a:r>
              <a:rPr lang="ru-RU" spc="-20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деятельности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 участников</a:t>
            </a:r>
            <a:r>
              <a:rPr lang="ru-RU" spc="5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при</a:t>
            </a:r>
            <a:r>
              <a:rPr lang="ru-RU" dirty="0" smtClean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ru-RU" spc="-5" dirty="0" smtClean="0">
                <a:solidFill>
                  <a:srgbClr val="FFFF00"/>
                </a:solidFill>
                <a:latin typeface="Arial"/>
                <a:cs typeface="Arial"/>
              </a:rPr>
              <a:t>решении</a:t>
            </a:r>
            <a:r>
              <a:rPr lang="ru-RU" spc="-10" dirty="0" smtClean="0">
                <a:solidFill>
                  <a:srgbClr val="FFFF00"/>
                </a:solidFill>
                <a:latin typeface="Arial"/>
                <a:cs typeface="Arial"/>
              </a:rPr>
              <a:t> задач</a:t>
            </a:r>
            <a:endParaRPr lang="ru-RU" dirty="0"/>
          </a:p>
        </p:txBody>
      </p:sp>
      <p:sp>
        <p:nvSpPr>
          <p:cNvPr id="7" name="object 20"/>
          <p:cNvSpPr txBox="1"/>
          <p:nvPr/>
        </p:nvSpPr>
        <p:spPr>
          <a:xfrm>
            <a:off x="428597" y="2857496"/>
            <a:ext cx="3071834" cy="887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231775" marR="225425" indent="249554">
              <a:lnSpc>
                <a:spcPct val="100000"/>
              </a:lnSpc>
              <a:spcBef>
                <a:spcPts val="440"/>
              </a:spcBef>
            </a:pPr>
            <a:r>
              <a:rPr sz="1800" spc="-15" dirty="0">
                <a:latin typeface="Times New Roman" pitchFamily="18" charset="0"/>
                <a:cs typeface="Times New Roman" pitchFamily="18" charset="0"/>
              </a:rPr>
              <a:t>Ранжирование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sz="1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различным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признакам </a:t>
            </a:r>
            <a:r>
              <a:rPr sz="1800" spc="-4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20" dirty="0">
                <a:latin typeface="Times New Roman" pitchFamily="18" charset="0"/>
                <a:cs typeface="Times New Roman" pitchFamily="18" charset="0"/>
              </a:rPr>
              <a:t>предметов</a:t>
            </a:r>
            <a:r>
              <a:rPr sz="1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18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действий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24"/>
          <p:cNvSpPr txBox="1"/>
          <p:nvPr/>
        </p:nvSpPr>
        <p:spPr>
          <a:xfrm>
            <a:off x="4257675" y="2786058"/>
            <a:ext cx="4589780" cy="887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120014" marR="112395" indent="138430">
              <a:lnSpc>
                <a:spcPct val="100000"/>
              </a:lnSpc>
              <a:spcBef>
                <a:spcPts val="440"/>
              </a:spcBef>
            </a:pPr>
            <a:r>
              <a:rPr sz="1800" spc="-20" dirty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sz="1800" spc="-5" dirty="0">
                <a:latin typeface="Times New Roman" pitchFamily="18" charset="0"/>
                <a:cs typeface="Times New Roman" pitchFamily="18" charset="0"/>
              </a:rPr>
              <a:t> инженерно-конструкторской,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5" dirty="0">
                <a:latin typeface="Times New Roman" pitchFamily="18" charset="0"/>
                <a:cs typeface="Times New Roman" pitchFamily="18" charset="0"/>
              </a:rPr>
              <a:t>исследовательской,</a:t>
            </a:r>
            <a:r>
              <a:rPr sz="18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управленческой</a:t>
            </a:r>
            <a:r>
              <a:rPr sz="18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dirty="0">
                <a:latin typeface="Times New Roman" pitchFamily="18" charset="0"/>
                <a:cs typeface="Times New Roman" pitchFamily="18" charset="0"/>
              </a:rPr>
              <a:t>или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397510">
              <a:lnSpc>
                <a:spcPct val="100000"/>
              </a:lnSpc>
            </a:pPr>
            <a:r>
              <a:rPr sz="1800" spc="-5" dirty="0">
                <a:latin typeface="Times New Roman" pitchFamily="18" charset="0"/>
                <a:cs typeface="Times New Roman" pitchFamily="18" charset="0"/>
              </a:rPr>
              <a:t>социально-психологической</a:t>
            </a:r>
            <a:r>
              <a:rPr sz="1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10" dirty="0">
                <a:latin typeface="Times New Roman" pitchFamily="18" charset="0"/>
                <a:cs typeface="Times New Roman" pitchFamily="18" charset="0"/>
              </a:rPr>
              <a:t>задачи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25"/>
          <p:cNvSpPr txBox="1"/>
          <p:nvPr/>
        </p:nvSpPr>
        <p:spPr>
          <a:xfrm>
            <a:off x="476250" y="3857626"/>
            <a:ext cx="3105150" cy="8867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158750" marR="153670" algn="ctr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latin typeface="Arial"/>
                <a:cs typeface="Arial"/>
              </a:rPr>
              <a:t>Выбор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тактики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действий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в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управлении, общении </a:t>
            </a:r>
            <a:r>
              <a:rPr sz="1800" dirty="0">
                <a:latin typeface="Arial"/>
                <a:cs typeface="Arial"/>
              </a:rPr>
              <a:t>и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конфликтных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ситуациях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26"/>
          <p:cNvSpPr txBox="1"/>
          <p:nvPr/>
        </p:nvSpPr>
        <p:spPr>
          <a:xfrm>
            <a:off x="4257674" y="3786190"/>
            <a:ext cx="4600605" cy="887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0000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151765" marR="146050" indent="635" algn="ctr">
              <a:lnSpc>
                <a:spcPct val="100000"/>
              </a:lnSpc>
              <a:spcBef>
                <a:spcPts val="440"/>
              </a:spcBef>
            </a:pPr>
            <a:r>
              <a:rPr sz="1800" spc="-5" dirty="0">
                <a:latin typeface="Arial"/>
                <a:cs typeface="Arial"/>
              </a:rPr>
              <a:t>Демонстрация </a:t>
            </a:r>
            <a:r>
              <a:rPr sz="1800" dirty="0">
                <a:latin typeface="Arial"/>
                <a:cs typeface="Arial"/>
              </a:rPr>
              <a:t>и </a:t>
            </a:r>
            <a:r>
              <a:rPr sz="1800" spc="-5" dirty="0">
                <a:latin typeface="Arial"/>
                <a:cs typeface="Arial"/>
              </a:rPr>
              <a:t>тренинг навыков,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внимания, </a:t>
            </a:r>
            <a:r>
              <a:rPr sz="1800" spc="-10" dirty="0">
                <a:latin typeface="Arial"/>
                <a:cs typeface="Arial"/>
              </a:rPr>
              <a:t>выдумки, </a:t>
            </a:r>
            <a:r>
              <a:rPr sz="1800" spc="-5" dirty="0">
                <a:latin typeface="Arial"/>
                <a:cs typeface="Arial"/>
              </a:rPr>
              <a:t>оригинальности, </a:t>
            </a:r>
            <a:r>
              <a:rPr sz="1800" spc="-49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быстроты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мышления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пр.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22"/>
          <p:cNvSpPr txBox="1"/>
          <p:nvPr/>
        </p:nvSpPr>
        <p:spPr>
          <a:xfrm>
            <a:off x="428597" y="4824412"/>
            <a:ext cx="3153184" cy="6110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000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25095" marR="120650" algn="ctr">
              <a:lnSpc>
                <a:spcPct val="100000"/>
              </a:lnSpc>
              <a:spcBef>
                <a:spcPts val="445"/>
              </a:spcBef>
            </a:pPr>
            <a:r>
              <a:rPr sz="1800" spc="-5" dirty="0">
                <a:latin typeface="Arial"/>
                <a:cs typeface="Arial"/>
              </a:rPr>
              <a:t>Проектирование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и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конструирование 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объектов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21"/>
          <p:cNvSpPr txBox="1"/>
          <p:nvPr/>
        </p:nvSpPr>
        <p:spPr>
          <a:xfrm>
            <a:off x="4257674" y="4824412"/>
            <a:ext cx="4600606" cy="3327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</a:ln>
        </p:spPr>
        <p:txBody>
          <a:bodyPr vert="horz" wrap="square" lIns="0" tIns="55244" rIns="0" bIns="0" rtlCol="0">
            <a:spAutoFit/>
          </a:bodyPr>
          <a:lstStyle/>
          <a:p>
            <a:pPr marL="272415" marR="263525" algn="ctr">
              <a:lnSpc>
                <a:spcPct val="100000"/>
              </a:lnSpc>
              <a:spcBef>
                <a:spcPts val="434"/>
              </a:spcBef>
            </a:pPr>
            <a:r>
              <a:rPr sz="1800" dirty="0">
                <a:latin typeface="Arial"/>
                <a:cs typeface="Arial"/>
              </a:rPr>
              <a:t>Оптимизация  </a:t>
            </a:r>
            <a:r>
              <a:rPr sz="1800" spc="-5" dirty="0">
                <a:latin typeface="Arial"/>
                <a:cs typeface="Arial"/>
              </a:rPr>
              <a:t>процессов </a:t>
            </a:r>
            <a:r>
              <a:rPr sz="1800" dirty="0">
                <a:latin typeface="Arial"/>
                <a:cs typeface="Arial"/>
              </a:rPr>
              <a:t>и 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структур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48" y="357166"/>
            <a:ext cx="4643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sz="12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86" y="1142984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214290"/>
            <a:ext cx="5643602" cy="4616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ru-RU" sz="2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малых</a:t>
            </a:r>
            <a:r>
              <a:rPr lang="ru-RU" sz="24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группах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928670"/>
            <a:ext cx="7858148" cy="12003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264160" marR="78105" indent="-251460" algn="just">
              <a:lnSpc>
                <a:spcPct val="100000"/>
              </a:lnSpc>
              <a:spcBef>
                <a:spcPts val="620"/>
              </a:spcBef>
              <a:tabLst>
                <a:tab pos="264160" algn="l"/>
              </a:tabLst>
            </a:pPr>
            <a:r>
              <a:rPr lang="ru-RU" spc="-5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Это 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совместная</a:t>
            </a:r>
            <a:r>
              <a:rPr lang="ru-RU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студентов</a:t>
            </a:r>
            <a:r>
              <a:rPr lang="ru-RU" spc="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группе</a:t>
            </a:r>
            <a:r>
              <a:rPr lang="ru-RU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руководством</a:t>
            </a:r>
            <a:r>
              <a:rPr lang="ru-RU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лидера,</a:t>
            </a:r>
            <a:r>
              <a:rPr lang="ru-RU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направленная</a:t>
            </a:r>
            <a:r>
              <a:rPr lang="ru-RU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общей</a:t>
            </a:r>
            <a:r>
              <a:rPr lang="ru-RU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путем</a:t>
            </a:r>
            <a:r>
              <a:rPr lang="ru-RU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творческого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сложения</a:t>
            </a:r>
            <a:r>
              <a:rPr lang="ru-RU" spc="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ru-RU" spc="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индивидуальной</a:t>
            </a:r>
            <a:r>
              <a:rPr lang="ru-RU" spc="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членов</a:t>
            </a:r>
            <a:r>
              <a:rPr lang="ru-RU" spc="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команды</a:t>
            </a:r>
            <a:r>
              <a:rPr lang="ru-RU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делением</a:t>
            </a:r>
            <a:r>
              <a:rPr lang="ru-RU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10" dirty="0" smtClean="0">
                <a:latin typeface="Times New Roman" pitchFamily="18" charset="0"/>
                <a:cs typeface="Times New Roman" pitchFamily="18" charset="0"/>
              </a:rPr>
              <a:t>полномочий </a:t>
            </a:r>
            <a:r>
              <a:rPr lang="ru-RU" spc="-4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и ответственности.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0" y="2143116"/>
            <a:ext cx="9144000" cy="2228174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групповой</a:t>
            </a:r>
            <a:r>
              <a:rPr spc="2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работы:</a:t>
            </a:r>
            <a:endParaRPr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965" marR="638175" indent="-342900" algn="just">
              <a:buChar char="•"/>
              <a:tabLst>
                <a:tab pos="354965" algn="l"/>
                <a:tab pos="355600" algn="l"/>
                <a:tab pos="2404110" algn="l"/>
              </a:tabLst>
            </a:pPr>
            <a:r>
              <a:rPr spc="-10" dirty="0">
                <a:latin typeface="Times New Roman" pitchFamily="18" charset="0"/>
                <a:cs typeface="Times New Roman" pitchFamily="18" charset="0"/>
              </a:rPr>
              <a:t>Учебная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разбивается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несколько </a:t>
            </a:r>
            <a:r>
              <a:rPr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небольших	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групп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— от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до 6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spc="-5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smtClean="0">
                <a:latin typeface="Times New Roman" pitchFamily="18" charset="0"/>
                <a:cs typeface="Times New Roman" pitchFamily="18" charset="0"/>
              </a:rPr>
              <a:t>Каждая</a:t>
            </a:r>
            <a:r>
              <a:rPr spc="-1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группа получает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своѐ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задание.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могут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одинаковыми</a:t>
            </a:r>
            <a:r>
              <a:rPr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spc="-7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групп</a:t>
            </a:r>
            <a:r>
              <a:rPr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spc="5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smtClean="0">
                <a:latin typeface="Times New Roman" pitchFamily="18" charset="0"/>
                <a:cs typeface="Times New Roman" pitchFamily="18" charset="0"/>
              </a:rPr>
              <a:t>дифференцированными.</a:t>
            </a:r>
            <a:r>
              <a:rPr spc="-5" smtClean="0">
                <a:latin typeface="Times New Roman" pitchFamily="18" charset="0"/>
                <a:cs typeface="Times New Roman" pitchFamily="18" charset="0"/>
              </a:rPr>
              <a:t>Внутри</a:t>
            </a:r>
            <a:r>
              <a:rPr spc="-1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каждой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еѐ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участниками </a:t>
            </a:r>
            <a:r>
              <a:rPr spc="-7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распределяются роли.</a:t>
            </a:r>
            <a:endParaRPr>
              <a:latin typeface="Times New Roman" pitchFamily="18" charset="0"/>
              <a:cs typeface="Times New Roman" pitchFamily="18" charset="0"/>
            </a:endParaRPr>
          </a:p>
          <a:p>
            <a:pPr marL="354965" marR="5080" indent="-342900" algn="just">
              <a:buFontTx/>
              <a:buChar char="•"/>
              <a:tabLst>
                <a:tab pos="354965" algn="l"/>
                <a:tab pos="355600" algn="l"/>
              </a:tabLst>
            </a:pPr>
            <a:r>
              <a:rPr spc="-5" dirty="0">
                <a:latin typeface="Times New Roman" pitchFamily="18" charset="0"/>
                <a:cs typeface="Times New Roman" pitchFamily="18" charset="0"/>
              </a:rPr>
              <a:t>Процесс выполнения задания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в группе 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осуществляется</a:t>
            </a:r>
            <a:r>
              <a:rPr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основе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обмена</a:t>
            </a:r>
            <a:r>
              <a:rPr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мнениями, </a:t>
            </a:r>
            <a:r>
              <a:rPr spc="-7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pc="-5">
                <a:latin typeface="Times New Roman" pitchFamily="18" charset="0"/>
                <a:cs typeface="Times New Roman" pitchFamily="18" charset="0"/>
              </a:rPr>
              <a:t>оценками</a:t>
            </a:r>
            <a:r>
              <a:rPr spc="-5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4965" marR="5080" indent="-342900">
              <a:buChar char="•"/>
              <a:tabLst>
                <a:tab pos="354965" algn="l"/>
                <a:tab pos="355600" algn="l"/>
              </a:tabLst>
            </a:pPr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0" y="4214818"/>
            <a:ext cx="9144000" cy="2271776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116205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sz="2000" spc="-5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преподавателя:</a:t>
            </a:r>
            <a:endParaRPr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Объяснение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sz="20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предстоящей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работы;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Разбивка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студентов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sz="2000" spc="-5" dirty="0" err="1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5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аздача</a:t>
            </a:r>
            <a:r>
              <a:rPr sz="20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заданий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групп;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ходом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групповой работы;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Попеременное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работе групп, но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без 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навязывания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своей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точки зрения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единственно </a:t>
            </a:r>
            <a:r>
              <a:rPr sz="2000" spc="-6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возможной,</a:t>
            </a:r>
            <a:r>
              <a:rPr sz="20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побуждая к</a:t>
            </a:r>
            <a:r>
              <a:rPr sz="20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активному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поиску.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R="805815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отчета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групп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10" dirty="0" err="1" smtClean="0">
                <a:latin typeface="Times New Roman" pitchFamily="18" charset="0"/>
                <a:cs typeface="Times New Roman" pitchFamily="18" charset="0"/>
              </a:rPr>
              <a:t>выполнен</a:t>
            </a:r>
            <a:r>
              <a:rPr lang="ru-RU" sz="2000" spc="-10" dirty="0" err="1" smtClean="0">
                <a:latin typeface="Times New Roman" pitchFamily="18" charset="0"/>
                <a:cs typeface="Times New Roman" pitchFamily="18" charset="0"/>
              </a:rPr>
              <a:t>ении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6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sz="20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>
                <a:latin typeface="Times New Roman" pitchFamily="18" charset="0"/>
                <a:cs typeface="Times New Roman" pitchFamily="18" charset="0"/>
              </a:rPr>
              <a:t>делает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1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ыводы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86182" y="0"/>
            <a:ext cx="5357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АЛМАТИНСКИЙ УНИВЕРСИТЕТ</a:t>
            </a:r>
            <a:endParaRPr lang="ru-RU" sz="12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ЭНЕРГЕТИКИ ИСВЯЗИ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chemeClr val="bg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ИМЕНИ ГУМАРБЕКА ДАУКЕЕВА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0"/>
            <a:ext cx="928694" cy="92869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ject 12"/>
          <p:cNvSpPr txBox="1">
            <a:spLocks/>
          </p:cNvSpPr>
          <p:nvPr/>
        </p:nvSpPr>
        <p:spPr>
          <a:xfrm>
            <a:off x="1280922" y="857232"/>
            <a:ext cx="4862714" cy="444352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13335" rIns="0" bIns="0" rtlCol="0" anchor="ctr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Работа</a:t>
            </a:r>
            <a:r>
              <a:rPr kumimoji="0" lang="ru-RU" sz="2800" b="0" i="0" u="none" strike="noStrike" kern="1200" cap="none" spc="-2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kumimoji="0" lang="ru-RU" sz="2800" b="0" i="0" u="none" strike="noStrike" kern="1200" cap="none" spc="-2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малых</a:t>
            </a:r>
            <a:r>
              <a:rPr kumimoji="0" lang="ru-RU" sz="2800" b="0" i="0" u="none" strike="noStrike" kern="1200" cap="none" spc="-2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группах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1" y="1571613"/>
            <a:ext cx="9144000" cy="3211777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Преимущества</a:t>
            </a:r>
            <a:r>
              <a:rPr sz="2000" b="1" spc="-2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групповой</a:t>
            </a:r>
            <a:r>
              <a:rPr sz="2000" b="1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C000"/>
                </a:solidFill>
                <a:latin typeface="Arial"/>
                <a:cs typeface="Arial"/>
              </a:rPr>
              <a:t>работы:</a:t>
            </a:r>
            <a:endParaRPr sz="2000" dirty="0">
              <a:solidFill>
                <a:srgbClr val="FFC000"/>
              </a:solidFill>
              <a:latin typeface="Arial"/>
              <a:cs typeface="Arial"/>
            </a:endParaRPr>
          </a:p>
          <a:p>
            <a:pPr marL="354965" marR="104139" indent="-342900" algn="just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 err="1" smtClean="0"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sz="20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sz="2000" b="1" spc="-15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микромодель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общественных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реакций на </a:t>
            </a:r>
            <a:r>
              <a:rPr sz="20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поведение</a:t>
            </a:r>
            <a:r>
              <a:rPr sz="2000" b="1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индивидуума.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Каждый 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участник</a:t>
            </a:r>
            <a:r>
              <a:rPr sz="2000" b="1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"создает"</a:t>
            </a:r>
            <a:r>
              <a:rPr sz="2000" b="1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свое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 привычное жизненное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пространство отношений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другими </a:t>
            </a:r>
            <a:r>
              <a:rPr sz="2000" b="1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людьми. Увидев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и осознав их ограниченность и </a:t>
            </a:r>
            <a:r>
              <a:rPr sz="20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неэффективность,</a:t>
            </a:r>
            <a:r>
              <a:rPr sz="2000"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попытаться</a:t>
            </a:r>
            <a:r>
              <a:rPr sz="2000"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менять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свой</a:t>
            </a:r>
            <a:r>
              <a:rPr sz="20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способ </a:t>
            </a:r>
            <a:r>
              <a:rPr sz="2000" b="1" spc="-5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взаимоотношений.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4965" marR="752475" indent="-342900" algn="just">
              <a:lnSpc>
                <a:spcPts val="1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 pitchFamily="18" charset="0"/>
                <a:cs typeface="Times New Roman" pitchFamily="18" charset="0"/>
              </a:rPr>
              <a:t>В нормально развивающейся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группе, за 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что,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конечно, </a:t>
            </a:r>
            <a:r>
              <a:rPr sz="2000" b="1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ответственен</a:t>
            </a:r>
            <a:r>
              <a:rPr sz="2000" b="1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ведущий</a:t>
            </a:r>
            <a:r>
              <a:rPr sz="20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группы,</a:t>
            </a:r>
            <a:r>
              <a:rPr sz="2000" b="1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sz="20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 err="1">
                <a:latin typeface="Times New Roman" pitchFamily="18" charset="0"/>
                <a:cs typeface="Times New Roman" pitchFamily="18" charset="0"/>
              </a:rPr>
              <a:t>не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 err="1" smtClean="0"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 err="1" smtClean="0">
                <a:latin typeface="Times New Roman" pitchFamily="18" charset="0"/>
                <a:cs typeface="Times New Roman" pitchFamily="18" charset="0"/>
              </a:rPr>
              <a:t>всесторонне</a:t>
            </a:r>
            <a:r>
              <a:rPr sz="20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увидеть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себя,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моделировать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свое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поведение </a:t>
            </a:r>
            <a:r>
              <a:rPr sz="20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"здесь</a:t>
            </a:r>
            <a:r>
              <a:rPr sz="20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 теперь",</a:t>
            </a:r>
            <a:r>
              <a:rPr sz="20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но,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5" dirty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sz="2000" b="1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очень</a:t>
            </a:r>
            <a:r>
              <a:rPr sz="2000"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важно,</a:t>
            </a:r>
            <a:r>
              <a:rPr sz="2000" b="1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dirty="0">
                <a:latin typeface="Times New Roman" pitchFamily="18" charset="0"/>
                <a:cs typeface="Times New Roman" pitchFamily="18" charset="0"/>
              </a:rPr>
              <a:t>получить</a:t>
            </a:r>
            <a:r>
              <a:rPr sz="2000" b="1" spc="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поддержку </a:t>
            </a:r>
            <a:r>
              <a:rPr sz="2000" b="1" spc="-5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 err="1">
                <a:latin typeface="Times New Roman" pitchFamily="18" charset="0"/>
                <a:cs typeface="Times New Roman" pitchFamily="18" charset="0"/>
              </a:rPr>
              <a:t>при</a:t>
            </a:r>
            <a:r>
              <a:rPr sz="20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000" b="1" dirty="0" err="1" smtClean="0">
                <a:latin typeface="Times New Roman" pitchFamily="18" charset="0"/>
                <a:cs typeface="Times New Roman" pitchFamily="18" charset="0"/>
              </a:rPr>
              <a:t>пробовании</a:t>
            </a:r>
            <a:r>
              <a:rPr sz="2000" b="1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новых</a:t>
            </a:r>
            <a:r>
              <a:rPr sz="20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способов</a:t>
            </a:r>
            <a:r>
              <a:rPr sz="2000" b="1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поведения.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354965" marR="640715" indent="-342900" algn="just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предполагает живой обмен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опытом создания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000" b="1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sz="2000" b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latin typeface="Times New Roman" pitchFamily="18" charset="0"/>
                <a:cs typeface="Times New Roman" pitchFamily="18" charset="0"/>
              </a:rPr>
              <a:t>проблем.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857760"/>
            <a:ext cx="9144000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marL="354965" marR="5080" indent="-342900" algn="just">
              <a:buFontTx/>
              <a:buChar char="•"/>
              <a:tabLst>
                <a:tab pos="354965" algn="l"/>
                <a:tab pos="355600" algn="l"/>
              </a:tabLst>
            </a:pPr>
            <a:r>
              <a:rPr lang="ru-RU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 форма обучения используется, в той или иной мере, преподавателями АУЭС при проведении лабораторных или практических работ.  Можно предложить шире применять коллективную ответственность за результаты работы.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3555</Words>
  <Application>Microsoft Office PowerPoint</Application>
  <PresentationFormat>Экран (4:3)</PresentationFormat>
  <Paragraphs>533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Отчет</vt:lpstr>
      <vt:lpstr>АЛМАТИНСКИЙ УНИВЕРСИТЕТ ЭНЕРГЕТИКИ ИСВЯЗИ   ИМЕНИ ГУМАРБЕКА ДАУКЕЕВА</vt:lpstr>
      <vt:lpstr>ИНТЕРАКТИВ - ВЗАИМОДЕЙСТВИЕ</vt:lpstr>
      <vt:lpstr>Презентация PowerPoint</vt:lpstr>
      <vt:lpstr>Инновационные методы обучения</vt:lpstr>
      <vt:lpstr>Инновационные методы обучения</vt:lpstr>
      <vt:lpstr>Инновационные методы обучения</vt:lpstr>
      <vt:lpstr>Презентация PowerPoint</vt:lpstr>
      <vt:lpstr>Презентация PowerPoint</vt:lpstr>
      <vt:lpstr>Проектная технология</vt:lpstr>
      <vt:lpstr>Проектная технология</vt:lpstr>
      <vt:lpstr>Проектная технология</vt:lpstr>
      <vt:lpstr>Case-study (Анализ конкретных ситуаций)</vt:lpstr>
      <vt:lpstr>Case-study (Анализ конкретных ситуаций)</vt:lpstr>
      <vt:lpstr>Case-study (Анализ конкретных ситуаций)</vt:lpstr>
      <vt:lpstr>Ролевые и деловые игры</vt:lpstr>
      <vt:lpstr>Ролевые и деловые игры</vt:lpstr>
      <vt:lpstr>Модульное обучение</vt:lpstr>
      <vt:lpstr>Принцип построения модульной программы</vt:lpstr>
      <vt:lpstr>Развитие критического мышления</vt:lpstr>
      <vt:lpstr>Развитие критического мышления</vt:lpstr>
      <vt:lpstr>Развитие критического мышления</vt:lpstr>
      <vt:lpstr>Развитие критического мышления</vt:lpstr>
      <vt:lpstr>Развитие критического мышления</vt:lpstr>
      <vt:lpstr>Контекстное обучение</vt:lpstr>
      <vt:lpstr>Контекстное обучение</vt:lpstr>
      <vt:lpstr>Проблемное обучение</vt:lpstr>
      <vt:lpstr>Проблемное обучение</vt:lpstr>
      <vt:lpstr>Индивидуальное обучение</vt:lpstr>
      <vt:lpstr>Междисциплинарное обучение</vt:lpstr>
      <vt:lpstr>Междисциплинарное обучение</vt:lpstr>
      <vt:lpstr>Обучение на основе опыта</vt:lpstr>
      <vt:lpstr>Информационно-  коммуникационные технологии</vt:lpstr>
      <vt:lpstr>Информационно-  коммуникационные технологии</vt:lpstr>
      <vt:lpstr>Информационно-  коммуникационные технологии</vt:lpstr>
      <vt:lpstr>Информационно-  коммуникационные технолог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 методы обучения</dc:title>
  <dc:creator>Computer</dc:creator>
  <cp:lastModifiedBy>Пользователь Windows</cp:lastModifiedBy>
  <cp:revision>66</cp:revision>
  <dcterms:created xsi:type="dcterms:W3CDTF">2021-04-13T03:35:29Z</dcterms:created>
  <dcterms:modified xsi:type="dcterms:W3CDTF">2022-02-11T13:35:32Z</dcterms:modified>
</cp:coreProperties>
</file>