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1" r:id="rId8"/>
    <p:sldId id="265" r:id="rId9"/>
    <p:sldId id="267" r:id="rId10"/>
    <p:sldId id="268" r:id="rId11"/>
    <p:sldId id="277" r:id="rId12"/>
    <p:sldId id="269" r:id="rId13"/>
    <p:sldId id="270" r:id="rId14"/>
    <p:sldId id="272" r:id="rId15"/>
    <p:sldId id="278" r:id="rId16"/>
    <p:sldId id="279" r:id="rId17"/>
    <p:sldId id="273" r:id="rId18"/>
    <p:sldId id="288" r:id="rId19"/>
    <p:sldId id="274" r:id="rId20"/>
    <p:sldId id="275" r:id="rId21"/>
    <p:sldId id="289" r:id="rId22"/>
    <p:sldId id="282" r:id="rId23"/>
    <p:sldId id="291" r:id="rId24"/>
    <p:sldId id="285" r:id="rId25"/>
    <p:sldId id="280" r:id="rId26"/>
    <p:sldId id="284" r:id="rId27"/>
    <p:sldId id="281" r:id="rId28"/>
    <p:sldId id="292" r:id="rId29"/>
    <p:sldId id="286" r:id="rId30"/>
    <p:sldId id="287" r:id="rId31"/>
    <p:sldId id="283" r:id="rId32"/>
    <p:sldId id="276" r:id="rId33"/>
    <p:sldId id="26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5" autoAdjust="0"/>
    <p:restoredTop sz="94660"/>
  </p:normalViewPr>
  <p:slideViewPr>
    <p:cSldViewPr>
      <p:cViewPr>
        <p:scale>
          <a:sx n="75" d="100"/>
          <a:sy n="75" d="100"/>
        </p:scale>
        <p:origin x="-1218" y="-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628584-52E0-411F-8BCD-6746B93C5A5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8197A1-C142-4C31-B54F-114E04C0F05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800" y="1772816"/>
            <a:ext cx="8229600" cy="1944216"/>
          </a:xfrm>
          <a:ln>
            <a:noFill/>
          </a:ln>
        </p:spPr>
        <p:txBody>
          <a:bodyPr>
            <a:noAutofit/>
          </a:bodyPr>
          <a:lstStyle/>
          <a:p>
            <a:r>
              <a:rPr lang="kk-KZ" sz="3000" dirty="0" smtClean="0">
                <a:solidFill>
                  <a:schemeClr val="tx2">
                    <a:lumMod val="90000"/>
                  </a:schemeClr>
                </a:solidFill>
              </a:rPr>
              <a:t> о ходе </a:t>
            </a:r>
            <a:br>
              <a:rPr lang="kk-KZ" sz="30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kk-KZ" sz="3000" dirty="0" smtClean="0">
                <a:solidFill>
                  <a:schemeClr val="tx2">
                    <a:lumMod val="90000"/>
                  </a:schemeClr>
                </a:solidFill>
              </a:rPr>
              <a:t>выполнения коллективного договора между администрацией и профкомом сотрудников АУЭС</a:t>
            </a:r>
            <a:endParaRPr lang="ru-RU" sz="30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0968" y="5229200"/>
            <a:ext cx="4947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Докладчик</a:t>
            </a:r>
            <a:r>
              <a:rPr lang="kk-KZ" sz="22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председатель профкома сотрудников Нұржан Ә.Н</a:t>
            </a:r>
            <a:r>
              <a:rPr lang="kk-KZ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 smtClean="0"/>
              <a:t>п. 4 Оплата труда:</a:t>
            </a:r>
          </a:p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endParaRPr lang="ru-RU" sz="2200" b="1" dirty="0"/>
          </a:p>
          <a:p>
            <a:r>
              <a:rPr lang="ru-RU" sz="2200" dirty="0" smtClean="0"/>
              <a:t>выплата заработной платы производится своевременно, 1 раз в месяц (не позднее 10-го числа каждого месяца) перечислением на банковские карты сотрудников;</a:t>
            </a:r>
          </a:p>
          <a:p>
            <a:endParaRPr lang="ru-RU" sz="2200" dirty="0"/>
          </a:p>
          <a:p>
            <a:r>
              <a:rPr lang="ru-RU" sz="2200" dirty="0" smtClean="0"/>
              <a:t>в сентябре 2021 </a:t>
            </a:r>
            <a:r>
              <a:rPr lang="ru-RU" sz="2200" dirty="0"/>
              <a:t>г. </a:t>
            </a:r>
            <a:r>
              <a:rPr lang="ru-RU" sz="2200" dirty="0" smtClean="0"/>
              <a:t>были приняты новые размеры оплаты труда ППС с повышением заработной платы на основании протокола совещания Вице-министра образования и науки Республики Казахстан К.А. </a:t>
            </a:r>
            <a:r>
              <a:rPr lang="ru-RU" sz="2200" dirty="0" err="1" smtClean="0"/>
              <a:t>Ергалиева</a:t>
            </a:r>
            <a:r>
              <a:rPr lang="ru-RU" sz="2200" dirty="0" smtClean="0"/>
              <a:t> от 27.08.2021 г.; </a:t>
            </a:r>
            <a:endParaRPr lang="ru-RU" sz="2200" dirty="0"/>
          </a:p>
          <a:p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64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br>
              <a:rPr lang="ru-RU" dirty="0"/>
            </a:br>
            <a:r>
              <a:rPr lang="ru-RU" dirty="0"/>
              <a:t>коллективного договора </a:t>
            </a:r>
          </a:p>
        </p:txBody>
      </p:sp>
      <p:pic>
        <p:nvPicPr>
          <p:cNvPr id="2050" name="Picture 2" descr="D:\Users\Пользователь\Desktop\зп пп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390664" cy="49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709160"/>
          </a:xfrm>
        </p:spPr>
        <p:txBody>
          <a:bodyPr>
            <a:no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 smtClean="0"/>
              <a:t>п. </a:t>
            </a:r>
            <a:r>
              <a:rPr lang="ru-RU" sz="2200" b="1" dirty="0"/>
              <a:t>5</a:t>
            </a:r>
            <a:r>
              <a:rPr lang="ru-RU" sz="2200" b="1" dirty="0" smtClean="0"/>
              <a:t> </a:t>
            </a:r>
            <a:r>
              <a:rPr lang="ru-RU" sz="2200" b="1" dirty="0"/>
              <a:t>Материальная ответственность сторон трудового </a:t>
            </a:r>
            <a:r>
              <a:rPr lang="ru-RU" sz="2200" b="1" dirty="0" smtClean="0"/>
              <a:t>договора (работников </a:t>
            </a:r>
            <a:r>
              <a:rPr lang="ru-RU" sz="2200" b="1" dirty="0"/>
              <a:t>и университета</a:t>
            </a:r>
            <a:r>
              <a:rPr lang="ru-RU" sz="2200" b="1" dirty="0" smtClean="0"/>
              <a:t>):</a:t>
            </a:r>
          </a:p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endParaRPr lang="ru-RU" sz="2200" b="1" dirty="0" smtClean="0"/>
          </a:p>
          <a:p>
            <a:r>
              <a:rPr lang="ru-RU" sz="2200" dirty="0" smtClean="0"/>
              <a:t>между работниками и администрацией университета подписываются договора о полной и индивидуальной ответственности, находящиеся в ДФУ</a:t>
            </a:r>
          </a:p>
          <a:p>
            <a:endParaRPr lang="ru-RU" sz="2200" dirty="0" smtClean="0"/>
          </a:p>
          <a:p>
            <a:r>
              <a:rPr lang="ru-RU" sz="2200" dirty="0" smtClean="0"/>
              <a:t>случаев нанесения материального ущерба не выявлено </a:t>
            </a:r>
            <a:endParaRPr lang="ru-RU" sz="2200" dirty="0"/>
          </a:p>
          <a:p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5797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коллективного 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09160"/>
          </a:xfrm>
        </p:spPr>
        <p:txBody>
          <a:bodyPr>
            <a:no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 smtClean="0"/>
              <a:t>п.6 </a:t>
            </a:r>
            <a:r>
              <a:rPr lang="ru-RU" sz="2200" b="1" dirty="0"/>
              <a:t>Условия и охрана </a:t>
            </a:r>
            <a:r>
              <a:rPr lang="ru-RU" sz="2200" b="1" dirty="0" smtClean="0"/>
              <a:t>труда:</a:t>
            </a:r>
            <a:endParaRPr lang="ru-RU" sz="2200" b="1" dirty="0"/>
          </a:p>
          <a:p>
            <a:pPr lvl="0"/>
            <a:r>
              <a:rPr lang="ru-RU" sz="2200" dirty="0" smtClean="0"/>
              <a:t>все </a:t>
            </a:r>
            <a:r>
              <a:rPr lang="ru-RU" sz="2200" dirty="0"/>
              <a:t>сотрудники </a:t>
            </a:r>
            <a:r>
              <a:rPr lang="ru-RU" sz="2200" dirty="0" smtClean="0"/>
              <a:t>обязаны </a:t>
            </a:r>
            <a:r>
              <a:rPr lang="ru-RU" sz="2200" dirty="0"/>
              <a:t>1 раз в год </a:t>
            </a:r>
            <a:r>
              <a:rPr lang="ru-RU" sz="2200" dirty="0" smtClean="0"/>
              <a:t>проходить медосмотр.      В ином случае, по </a:t>
            </a:r>
            <a:r>
              <a:rPr lang="ru-RU" sz="2200" dirty="0"/>
              <a:t>истечении </a:t>
            </a:r>
            <a:r>
              <a:rPr lang="ru-RU" sz="2200" dirty="0" smtClean="0"/>
              <a:t>срока они </a:t>
            </a:r>
            <a:r>
              <a:rPr lang="ru-RU" sz="2200" dirty="0"/>
              <a:t>к </a:t>
            </a:r>
            <a:r>
              <a:rPr lang="ru-RU" sz="2200" dirty="0" smtClean="0"/>
              <a:t>работе не допускаются</a:t>
            </a:r>
            <a:r>
              <a:rPr lang="kk-KZ" sz="2200" dirty="0" smtClean="0"/>
              <a:t>. Прохождение сотрудниками медосмотра контролируется медсестрой АУЭС</a:t>
            </a:r>
          </a:p>
          <a:p>
            <a:pPr lvl="0"/>
            <a:endParaRPr lang="kk-KZ" sz="2200" dirty="0" smtClean="0"/>
          </a:p>
          <a:p>
            <a:pPr lvl="0"/>
            <a:r>
              <a:rPr lang="kk-KZ" sz="2200" dirty="0" smtClean="0"/>
              <a:t>в </a:t>
            </a:r>
            <a:r>
              <a:rPr lang="kk-KZ" sz="2200" dirty="0"/>
              <a:t>зимнее время на постоянной основе пешеходные дорожки вокруг корпусов и общежитий посыпаются песком или технической </a:t>
            </a:r>
            <a:r>
              <a:rPr lang="kk-KZ" sz="2200" dirty="0" smtClean="0"/>
              <a:t>солью</a:t>
            </a:r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675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/>
              <a:t>п</a:t>
            </a:r>
            <a:r>
              <a:rPr lang="ru-RU" sz="2200" b="1" dirty="0" smtClean="0"/>
              <a:t>. 6 </a:t>
            </a:r>
            <a:r>
              <a:rPr lang="ru-RU" sz="2200" b="1" dirty="0"/>
              <a:t>Условия и охрана </a:t>
            </a:r>
            <a:r>
              <a:rPr lang="ru-RU" sz="2200" b="1" dirty="0" smtClean="0"/>
              <a:t>труда:</a:t>
            </a:r>
          </a:p>
          <a:p>
            <a:r>
              <a:rPr lang="kk-KZ" sz="2200" dirty="0" smtClean="0"/>
              <a:t>в </a:t>
            </a:r>
            <a:r>
              <a:rPr lang="kk-KZ" sz="2200" dirty="0"/>
              <a:t>целях недопущения распространения короновирусной инфекции ежедневно 3 раза в день в общежитиях и </a:t>
            </a:r>
            <a:r>
              <a:rPr lang="kk-KZ" sz="2200" dirty="0" smtClean="0"/>
              <a:t>корпусах </a:t>
            </a:r>
            <a:r>
              <a:rPr lang="kk-KZ" sz="2200" dirty="0"/>
              <a:t>проводятся </a:t>
            </a:r>
            <a:r>
              <a:rPr lang="kk-KZ" sz="2200" dirty="0" smtClean="0"/>
              <a:t>дезинфекция; </a:t>
            </a:r>
          </a:p>
          <a:p>
            <a:pPr lvl="0"/>
            <a:r>
              <a:rPr lang="kk-KZ" sz="2200" dirty="0" smtClean="0"/>
              <a:t>в 2021 </a:t>
            </a:r>
            <a:r>
              <a:rPr lang="kk-KZ" sz="2200" dirty="0"/>
              <a:t>году </a:t>
            </a:r>
            <a:r>
              <a:rPr lang="kk-KZ" sz="2200" dirty="0" smtClean="0"/>
              <a:t>был осуществлен капитальный </a:t>
            </a:r>
            <a:r>
              <a:rPr lang="kk-KZ" sz="2200" dirty="0"/>
              <a:t>ремонт </a:t>
            </a:r>
            <a:r>
              <a:rPr lang="kk-KZ" sz="2200" dirty="0" smtClean="0"/>
              <a:t>жилых секций, </a:t>
            </a:r>
            <a:r>
              <a:rPr lang="kk-KZ" sz="2200" dirty="0"/>
              <a:t>бытовых комнат и мест общего пользования общежития </a:t>
            </a:r>
            <a:r>
              <a:rPr lang="kk-KZ" sz="2200" dirty="0" smtClean="0"/>
              <a:t>№3 силами работников и сотрудников ЭХС;</a:t>
            </a:r>
            <a:endParaRPr lang="ru-RU" sz="2200" dirty="0"/>
          </a:p>
          <a:p>
            <a:r>
              <a:rPr lang="ru-RU" sz="2200" dirty="0" smtClean="0"/>
              <a:t>Сотрудникам ЭХС работающим с вредными материалами по краске выдавалось молоко за счет средств  профкома сотрудников. </a:t>
            </a:r>
            <a:endParaRPr lang="ru-RU" sz="2200" dirty="0"/>
          </a:p>
          <a:p>
            <a:pPr marL="13716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415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980343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4709160"/>
          </a:xfrm>
        </p:spPr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b="1" dirty="0"/>
              <a:t>п</a:t>
            </a:r>
            <a:r>
              <a:rPr lang="ru-RU" b="1" dirty="0" smtClean="0"/>
              <a:t>. 6 </a:t>
            </a:r>
            <a:r>
              <a:rPr lang="ru-RU" b="1" dirty="0"/>
              <a:t>Условия и охрана </a:t>
            </a:r>
            <a:r>
              <a:rPr lang="ru-RU" b="1" dirty="0" smtClean="0"/>
              <a:t>труда:</a:t>
            </a:r>
          </a:p>
          <a:p>
            <a:r>
              <a:rPr lang="kk-KZ" sz="2100" dirty="0" smtClean="0"/>
              <a:t>закуплены медицинские аптечки в количестве 189 штук. Все аптечки использованы и распределены по всем подразделениям; </a:t>
            </a:r>
          </a:p>
          <a:p>
            <a:r>
              <a:rPr lang="kk-KZ" sz="2100" dirty="0"/>
              <a:t>в</a:t>
            </a:r>
            <a:r>
              <a:rPr lang="kk-KZ" sz="2100" dirty="0" smtClean="0"/>
              <a:t>о время карантина были закуплены дезинфицирующие тоннели во все учебные корпуса и общежития в количестве – 5 шт, бесконтактные термометры, бактерицидные лампы с таймером, антисептики, дезинфицирующие растворы, маски, перчатки и защитные комбинезоны;</a:t>
            </a:r>
          </a:p>
          <a:p>
            <a:r>
              <a:rPr lang="kk-KZ" sz="2100" dirty="0"/>
              <a:t>п</a:t>
            </a:r>
            <a:r>
              <a:rPr lang="kk-KZ" sz="2100" dirty="0" smtClean="0"/>
              <a:t>о подготовке теплового хозяйства к отопительному сезону 2021-2022 гг была произведена опрессовка и промывка системы отопления на всех объектах университета.</a:t>
            </a:r>
          </a:p>
          <a:p>
            <a:pPr marL="137160" indent="0">
              <a:buNone/>
            </a:pPr>
            <a:endParaRPr lang="kk-KZ" sz="2100" dirty="0" smtClean="0"/>
          </a:p>
          <a:p>
            <a:pPr marL="137160" indent="0">
              <a:buNone/>
            </a:pP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42263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980343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362976" cy="5112568"/>
          </a:xfrm>
        </p:spPr>
        <p:txBody>
          <a:bodyPr>
            <a:no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b="1" dirty="0"/>
              <a:t>п</a:t>
            </a:r>
            <a:r>
              <a:rPr lang="ru-RU" b="1" dirty="0" smtClean="0"/>
              <a:t>. 6 </a:t>
            </a:r>
            <a:r>
              <a:rPr lang="ru-RU" b="1" dirty="0"/>
              <a:t>Условия и охрана </a:t>
            </a:r>
            <a:r>
              <a:rPr lang="ru-RU" b="1" dirty="0" smtClean="0"/>
              <a:t>труда:</a:t>
            </a:r>
          </a:p>
          <a:p>
            <a:pPr lvl="0"/>
            <a:r>
              <a:rPr lang="kk-KZ" sz="1700" dirty="0" smtClean="0"/>
              <a:t>В </a:t>
            </a:r>
            <a:r>
              <a:rPr lang="kk-KZ" sz="1700" dirty="0"/>
              <a:t>конце 2020 года (23.11.2020г.) была закуплена спецодежда для рабочих по КОЗС:</a:t>
            </a:r>
          </a:p>
          <a:p>
            <a:pPr marL="137160" lvl="0" indent="0">
              <a:buNone/>
            </a:pPr>
            <a:r>
              <a:rPr lang="kk-KZ" sz="1700" dirty="0"/>
              <a:t>       </a:t>
            </a:r>
            <a:r>
              <a:rPr lang="kk-KZ" sz="1700" b="1" dirty="0"/>
              <a:t>*</a:t>
            </a:r>
            <a:r>
              <a:rPr lang="kk-KZ" sz="1700" dirty="0"/>
              <a:t> Костюм рабочий(куртка+брюки) в количестве – 27шт </a:t>
            </a:r>
          </a:p>
          <a:p>
            <a:pPr marL="137160" lvl="0" indent="0">
              <a:buNone/>
            </a:pPr>
            <a:r>
              <a:rPr lang="kk-KZ" sz="1700" dirty="0"/>
              <a:t>      </a:t>
            </a:r>
            <a:r>
              <a:rPr lang="kk-KZ" sz="1700" b="1" dirty="0"/>
              <a:t> * </a:t>
            </a:r>
            <a:r>
              <a:rPr lang="kk-KZ" sz="1700" dirty="0"/>
              <a:t>Куртка рабочая, зимняя в количестве – 27шт</a:t>
            </a:r>
          </a:p>
          <a:p>
            <a:pPr marL="137160" lvl="0" indent="0">
              <a:buNone/>
            </a:pPr>
            <a:r>
              <a:rPr lang="kk-KZ" sz="1700" dirty="0"/>
              <a:t>       </a:t>
            </a:r>
            <a:r>
              <a:rPr lang="kk-KZ" sz="1700" b="1" dirty="0"/>
              <a:t>*</a:t>
            </a:r>
            <a:r>
              <a:rPr lang="kk-KZ" sz="1700" dirty="0"/>
              <a:t> Ботинки с высоким берцем в количестве – 27 шт</a:t>
            </a:r>
          </a:p>
          <a:p>
            <a:pPr marL="137160" indent="0">
              <a:buNone/>
            </a:pPr>
            <a:r>
              <a:rPr lang="kk-KZ" sz="1700" dirty="0"/>
              <a:t>       </a:t>
            </a:r>
            <a:r>
              <a:rPr lang="kk-KZ" sz="1700" b="1" dirty="0"/>
              <a:t>*</a:t>
            </a:r>
            <a:r>
              <a:rPr lang="kk-KZ" sz="1700" dirty="0"/>
              <a:t> Общая сумма </a:t>
            </a:r>
            <a:r>
              <a:rPr lang="kk-KZ" sz="1700" dirty="0" smtClean="0"/>
              <a:t>договора </a:t>
            </a:r>
            <a:r>
              <a:rPr lang="kk-KZ" sz="1700" dirty="0"/>
              <a:t>составляет 1 080 000 (один миллион </a:t>
            </a:r>
            <a:r>
              <a:rPr lang="kk-KZ" sz="1700" dirty="0" smtClean="0"/>
              <a:t>восемьдесят </a:t>
            </a:r>
            <a:r>
              <a:rPr lang="kk-KZ" sz="1700" dirty="0"/>
              <a:t>тысяч) тенге </a:t>
            </a:r>
          </a:p>
          <a:p>
            <a:pPr marL="137160" indent="0">
              <a:buNone/>
            </a:pPr>
            <a:r>
              <a:rPr lang="kk-KZ" sz="1700" dirty="0"/>
              <a:t>       </a:t>
            </a:r>
            <a:r>
              <a:rPr lang="kk-KZ" sz="1700" b="1" dirty="0"/>
              <a:t>* </a:t>
            </a:r>
            <a:r>
              <a:rPr lang="kk-KZ" sz="1700" dirty="0"/>
              <a:t>Закуп огнетушителей в количестве 7 шт планировалсяв </a:t>
            </a:r>
            <a:r>
              <a:rPr lang="kk-KZ" sz="1700" dirty="0" smtClean="0"/>
              <a:t>2021году</a:t>
            </a:r>
            <a:r>
              <a:rPr lang="kk-KZ" sz="1700" dirty="0"/>
              <a:t>, но не </a:t>
            </a:r>
            <a:r>
              <a:rPr lang="kk-KZ" sz="1700" dirty="0" smtClean="0"/>
              <a:t>закупили </a:t>
            </a:r>
          </a:p>
          <a:p>
            <a:pPr marL="137160" indent="0">
              <a:buNone/>
            </a:pPr>
            <a:r>
              <a:rPr lang="kk-KZ" sz="1700" dirty="0"/>
              <a:t> </a:t>
            </a:r>
            <a:r>
              <a:rPr lang="kk-KZ" sz="1700" dirty="0" smtClean="0"/>
              <a:t>         Было </a:t>
            </a:r>
            <a:r>
              <a:rPr lang="kk-KZ" sz="1700" dirty="0"/>
              <a:t>произведено перезарядка </a:t>
            </a:r>
            <a:r>
              <a:rPr lang="kk-KZ" sz="1700" dirty="0" smtClean="0"/>
              <a:t>огнетушителей </a:t>
            </a:r>
            <a:r>
              <a:rPr lang="kk-KZ" sz="1700" dirty="0"/>
              <a:t>на сумаму 279 610 тенге в </a:t>
            </a:r>
            <a:r>
              <a:rPr lang="kk-KZ" sz="1700" dirty="0" smtClean="0"/>
              <a:t>15.06.2021г.</a:t>
            </a:r>
            <a:endParaRPr lang="kk-KZ" sz="1700" dirty="0"/>
          </a:p>
          <a:p>
            <a:pPr marL="137160" indent="0">
              <a:buNone/>
            </a:pPr>
            <a:r>
              <a:rPr lang="kk-KZ" sz="1700" dirty="0"/>
              <a:t>      </a:t>
            </a:r>
            <a:r>
              <a:rPr lang="kk-KZ" sz="1700" b="1" dirty="0"/>
              <a:t> * </a:t>
            </a:r>
            <a:r>
              <a:rPr lang="kk-KZ" sz="1700" dirty="0"/>
              <a:t>4 сотрудникам, работающим в цехе по изготовлению стульев за счет </a:t>
            </a:r>
            <a:r>
              <a:rPr lang="kk-KZ" sz="1700" dirty="0" smtClean="0"/>
              <a:t>средств </a:t>
            </a:r>
            <a:r>
              <a:rPr lang="kk-KZ" sz="1700" dirty="0"/>
              <a:t>профкома </a:t>
            </a:r>
            <a:r>
              <a:rPr lang="kk-KZ" sz="1700" dirty="0" smtClean="0"/>
              <a:t>   </a:t>
            </a:r>
          </a:p>
          <a:p>
            <a:pPr marL="137160" indent="0">
              <a:buNone/>
            </a:pPr>
            <a:r>
              <a:rPr lang="kk-KZ" sz="1700" dirty="0"/>
              <a:t> </a:t>
            </a:r>
            <a:r>
              <a:rPr lang="kk-KZ" sz="1700" dirty="0" smtClean="0"/>
              <a:t>         выдавалось </a:t>
            </a:r>
            <a:r>
              <a:rPr lang="kk-KZ" sz="1700" dirty="0"/>
              <a:t>только 1 молоко</a:t>
            </a:r>
          </a:p>
          <a:p>
            <a:pPr marL="137160" indent="0">
              <a:buNone/>
            </a:pPr>
            <a:r>
              <a:rPr lang="kk-KZ" sz="1700" dirty="0"/>
              <a:t>       </a:t>
            </a:r>
            <a:r>
              <a:rPr lang="kk-KZ" sz="1700" b="1" dirty="0"/>
              <a:t>*</a:t>
            </a:r>
            <a:r>
              <a:rPr lang="kk-KZ" sz="1700" dirty="0"/>
              <a:t> Обучающий курс «Антитеррор» (обучение персонала технике осмотра </a:t>
            </a:r>
            <a:r>
              <a:rPr lang="kk-KZ" sz="1700" dirty="0" smtClean="0"/>
              <a:t>помещений</a:t>
            </a:r>
            <a:r>
              <a:rPr lang="kk-KZ" sz="1700" dirty="0"/>
              <a:t>, </a:t>
            </a:r>
            <a:endParaRPr lang="kk-KZ" sz="1700" dirty="0" smtClean="0"/>
          </a:p>
          <a:p>
            <a:pPr marL="137160" indent="0">
              <a:buNone/>
            </a:pPr>
            <a:r>
              <a:rPr lang="kk-KZ" sz="1700" dirty="0"/>
              <a:t> </a:t>
            </a:r>
            <a:r>
              <a:rPr lang="kk-KZ" sz="1700" dirty="0" smtClean="0"/>
              <a:t>         выявлению </a:t>
            </a:r>
            <a:r>
              <a:rPr lang="kk-KZ" sz="1700" dirty="0"/>
              <a:t>возможных мест закладки взрывных устройств</a:t>
            </a:r>
            <a:r>
              <a:rPr lang="kk-KZ" sz="1700" dirty="0" smtClean="0"/>
              <a:t>), с выдачей   </a:t>
            </a:r>
          </a:p>
          <a:p>
            <a:pPr marL="137160" indent="0">
              <a:buNone/>
            </a:pPr>
            <a:r>
              <a:rPr lang="kk-KZ" sz="1700" dirty="0"/>
              <a:t> </a:t>
            </a:r>
            <a:r>
              <a:rPr lang="kk-KZ" sz="1700" dirty="0" smtClean="0"/>
              <a:t>         Сертификата </a:t>
            </a:r>
            <a:r>
              <a:rPr lang="kk-KZ" sz="1700" dirty="0"/>
              <a:t>на организацию. Проведение семинара и обучение по </a:t>
            </a:r>
            <a:r>
              <a:rPr lang="kk-KZ" sz="1700" dirty="0" smtClean="0"/>
              <a:t>антиртеррору </a:t>
            </a:r>
          </a:p>
          <a:p>
            <a:pPr marL="137160" indent="0">
              <a:buNone/>
            </a:pPr>
            <a:r>
              <a:rPr lang="kk-KZ" sz="1700" dirty="0"/>
              <a:t> </a:t>
            </a:r>
            <a:r>
              <a:rPr lang="kk-KZ" sz="1700" dirty="0" smtClean="0"/>
              <a:t>         (</a:t>
            </a:r>
            <a:r>
              <a:rPr lang="kk-KZ" sz="1700" dirty="0"/>
              <a:t>с выездом преподавателя) и выдачей сертификата на </a:t>
            </a:r>
            <a:r>
              <a:rPr lang="kk-KZ" sz="1700" dirty="0" smtClean="0"/>
              <a:t>организацию и на руководителя  </a:t>
            </a:r>
            <a:endParaRPr lang="kk-KZ" sz="1700" dirty="0"/>
          </a:p>
          <a:p>
            <a:pPr marL="13716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005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Выполнение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</a:t>
            </a:r>
            <a:r>
              <a:rPr lang="ru-RU" dirty="0"/>
              <a:t>коллективного 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b="1" dirty="0" smtClean="0"/>
              <a:t>п.7 Социальные гарантии: </a:t>
            </a:r>
          </a:p>
          <a:p>
            <a:r>
              <a:rPr lang="ru-RU" sz="2000" dirty="0" smtClean="0"/>
              <a:t>в целях защиты профессиональных интересов работников  действует согласительная комиссия по рассмотрению трудовых споров (заявлений за отчетный период не поступало)</a:t>
            </a:r>
          </a:p>
          <a:p>
            <a:endParaRPr lang="ru-RU" sz="2000" dirty="0"/>
          </a:p>
          <a:p>
            <a:r>
              <a:rPr lang="ru-RU" sz="2000" dirty="0" smtClean="0"/>
              <a:t>в соответствии с Положением об оказании материальной помощи </a:t>
            </a:r>
            <a:r>
              <a:rPr lang="ru-RU" sz="2000" dirty="0"/>
              <a:t> </a:t>
            </a:r>
            <a:r>
              <a:rPr lang="ru-RU" sz="2000" dirty="0" smtClean="0"/>
              <a:t>  за отчетный период сотрудникам университета оказана единовременная финансовая помощь в размере  643 930 </a:t>
            </a:r>
            <a:r>
              <a:rPr lang="ru-RU" sz="2000" dirty="0" err="1" smtClean="0"/>
              <a:t>тг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в целях контроля обеспечения качества  предоставляемых услуг в пунктах общественного питания для сотрудников и студентов  университета действует </a:t>
            </a:r>
            <a:r>
              <a:rPr lang="ru-RU" sz="2000" dirty="0" err="1" smtClean="0"/>
              <a:t>бракеражная</a:t>
            </a:r>
            <a:r>
              <a:rPr lang="ru-RU" sz="2000" dirty="0" smtClean="0"/>
              <a:t> комиссия  (1 раз в месяц)</a:t>
            </a:r>
          </a:p>
          <a:p>
            <a:pPr marL="13716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07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13686" r="21508" b="15908"/>
          <a:stretch/>
        </p:blipFill>
        <p:spPr bwMode="auto">
          <a:xfrm>
            <a:off x="395536" y="620688"/>
            <a:ext cx="820804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09160"/>
          </a:xfrm>
        </p:spPr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 smtClean="0"/>
              <a:t>п.7 Социальные гарантии:</a:t>
            </a:r>
          </a:p>
          <a:p>
            <a:r>
              <a:rPr lang="ru-RU" sz="2200" dirty="0" smtClean="0"/>
              <a:t>сотрудники поощрены </a:t>
            </a:r>
            <a:r>
              <a:rPr lang="ru-RU" sz="2200" dirty="0"/>
              <a:t>премиями </a:t>
            </a:r>
            <a:r>
              <a:rPr lang="ru-RU" sz="2200" dirty="0" smtClean="0"/>
              <a:t>в соответствии с Положением АУЭС об оплате труда к юбилейным датам рождения на общую сумму </a:t>
            </a:r>
            <a:r>
              <a:rPr lang="ru-RU" sz="2200" dirty="0"/>
              <a:t>5</a:t>
            </a:r>
            <a:r>
              <a:rPr lang="ru-RU" sz="2200" dirty="0" smtClean="0"/>
              <a:t> 819 683 тенге (45 человек юбиляры)</a:t>
            </a:r>
          </a:p>
          <a:p>
            <a:endParaRPr lang="ru-RU" sz="2200" dirty="0" smtClean="0"/>
          </a:p>
          <a:p>
            <a:r>
              <a:rPr lang="ru-RU" sz="2200" dirty="0" smtClean="0"/>
              <a:t>профкомом были выделены средства в размере 306 700 тенге для оказания помощи членам профсоюза, потерявшим родных и близких, а также для  приобретения лекарств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1661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dirty="0" smtClean="0"/>
              <a:t>Первичная профсоюзная  организация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 smtClean="0"/>
              <a:t>Единственная общественная организация, </a:t>
            </a:r>
          </a:p>
          <a:p>
            <a:pPr marL="137160" indent="0">
              <a:buNone/>
            </a:pPr>
            <a:r>
              <a:rPr lang="ru-RU" dirty="0" smtClean="0"/>
              <a:t>на законных основаниях:  </a:t>
            </a:r>
          </a:p>
          <a:p>
            <a:pPr algn="just"/>
            <a:r>
              <a:rPr lang="ru-RU" dirty="0" smtClean="0"/>
              <a:t>Защищающая трудовые права работников;</a:t>
            </a:r>
          </a:p>
          <a:p>
            <a:r>
              <a:rPr lang="ru-RU" dirty="0"/>
              <a:t>о</a:t>
            </a:r>
            <a:r>
              <a:rPr lang="ru-RU" dirty="0" smtClean="0"/>
              <a:t>беспечивающаяся выполнения </a:t>
            </a:r>
            <a:r>
              <a:rPr lang="ru-RU" dirty="0"/>
              <a:t>социальных </a:t>
            </a:r>
            <a:r>
              <a:rPr lang="ru-RU" dirty="0" smtClean="0"/>
              <a:t>гарантий</a:t>
            </a:r>
          </a:p>
          <a:p>
            <a:r>
              <a:rPr lang="ru-RU" dirty="0" smtClean="0"/>
              <a:t>добивающаяся улучшения микроклимата </a:t>
            </a:r>
            <a:r>
              <a:rPr lang="ru-RU" dirty="0"/>
              <a:t>в </a:t>
            </a:r>
            <a:r>
              <a:rPr lang="ru-RU" dirty="0" smtClean="0"/>
              <a:t>коллективе</a:t>
            </a:r>
          </a:p>
          <a:p>
            <a:pPr marL="137160" indent="0" algn="just">
              <a:buNone/>
            </a:pPr>
            <a:endParaRPr lang="ru-RU" dirty="0" smtClean="0"/>
          </a:p>
          <a:p>
            <a:pPr marL="137160" indent="0" algn="ctr">
              <a:buNone/>
            </a:pPr>
            <a:r>
              <a:rPr lang="ru-RU" dirty="0" smtClean="0"/>
              <a:t>Главная задача </a:t>
            </a:r>
            <a:r>
              <a:rPr lang="ru-RU" dirty="0"/>
              <a:t>профсоюзного </a:t>
            </a:r>
            <a:r>
              <a:rPr lang="ru-RU" dirty="0" smtClean="0"/>
              <a:t>комитета – </a:t>
            </a:r>
          </a:p>
          <a:p>
            <a:pPr marL="137160" indent="0" algn="ctr">
              <a:buNone/>
            </a:pPr>
            <a:r>
              <a:rPr lang="ru-RU" b="1" dirty="0" smtClean="0"/>
              <a:t>сплочение коллектива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66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коллективного 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 smtClean="0"/>
              <a:t>п.7 Социальные гарантии:</a:t>
            </a:r>
          </a:p>
          <a:p>
            <a:r>
              <a:rPr lang="ru-RU" sz="2200" dirty="0"/>
              <a:t>6</a:t>
            </a:r>
            <a:r>
              <a:rPr lang="ru-RU" sz="2200" dirty="0" smtClean="0"/>
              <a:t> члена профсоюза получили 50 % скидку при оплате путевок в </a:t>
            </a:r>
            <a:r>
              <a:rPr lang="ru-RU" sz="2200" dirty="0" err="1" smtClean="0"/>
              <a:t>лечебно</a:t>
            </a:r>
            <a:r>
              <a:rPr lang="ru-RU" sz="2200" dirty="0" smtClean="0"/>
              <a:t>–оздоровительный комплекс «Каратал», «Жана-</a:t>
            </a:r>
            <a:r>
              <a:rPr lang="ru-RU" sz="2200" dirty="0" err="1" smtClean="0"/>
              <a:t>Корган</a:t>
            </a:r>
            <a:r>
              <a:rPr lang="ru-RU" sz="2200" dirty="0" smtClean="0"/>
              <a:t>», «Сары-</a:t>
            </a:r>
            <a:r>
              <a:rPr lang="ru-RU" sz="2200" dirty="0" err="1" smtClean="0"/>
              <a:t>Агаш</a:t>
            </a:r>
            <a:r>
              <a:rPr lang="ru-RU" sz="2200" dirty="0" smtClean="0"/>
              <a:t>» и санаторий «</a:t>
            </a:r>
            <a:r>
              <a:rPr lang="ru-RU" sz="2200" dirty="0" err="1" smtClean="0"/>
              <a:t>Коктем</a:t>
            </a:r>
            <a:r>
              <a:rPr lang="ru-RU" sz="2200" dirty="0" smtClean="0"/>
              <a:t>», оплаченную профсоюзной организацией университета (312 050 тенге)</a:t>
            </a:r>
          </a:p>
          <a:p>
            <a:r>
              <a:rPr lang="ru-RU" sz="2200" dirty="0" smtClean="0"/>
              <a:t>дети </a:t>
            </a:r>
            <a:r>
              <a:rPr lang="ru-RU" sz="2200" dirty="0"/>
              <a:t>всех сотрудников до 12 лет, </a:t>
            </a:r>
            <a:r>
              <a:rPr lang="ru-RU" sz="2200" dirty="0" smtClean="0"/>
              <a:t>независимо от их членства в профсоюзной организации, получили новогодние подарки на сумму 1 119 250 </a:t>
            </a:r>
            <a:r>
              <a:rPr lang="ru-RU" sz="2200" dirty="0" err="1" smtClean="0"/>
              <a:t>тг</a:t>
            </a:r>
            <a:r>
              <a:rPr lang="ru-RU" sz="2200" dirty="0" smtClean="0"/>
              <a:t>. (407 детей)</a:t>
            </a:r>
          </a:p>
          <a:p>
            <a:r>
              <a:rPr lang="ru-RU" sz="2200" dirty="0" smtClean="0"/>
              <a:t>Организован новогодний </a:t>
            </a:r>
            <a:r>
              <a:rPr lang="ru-RU" sz="2200" dirty="0" err="1" smtClean="0"/>
              <a:t>корпоратив</a:t>
            </a:r>
            <a:r>
              <a:rPr lang="ru-RU" sz="2200" dirty="0" smtClean="0"/>
              <a:t> для всех сотрудников (112 членов профсоюза получили по 8000 тенге). 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8344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коллективного 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b="1" dirty="0" smtClean="0"/>
              <a:t>п.7 Социальные гарантии:</a:t>
            </a:r>
          </a:p>
          <a:p>
            <a:r>
              <a:rPr lang="ru-RU" sz="2400" dirty="0"/>
              <a:t>н</a:t>
            </a:r>
            <a:r>
              <a:rPr lang="ru-RU" sz="2400" dirty="0" smtClean="0"/>
              <a:t>а подарки членам профсоюза к 8 марта была выделено 493000 тенге, что в 1,5 раза больше с прошлым годом (поздравили 170 человек)</a:t>
            </a:r>
          </a:p>
          <a:p>
            <a:r>
              <a:rPr lang="ru-RU" sz="2400" dirty="0"/>
              <a:t>н</a:t>
            </a:r>
            <a:r>
              <a:rPr lang="ru-RU" sz="2400" dirty="0" smtClean="0"/>
              <a:t>а летний отдых в оздоровительные учреждения в Иссык-Куль были направлены 32 человека (665 750 тенге), в  </a:t>
            </a:r>
            <a:r>
              <a:rPr lang="ru-RU" sz="2400" dirty="0" err="1" smtClean="0"/>
              <a:t>Алаколь</a:t>
            </a:r>
            <a:r>
              <a:rPr lang="ru-RU" sz="2400" dirty="0" smtClean="0"/>
              <a:t> отдохнули 9 человек ( 181 500 тенге).</a:t>
            </a:r>
          </a:p>
          <a:p>
            <a:endParaRPr lang="ru-RU" dirty="0"/>
          </a:p>
        </p:txBody>
      </p:sp>
      <p:pic>
        <p:nvPicPr>
          <p:cNvPr id="10242" name="Picture 2" descr="D:\Users\Пользователь\Downloads\IMG-41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7" b="6636"/>
          <a:stretch/>
        </p:blipFill>
        <p:spPr bwMode="auto">
          <a:xfrm>
            <a:off x="2171129" y="4510360"/>
            <a:ext cx="4963443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312" y="1412776"/>
            <a:ext cx="7488832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600" b="1" dirty="0" smtClean="0"/>
              <a:t>9 мая –  поздравление ветеранов ВОВ и тружеников тыла</a:t>
            </a:r>
            <a:endParaRPr lang="ru-RU" sz="2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13869" r="25485" b="16447"/>
          <a:stretch/>
        </p:blipFill>
        <p:spPr bwMode="auto">
          <a:xfrm>
            <a:off x="4907041" y="2636912"/>
            <a:ext cx="3913431" cy="318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8" t="15260" r="34328" b="29128"/>
          <a:stretch/>
        </p:blipFill>
        <p:spPr bwMode="auto">
          <a:xfrm>
            <a:off x="2542530" y="4141035"/>
            <a:ext cx="2029470" cy="20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13341" r="32305" b="14295"/>
          <a:stretch/>
        </p:blipFill>
        <p:spPr bwMode="auto">
          <a:xfrm>
            <a:off x="379449" y="3267543"/>
            <a:ext cx="1960303" cy="183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26358" r="30875" b="15359"/>
          <a:stretch/>
        </p:blipFill>
        <p:spPr bwMode="auto">
          <a:xfrm>
            <a:off x="2555776" y="2276872"/>
            <a:ext cx="2029470" cy="168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1541" y="2276872"/>
            <a:ext cx="26144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0" algn="ctr">
              <a:buNone/>
            </a:pPr>
            <a:r>
              <a:rPr lang="ru-RU" sz="2600" b="1" dirty="0" smtClean="0"/>
              <a:t>8 мая 2021 года</a:t>
            </a:r>
          </a:p>
          <a:p>
            <a:pPr marL="137160" indent="0" algn="ctr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957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312" y="1412776"/>
            <a:ext cx="7488832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err="1" smtClean="0"/>
              <a:t>Ораза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айт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9219" name="Picture 3" descr="D:\Users\Пользователь\Downloads\IMG_254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 b="22094"/>
          <a:stretch/>
        </p:blipFill>
        <p:spPr bwMode="auto">
          <a:xfrm>
            <a:off x="475851" y="2204864"/>
            <a:ext cx="2439965" cy="37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Users\Пользователь\Downloads\IMG-23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7592" r="9861" b="1482"/>
          <a:stretch/>
        </p:blipFill>
        <p:spPr bwMode="auto">
          <a:xfrm rot="5400000">
            <a:off x="5610634" y="2750406"/>
            <a:ext cx="3787676" cy="26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Users\Пользователь\Downloads\IMG-2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12361"/>
          <a:stretch/>
        </p:blipFill>
        <p:spPr bwMode="auto">
          <a:xfrm>
            <a:off x="3131840" y="2888258"/>
            <a:ext cx="274815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02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9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7940128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smtClean="0"/>
              <a:t>Субботник работниками университета </a:t>
            </a:r>
          </a:p>
          <a:p>
            <a:pPr marL="137160" indent="0" algn="ctr">
              <a:buNone/>
            </a:pPr>
            <a:r>
              <a:rPr lang="ru-RU" sz="2400" b="1" dirty="0" smtClean="0"/>
              <a:t>28 мая 2021 года</a:t>
            </a:r>
          </a:p>
          <a:p>
            <a:pPr marL="137160" indent="0" algn="ctr">
              <a:buNone/>
            </a:pP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11767" r="19126" b="16116"/>
          <a:stretch/>
        </p:blipFill>
        <p:spPr bwMode="auto">
          <a:xfrm>
            <a:off x="3347864" y="2165623"/>
            <a:ext cx="25908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12551" r="16850" b="14743"/>
          <a:stretch/>
        </p:blipFill>
        <p:spPr bwMode="auto">
          <a:xfrm>
            <a:off x="395536" y="2165623"/>
            <a:ext cx="2708944" cy="170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11874" r="23083" b="15036"/>
          <a:stretch/>
        </p:blipFill>
        <p:spPr bwMode="auto">
          <a:xfrm>
            <a:off x="395536" y="4309413"/>
            <a:ext cx="2708944" cy="217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11643" r="22863" b="17399"/>
          <a:stretch/>
        </p:blipFill>
        <p:spPr bwMode="auto">
          <a:xfrm>
            <a:off x="6228184" y="2165622"/>
            <a:ext cx="2323504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13063" r="21468" b="15989"/>
          <a:stretch/>
        </p:blipFill>
        <p:spPr bwMode="auto">
          <a:xfrm>
            <a:off x="5652120" y="4310795"/>
            <a:ext cx="2899568" cy="217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 t="26667" r="37540" b="16896"/>
          <a:stretch/>
        </p:blipFill>
        <p:spPr bwMode="auto">
          <a:xfrm>
            <a:off x="3491880" y="4309413"/>
            <a:ext cx="1695783" cy="217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4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268760"/>
            <a:ext cx="7488832" cy="721236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b="1" dirty="0" smtClean="0"/>
              <a:t>Тимбилдинг сотрудников на </a:t>
            </a:r>
            <a:r>
              <a:rPr lang="ru-RU" sz="2400" b="1" dirty="0" err="1" smtClean="0"/>
              <a:t>Абылай</a:t>
            </a:r>
            <a:r>
              <a:rPr lang="ru-RU" sz="2400" b="1" dirty="0" smtClean="0"/>
              <a:t> хан </a:t>
            </a:r>
            <a:r>
              <a:rPr lang="ru-RU" sz="2400" b="1" dirty="0" err="1" smtClean="0"/>
              <a:t>ресорт</a:t>
            </a:r>
            <a:endParaRPr lang="ru-RU" sz="2400" b="1" dirty="0"/>
          </a:p>
        </p:txBody>
      </p:sp>
      <p:pic>
        <p:nvPicPr>
          <p:cNvPr id="1027" name="Picture 3" descr="D:\Users\Пользователь\Downloads\21.07.04 Тренинг для сотрудников АУЭС (220 of 229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8"/>
          <a:stretch/>
        </p:blipFill>
        <p:spPr bwMode="auto">
          <a:xfrm>
            <a:off x="2483768" y="1844824"/>
            <a:ext cx="3960440" cy="230529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Пользователь\Downloads\21.07.04 Тренинг для сотрудников АУЭС (228 of 229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217175"/>
            <a:ext cx="3780420" cy="23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19732" r="22147" b="23901"/>
          <a:stretch/>
        </p:blipFill>
        <p:spPr bwMode="auto">
          <a:xfrm>
            <a:off x="4537351" y="4217175"/>
            <a:ext cx="4139105" cy="236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30963" y="3644900"/>
            <a:ext cx="2186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indent="0">
              <a:buNone/>
            </a:pPr>
            <a:r>
              <a:rPr lang="ru-RU" b="1" dirty="0" smtClean="0"/>
              <a:t>04 июля 2021 года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002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8750" y="1463477"/>
            <a:ext cx="7488832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smtClean="0"/>
              <a:t>Спартакиада 01.07.2021 г.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6919" r="17313" b="14727"/>
          <a:stretch/>
        </p:blipFill>
        <p:spPr bwMode="auto">
          <a:xfrm>
            <a:off x="3610620" y="2082180"/>
            <a:ext cx="446509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0" t="14253" r="24851" b="14454"/>
          <a:stretch/>
        </p:blipFill>
        <p:spPr bwMode="auto">
          <a:xfrm>
            <a:off x="642045" y="3371267"/>
            <a:ext cx="234315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11366" r="24145" b="14449"/>
          <a:stretch/>
        </p:blipFill>
        <p:spPr bwMode="auto">
          <a:xfrm>
            <a:off x="642045" y="1412776"/>
            <a:ext cx="2343150" cy="180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2" t="10469" r="20492" b="14898"/>
          <a:stretch/>
        </p:blipFill>
        <p:spPr bwMode="auto">
          <a:xfrm>
            <a:off x="642045" y="4990467"/>
            <a:ext cx="2343150" cy="16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12919" r="17720" b="15051"/>
          <a:stretch/>
        </p:blipFill>
        <p:spPr bwMode="auto">
          <a:xfrm>
            <a:off x="3610620" y="4991156"/>
            <a:ext cx="2678137" cy="16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1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268760"/>
            <a:ext cx="8759849" cy="721236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b="1" dirty="0" smtClean="0"/>
              <a:t>             Тимбилдинг сотрудников и ППС в Тау-Туран</a:t>
            </a:r>
          </a:p>
          <a:p>
            <a:pPr marL="137160" indent="0" algn="ctr">
              <a:buNone/>
            </a:pPr>
            <a:r>
              <a:rPr lang="ru-RU" sz="2400" b="1" dirty="0" smtClean="0"/>
              <a:t>10 октября 2021 года</a:t>
            </a:r>
          </a:p>
          <a:p>
            <a:pPr marL="137160" indent="0">
              <a:buNone/>
            </a:pPr>
            <a:r>
              <a:rPr lang="ru-RU" sz="2400" b="1" dirty="0" smtClean="0"/>
              <a:t>  140 работников и ППС университета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2" t="17019" r="24302" b="26312"/>
          <a:stretch/>
        </p:blipFill>
        <p:spPr bwMode="auto">
          <a:xfrm>
            <a:off x="467542" y="2751013"/>
            <a:ext cx="4703709" cy="33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t="20232" r="23815" b="19026"/>
          <a:stretch/>
        </p:blipFill>
        <p:spPr bwMode="auto">
          <a:xfrm>
            <a:off x="5297388" y="2313037"/>
            <a:ext cx="3209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t="17580" r="24329" b="27656"/>
          <a:stretch/>
        </p:blipFill>
        <p:spPr bwMode="auto">
          <a:xfrm>
            <a:off x="5283721" y="4636843"/>
            <a:ext cx="3223592" cy="193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7965" y="1158022"/>
            <a:ext cx="8759849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smtClean="0"/>
              <a:t>             Корпоратив</a:t>
            </a:r>
            <a:endParaRPr lang="ru-RU" sz="2400" b="1" dirty="0"/>
          </a:p>
        </p:txBody>
      </p:sp>
      <p:pic>
        <p:nvPicPr>
          <p:cNvPr id="11266" name="Picture 2" descr="D:\Users\Пользователь\Downloads\IMG_2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2060848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sers\Пользователь\Downloads\IMG_2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2036845"/>
            <a:ext cx="3779912" cy="23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Users\Пользователь\Downloads\IMG_2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4509120"/>
            <a:ext cx="3491880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1628800"/>
            <a:ext cx="2019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25 декабря 2021 г.</a:t>
            </a:r>
            <a:endParaRPr lang="ru-RU" dirty="0"/>
          </a:p>
        </p:txBody>
      </p:sp>
      <p:pic>
        <p:nvPicPr>
          <p:cNvPr id="11269" name="Picture 5" descr="D:\Users\Пользователь\Downloads\IMG_2608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4509120"/>
            <a:ext cx="3779912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87" y="54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488832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smtClean="0"/>
              <a:t>Новогодние подарки для детей сотрудников и ППС </a:t>
            </a:r>
          </a:p>
          <a:p>
            <a:pPr marL="137160" indent="0" algn="ctr">
              <a:buNone/>
            </a:pPr>
            <a:r>
              <a:rPr lang="ru-RU" sz="2400" b="1" dirty="0" smtClean="0"/>
              <a:t>(407 детей)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2" t="11673" r="24480" b="14207"/>
          <a:stretch/>
        </p:blipFill>
        <p:spPr bwMode="auto">
          <a:xfrm>
            <a:off x="4230487" y="2025588"/>
            <a:ext cx="303561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11586" r="28688" b="14775"/>
          <a:stretch/>
        </p:blipFill>
        <p:spPr bwMode="auto">
          <a:xfrm>
            <a:off x="715814" y="2025588"/>
            <a:ext cx="28289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20643" r="27068" b="15337"/>
          <a:stretch/>
        </p:blipFill>
        <p:spPr bwMode="auto">
          <a:xfrm>
            <a:off x="1835696" y="4272136"/>
            <a:ext cx="2649320" cy="213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5" t="16461" r="29828" b="14139"/>
          <a:stretch/>
        </p:blipFill>
        <p:spPr bwMode="auto">
          <a:xfrm>
            <a:off x="5580112" y="4295725"/>
            <a:ext cx="2644715" cy="211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Коллективный договор: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основной инструмент социального партнерства между Работодателем и Профсоюзом</a:t>
            </a:r>
          </a:p>
          <a:p>
            <a:r>
              <a:rPr lang="kk-KZ" dirty="0" smtClean="0"/>
              <a:t>регулирует вопросы условий труда, организации отдыха, предоставление льгот и социальных гарантии</a:t>
            </a:r>
          </a:p>
          <a:p>
            <a:endParaRPr lang="kk-KZ" dirty="0" smtClean="0"/>
          </a:p>
          <a:p>
            <a:pPr marL="137160" indent="0" algn="ctr">
              <a:buNone/>
            </a:pPr>
            <a:r>
              <a:rPr lang="kk-KZ" dirty="0" smtClean="0"/>
              <a:t>Договор позволяет расширить рамки </a:t>
            </a:r>
          </a:p>
          <a:p>
            <a:pPr marL="137160" indent="0" algn="ctr">
              <a:buNone/>
            </a:pPr>
            <a:r>
              <a:rPr lang="kk-KZ" dirty="0" smtClean="0"/>
              <a:t>действующего трудового законодательства</a:t>
            </a:r>
            <a:endParaRPr lang="kk-KZ" dirty="0"/>
          </a:p>
        </p:txBody>
      </p:sp>
    </p:spTree>
    <p:extLst>
      <p:ext uri="{BB962C8B-B14F-4D97-AF65-F5344CB8AC3E}">
        <p14:creationId xmlns:p14="http://schemas.microsoft.com/office/powerpoint/2010/main" val="28918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84784"/>
            <a:ext cx="6048672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smtClean="0"/>
              <a:t>Спартакиада 26.02.2022 г.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15167" r="27948" b="15515"/>
          <a:stretch/>
        </p:blipFill>
        <p:spPr bwMode="auto">
          <a:xfrm>
            <a:off x="251520" y="2309812"/>
            <a:ext cx="2979788" cy="218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11728" r="19995" b="14273"/>
          <a:stretch/>
        </p:blipFill>
        <p:spPr bwMode="auto">
          <a:xfrm>
            <a:off x="3465216" y="2324670"/>
            <a:ext cx="240292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11989" r="19331" b="14510"/>
          <a:stretch/>
        </p:blipFill>
        <p:spPr bwMode="auto">
          <a:xfrm>
            <a:off x="6084168" y="2449438"/>
            <a:ext cx="256256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t="12713" r="20272" b="14176"/>
          <a:stretch/>
        </p:blipFill>
        <p:spPr bwMode="auto">
          <a:xfrm>
            <a:off x="3501405" y="4437112"/>
            <a:ext cx="2376264" cy="183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12333" r="18866" b="18443"/>
          <a:stretch/>
        </p:blipFill>
        <p:spPr bwMode="auto">
          <a:xfrm>
            <a:off x="251520" y="4678054"/>
            <a:ext cx="2979788" cy="188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12330" r="19364" b="17388"/>
          <a:stretch/>
        </p:blipFill>
        <p:spPr bwMode="auto">
          <a:xfrm>
            <a:off x="6084168" y="4620836"/>
            <a:ext cx="2626306" cy="18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2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312" y="1412776"/>
            <a:ext cx="7488832" cy="721236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400" b="1" dirty="0" smtClean="0"/>
              <a:t>8 марта 2022 год</a:t>
            </a:r>
            <a:endParaRPr lang="ru-RU" sz="24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12586" r="31783" b="15467"/>
          <a:stretch/>
        </p:blipFill>
        <p:spPr bwMode="auto">
          <a:xfrm>
            <a:off x="395537" y="2118709"/>
            <a:ext cx="2376263" cy="214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12827" r="23651" b="15122"/>
          <a:stretch/>
        </p:blipFill>
        <p:spPr bwMode="auto">
          <a:xfrm>
            <a:off x="2987824" y="2118710"/>
            <a:ext cx="2943225" cy="214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t="12998" r="21514" b="14423"/>
          <a:stretch/>
        </p:blipFill>
        <p:spPr bwMode="auto">
          <a:xfrm>
            <a:off x="6084168" y="2118708"/>
            <a:ext cx="2592288" cy="21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18876" r="22289" b="14261"/>
          <a:stretch/>
        </p:blipFill>
        <p:spPr bwMode="auto">
          <a:xfrm>
            <a:off x="1562386" y="4509120"/>
            <a:ext cx="2612290" cy="19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13668" r="21271" b="16596"/>
          <a:stretch/>
        </p:blipFill>
        <p:spPr bwMode="auto">
          <a:xfrm>
            <a:off x="4716016" y="4509120"/>
            <a:ext cx="2864867" cy="19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0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dirty="0" smtClean="0"/>
              <a:t>Таким образом, Коллективным договором предусмотрены все гарантии деятельности профсоюза работников:</a:t>
            </a:r>
          </a:p>
          <a:p>
            <a:r>
              <a:rPr lang="ru-RU" sz="2200" dirty="0" smtClean="0"/>
              <a:t> осуществление </a:t>
            </a:r>
            <a:r>
              <a:rPr lang="ru-RU" sz="2200" b="1" dirty="0"/>
              <a:t>общественного контроля</a:t>
            </a:r>
            <a:r>
              <a:rPr lang="ru-RU" sz="2200" dirty="0"/>
              <a:t> над соблюдением работодателем прав и законных интересов членов трудового коллектива;</a:t>
            </a:r>
          </a:p>
          <a:p>
            <a:r>
              <a:rPr lang="ru-RU" sz="2200" dirty="0" smtClean="0"/>
              <a:t> </a:t>
            </a:r>
            <a:r>
              <a:rPr lang="ru-RU" sz="2200" dirty="0"/>
              <a:t>бесплатное пользование </a:t>
            </a:r>
            <a:r>
              <a:rPr lang="ru-RU" sz="2200" dirty="0" smtClean="0"/>
              <a:t>транспортом университета, </a:t>
            </a:r>
            <a:r>
              <a:rPr lang="ru-RU" sz="2200" dirty="0"/>
              <a:t>канцелярскими товарами, услугами </a:t>
            </a:r>
            <a:r>
              <a:rPr lang="ru-RU" sz="2200" dirty="0" smtClean="0"/>
              <a:t>типографии, помещениями </a:t>
            </a:r>
            <a:r>
              <a:rPr lang="ru-RU" sz="2200" dirty="0"/>
              <a:t>для проведения </a:t>
            </a:r>
            <a:r>
              <a:rPr lang="ru-RU" sz="2200" dirty="0" smtClean="0"/>
              <a:t>мероприятий</a:t>
            </a:r>
            <a:r>
              <a:rPr lang="ru-RU" sz="2200" dirty="0"/>
              <a:t>;</a:t>
            </a:r>
          </a:p>
          <a:p>
            <a:r>
              <a:rPr lang="ru-RU" sz="2200" dirty="0" smtClean="0"/>
              <a:t>свободное </a:t>
            </a:r>
            <a:r>
              <a:rPr lang="ru-RU" sz="2200" dirty="0"/>
              <a:t>удержание и перечисление профсоюзных членских взносов по личным заявлениям работников, и </a:t>
            </a:r>
            <a:r>
              <a:rPr lang="ru-RU" sz="2200" dirty="0" smtClean="0"/>
              <a:t>университетом осуществляется своевременно </a:t>
            </a:r>
            <a:r>
              <a:rPr lang="ru-RU" sz="2200" dirty="0"/>
              <a:t>и без </a:t>
            </a:r>
            <a:r>
              <a:rPr lang="ru-RU" sz="2200" dirty="0" smtClean="0"/>
              <a:t>нарушений.</a:t>
            </a:r>
            <a:endParaRPr lang="ru-RU" sz="2200" dirty="0"/>
          </a:p>
          <a:p>
            <a:pPr marL="137160" indent="0" algn="ctr">
              <a:buNone/>
            </a:pPr>
            <a:r>
              <a:rPr lang="ru-RU" sz="2200" dirty="0"/>
              <a:t>В целом все пункты коллективного </a:t>
            </a:r>
            <a:r>
              <a:rPr lang="ru-RU" sz="2200" dirty="0" smtClean="0"/>
              <a:t>договора</a:t>
            </a:r>
          </a:p>
          <a:p>
            <a:pPr marL="137160" indent="0" algn="ctr">
              <a:buNone/>
            </a:pPr>
            <a:r>
              <a:rPr lang="ru-RU" sz="2200" dirty="0" smtClean="0"/>
              <a:t> выполняются в полном объеме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6803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5170586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2729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>
            <a:normAutofit fontScale="55000" lnSpcReduction="20000"/>
          </a:bodyPr>
          <a:lstStyle/>
          <a:p>
            <a:pPr marL="137160" indent="0" algn="ctr">
              <a:buNone/>
            </a:pPr>
            <a:r>
              <a:rPr lang="kk-KZ" sz="3300" dirty="0" smtClean="0"/>
              <a:t> </a:t>
            </a:r>
            <a:r>
              <a:rPr lang="kk-KZ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Коллективный договор </a:t>
            </a:r>
          </a:p>
          <a:p>
            <a:pPr marL="137160" indent="0" algn="ctr">
              <a:buNone/>
            </a:pPr>
            <a:r>
              <a:rPr lang="kk-KZ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администрацией АУЭС </a:t>
            </a:r>
          </a:p>
          <a:p>
            <a:pPr marL="137160" indent="0" algn="ctr">
              <a:buNone/>
            </a:pPr>
            <a:r>
              <a:rPr lang="kk-KZ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профсоюзным комитетом </a:t>
            </a:r>
          </a:p>
          <a:p>
            <a:pPr marL="137160" indent="0" algn="ctr">
              <a:buNone/>
            </a:pPr>
            <a:endParaRPr lang="kk-K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endParaRPr lang="kk-KZ" dirty="0" smtClean="0"/>
          </a:p>
          <a:p>
            <a:pPr>
              <a:lnSpc>
                <a:spcPct val="120000"/>
              </a:lnSpc>
            </a:pPr>
            <a:r>
              <a:rPr lang="kk-KZ" sz="4200" dirty="0" smtClean="0"/>
              <a:t>заключен на собрании представителей трудового коллектива  1 апреля 2021 г. и действует до принятия нового Коллективного договора в течении двух лет</a:t>
            </a:r>
          </a:p>
          <a:p>
            <a:pPr marL="137160" indent="0">
              <a:lnSpc>
                <a:spcPct val="120000"/>
              </a:lnSpc>
              <a:buNone/>
            </a:pPr>
            <a:endParaRPr lang="kk-KZ" sz="4200" dirty="0" smtClean="0"/>
          </a:p>
          <a:p>
            <a:pPr>
              <a:lnSpc>
                <a:spcPct val="120000"/>
              </a:lnSpc>
            </a:pPr>
            <a:r>
              <a:rPr lang="kk-KZ" sz="4200" dirty="0" smtClean="0"/>
              <a:t>составлен без нарушения типовых регламентирующих документов и зарегистрирован  в  «Управление социального балогосостояния города Алматы» № 187- Б от 05.05.2021 г.</a:t>
            </a:r>
          </a:p>
          <a:p>
            <a:pPr marL="137160" indent="0">
              <a:buNone/>
            </a:pPr>
            <a:endParaRPr lang="kk-KZ" sz="4200" dirty="0" smtClean="0"/>
          </a:p>
          <a:p>
            <a:endParaRPr lang="kk-KZ" dirty="0" smtClean="0"/>
          </a:p>
          <a:p>
            <a:endParaRPr lang="kk-KZ" dirty="0" smtClean="0"/>
          </a:p>
          <a:p>
            <a:pPr marL="137160" indent="0">
              <a:buNone/>
            </a:pPr>
            <a:r>
              <a:rPr lang="kk-KZ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3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Коллективный договор</a:t>
            </a:r>
            <a:endParaRPr lang="ru-RU" dirty="0"/>
          </a:p>
        </p:txBody>
      </p:sp>
      <p:pic>
        <p:nvPicPr>
          <p:cNvPr id="5" name="Picture 2" descr="D:\Users\Пользователь\Desktop\кол договор фото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6282" r="8449" b="5557"/>
          <a:stretch/>
        </p:blipFill>
        <p:spPr bwMode="auto">
          <a:xfrm>
            <a:off x="1259632" y="1487922"/>
            <a:ext cx="3085256" cy="4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Пользователь\Desktop\кол договор фото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3992" r="6457" b="7955"/>
          <a:stretch/>
        </p:blipFill>
        <p:spPr bwMode="auto">
          <a:xfrm>
            <a:off x="5004048" y="1487922"/>
            <a:ext cx="2952329" cy="4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Коллективный договор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700" dirty="0"/>
              <a:t>с</a:t>
            </a:r>
            <a:r>
              <a:rPr lang="ru-RU" sz="2700" dirty="0" smtClean="0"/>
              <a:t>одержит 9 пунктов и 4 приложений</a:t>
            </a:r>
          </a:p>
          <a:p>
            <a:r>
              <a:rPr lang="ru-RU" sz="2700" dirty="0" smtClean="0"/>
              <a:t>коллективный договор находится </a:t>
            </a:r>
            <a:r>
              <a:rPr lang="ru-RU" sz="2700" dirty="0"/>
              <a:t>в библиотеке </a:t>
            </a:r>
            <a:r>
              <a:rPr lang="ru-RU" sz="2700" dirty="0" smtClean="0"/>
              <a:t> </a:t>
            </a:r>
          </a:p>
          <a:p>
            <a:pPr marL="137160" indent="0">
              <a:buNone/>
            </a:pPr>
            <a:r>
              <a:rPr lang="ru-RU" sz="2700" dirty="0" smtClean="0"/>
              <a:t>     в свободном доступе на бумажном носителе и на     </a:t>
            </a:r>
          </a:p>
          <a:p>
            <a:pPr marL="137160" indent="0">
              <a:buNone/>
            </a:pPr>
            <a:r>
              <a:rPr lang="ru-RU" sz="2700" dirty="0"/>
              <a:t> </a:t>
            </a:r>
            <a:r>
              <a:rPr lang="ru-RU" sz="2700" dirty="0" smtClean="0"/>
              <a:t>    сайте по ссылке</a:t>
            </a:r>
          </a:p>
          <a:p>
            <a:pPr marL="137160" indent="0">
              <a:buNone/>
            </a:pPr>
            <a:r>
              <a:rPr lang="ru-RU" sz="2700" dirty="0"/>
              <a:t> </a:t>
            </a:r>
            <a:r>
              <a:rPr lang="ru-RU" sz="2700" dirty="0" smtClean="0"/>
              <a:t>    </a:t>
            </a:r>
            <a:r>
              <a:rPr lang="en-US" sz="2700" dirty="0" smtClean="0"/>
              <a:t>http</a:t>
            </a:r>
            <a:r>
              <a:rPr lang="en-US" sz="2700" dirty="0"/>
              <a:t>://</a:t>
            </a:r>
            <a:r>
              <a:rPr lang="en-US" sz="2700" dirty="0" smtClean="0"/>
              <a:t>info.aues.kz/documents.html</a:t>
            </a:r>
            <a:endParaRPr lang="ru-RU" sz="2700" dirty="0"/>
          </a:p>
          <a:p>
            <a:r>
              <a:rPr lang="ru-RU" sz="2700" dirty="0"/>
              <a:t>р</a:t>
            </a:r>
            <a:r>
              <a:rPr lang="ru-RU" sz="2700" dirty="0" smtClean="0"/>
              <a:t>аспространяется на всех работников университета (890 человек) независимо от принадлежности к профсоюзу (265 человек)</a:t>
            </a:r>
          </a:p>
        </p:txBody>
      </p:sp>
    </p:spTree>
    <p:extLst>
      <p:ext uri="{BB962C8B-B14F-4D97-AF65-F5344CB8AC3E}">
        <p14:creationId xmlns:p14="http://schemas.microsoft.com/office/powerpoint/2010/main" val="24432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Выполнение </a:t>
            </a:r>
            <a:br>
              <a:rPr lang="ru-RU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КД: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Общие положения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Обязательства сторон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Организация труда и обеспечение занятости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Оплата труда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Материальная ответственность сторон трудового договора (работников и университета) 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Условия и охрана труда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Социальные гарантии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Обеспечение деятельности профсоюзной организации 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 smtClean="0"/>
              <a:t>Прочее  </a:t>
            </a:r>
          </a:p>
          <a:p>
            <a:pPr marL="971550" lvl="1" indent="-514350">
              <a:buFont typeface="+mj-lt"/>
              <a:buAutoNum type="arabicPeriod"/>
            </a:pPr>
            <a:endParaRPr lang="ru-RU" sz="2000" dirty="0" smtClean="0"/>
          </a:p>
          <a:p>
            <a:pPr marL="137160" indent="0"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Все пункты КД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выполняются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обеими  сторонами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нарушений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146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2200" b="1" dirty="0" smtClean="0"/>
              <a:t>п. </a:t>
            </a:r>
            <a:r>
              <a:rPr lang="ru-RU" sz="2200" b="1" dirty="0"/>
              <a:t>2 Обязательства сторон</a:t>
            </a:r>
            <a:r>
              <a:rPr lang="ru-RU" sz="2200" b="1" dirty="0" smtClean="0"/>
              <a:t>:</a:t>
            </a:r>
          </a:p>
          <a:p>
            <a:pPr marL="137160" indent="0">
              <a:buNone/>
            </a:pPr>
            <a:endParaRPr lang="ru-RU" sz="2200" b="1" dirty="0"/>
          </a:p>
          <a:p>
            <a:r>
              <a:rPr lang="ru-RU" sz="2200" dirty="0" smtClean="0"/>
              <a:t>в марте 2021г. в честь празднования </a:t>
            </a:r>
            <a:r>
              <a:rPr lang="ru-RU" sz="2200" dirty="0" err="1" smtClean="0"/>
              <a:t>Наурыз</a:t>
            </a:r>
            <a:r>
              <a:rPr lang="ru-RU" sz="2200" dirty="0" smtClean="0"/>
              <a:t> все работники поощрены премией в размере 25000 тенге на руки</a:t>
            </a:r>
          </a:p>
          <a:p>
            <a:r>
              <a:rPr lang="ru-RU" sz="2200" dirty="0" smtClean="0"/>
              <a:t>в </a:t>
            </a:r>
            <a:r>
              <a:rPr lang="ru-RU" sz="2200" dirty="0"/>
              <a:t>декабре </a:t>
            </a:r>
            <a:r>
              <a:rPr lang="ru-RU" sz="2200" dirty="0" smtClean="0"/>
              <a:t>2021 </a:t>
            </a:r>
            <a:r>
              <a:rPr lang="ru-RU" sz="2200" dirty="0"/>
              <a:t>г. все сотрудники университета были дважды поощрены премией в размере </a:t>
            </a:r>
            <a:r>
              <a:rPr lang="ru-RU" sz="2200" dirty="0" smtClean="0"/>
              <a:t>основной доли заработной платы </a:t>
            </a:r>
            <a:r>
              <a:rPr lang="ru-RU" sz="2200" dirty="0"/>
              <a:t>(ко Дню Независимости и по итогам года</a:t>
            </a:r>
            <a:r>
              <a:rPr lang="ru-RU" sz="2200" dirty="0" smtClean="0"/>
              <a:t>);</a:t>
            </a:r>
          </a:p>
          <a:p>
            <a:r>
              <a:rPr lang="ru-RU" sz="2200" dirty="0" smtClean="0"/>
              <a:t>осуществлена </a:t>
            </a:r>
            <a:r>
              <a:rPr lang="ru-RU" sz="2200" dirty="0"/>
              <a:t>установка </a:t>
            </a:r>
            <a:r>
              <a:rPr lang="ru-RU" sz="2200" dirty="0" err="1"/>
              <a:t>WiFi</a:t>
            </a:r>
            <a:r>
              <a:rPr lang="ru-RU" sz="2200" dirty="0"/>
              <a:t> в учебных </a:t>
            </a:r>
            <a:r>
              <a:rPr lang="ru-RU" sz="2200" dirty="0" smtClean="0"/>
              <a:t>корпусах и в общежитиях;</a:t>
            </a:r>
            <a:endParaRPr lang="ru-RU" sz="2200" dirty="0"/>
          </a:p>
          <a:p>
            <a:r>
              <a:rPr lang="ru-RU" sz="2200" dirty="0"/>
              <a:t>приобретены лицензии на </a:t>
            </a:r>
            <a:r>
              <a:rPr lang="ru-RU" sz="2200" dirty="0" err="1"/>
              <a:t>Office</a:t>
            </a:r>
            <a:r>
              <a:rPr lang="ru-RU" sz="2200" dirty="0"/>
              <a:t> 365 – каждый сотрудник может себе установить офис 2019 на 5 </a:t>
            </a:r>
            <a:r>
              <a:rPr lang="ru-RU" sz="2200" dirty="0" smtClean="0"/>
              <a:t>устройств;</a:t>
            </a:r>
          </a:p>
          <a:p>
            <a:r>
              <a:rPr lang="ru-RU" sz="2200" dirty="0"/>
              <a:t>идет постоянная модернизация компьютерных сетей и оснащение </a:t>
            </a:r>
            <a:r>
              <a:rPr lang="ru-RU" sz="2200" dirty="0" smtClean="0"/>
              <a:t>кабинетов</a:t>
            </a:r>
            <a:r>
              <a:rPr lang="ru-RU" sz="2200" dirty="0"/>
              <a:t>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6410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Выполнение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коллективного </a:t>
            </a:r>
            <a:r>
              <a:rPr lang="ru-RU" dirty="0"/>
              <a:t>договора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lvl="1" indent="0">
              <a:lnSpc>
                <a:spcPts val="3360"/>
              </a:lnSpc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2200" b="1" dirty="0" smtClean="0"/>
              <a:t>п. 3 Организация </a:t>
            </a:r>
            <a:r>
              <a:rPr lang="ru-RU" sz="2200" b="1" dirty="0"/>
              <a:t>труда </a:t>
            </a:r>
            <a:r>
              <a:rPr lang="ru-RU" sz="2200" b="1" dirty="0" smtClean="0"/>
              <a:t>и обеспечение занятости:</a:t>
            </a:r>
          </a:p>
          <a:p>
            <a:pPr marL="137160" lvl="1" indent="0">
              <a:lnSpc>
                <a:spcPts val="3360"/>
              </a:lnSpc>
              <a:buClr>
                <a:schemeClr val="tx1">
                  <a:shade val="95000"/>
                </a:schemeClr>
              </a:buClr>
              <a:buSzPct val="65000"/>
              <a:buNone/>
            </a:pPr>
            <a:endParaRPr lang="ru-RU" sz="2200" b="1" dirty="0"/>
          </a:p>
          <a:p>
            <a:r>
              <a:rPr lang="ru-RU" sz="2200" dirty="0" smtClean="0"/>
              <a:t>продолжительность рабочего времени не превышает 40 часов в неделю;</a:t>
            </a:r>
            <a:endParaRPr lang="ru-RU" sz="2200" dirty="0"/>
          </a:p>
          <a:p>
            <a:r>
              <a:rPr lang="ru-RU" sz="2200" dirty="0" smtClean="0"/>
              <a:t>выходные дни, отгулы и отпуска предоставляются своевременно;</a:t>
            </a:r>
            <a:endParaRPr lang="ru-RU" sz="2200" dirty="0"/>
          </a:p>
          <a:p>
            <a:r>
              <a:rPr lang="ru-RU" sz="2200" dirty="0" smtClean="0"/>
              <a:t>обеспечено регулярное повышение квалификации сотрудников и ППС.</a:t>
            </a:r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0503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747</TotalTime>
  <Words>1228</Words>
  <Application>Microsoft Office PowerPoint</Application>
  <PresentationFormat>Экран (4:3)</PresentationFormat>
  <Paragraphs>163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 о ходе  выполнения коллективного договора между администрацией и профкомом сотрудников АУЭС</vt:lpstr>
      <vt:lpstr>Первичная профсоюзная  организация </vt:lpstr>
      <vt:lpstr>Коллективный договор:</vt:lpstr>
      <vt:lpstr>Презентация PowerPoint</vt:lpstr>
      <vt:lpstr>Коллективный договор</vt:lpstr>
      <vt:lpstr>Коллективный договор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Презентация PowerPoint</vt:lpstr>
      <vt:lpstr>Выполнение  коллективного договора </vt:lpstr>
      <vt:lpstr>Выполнение коллективного договора </vt:lpstr>
      <vt:lpstr>Выполнение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Выполнение  коллективного договора 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Сообщение  о ходе выполнения коллективного договора между администрацией и профкомом сотрудников АУЭС</dc:title>
  <dc:creator>Пользователь Windows</dc:creator>
  <cp:lastModifiedBy>Пользователь Windows</cp:lastModifiedBy>
  <cp:revision>56</cp:revision>
  <cp:lastPrinted>2022-03-11T06:09:17Z</cp:lastPrinted>
  <dcterms:created xsi:type="dcterms:W3CDTF">2021-03-16T01:51:44Z</dcterms:created>
  <dcterms:modified xsi:type="dcterms:W3CDTF">2022-03-24T05:07:26Z</dcterms:modified>
</cp:coreProperties>
</file>